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8" r:id="rId7"/>
    <p:sldId id="274" r:id="rId8"/>
    <p:sldId id="275" r:id="rId9"/>
    <p:sldId id="335" r:id="rId10"/>
    <p:sldId id="336" r:id="rId11"/>
    <p:sldId id="337" r:id="rId12"/>
    <p:sldId id="338" r:id="rId13"/>
    <p:sldId id="343" r:id="rId14"/>
    <p:sldId id="277" r:id="rId15"/>
    <p:sldId id="259" r:id="rId16"/>
    <p:sldId id="268" r:id="rId17"/>
    <p:sldId id="280" r:id="rId18"/>
    <p:sldId id="344" r:id="rId19"/>
    <p:sldId id="297" r:id="rId20"/>
    <p:sldId id="281" r:id="rId21"/>
    <p:sldId id="263" r:id="rId22"/>
    <p:sldId id="324" r:id="rId23"/>
    <p:sldId id="287" r:id="rId24"/>
    <p:sldId id="288" r:id="rId25"/>
    <p:sldId id="298" r:id="rId26"/>
    <p:sldId id="33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B8CE48-8F7A-55EB-0FB3-1E076DAB1A99}" name="COLES, Bethany 3092" initials="CB3" userId="S::Bethany.Coles@beds.police.uk::bf1b7519-7f9a-49b5-821c-5bad20160e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344A5-434D-4E0E-B300-01168959F1CB}" v="4" dt="2026-07-22T10:00:08.9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14211" autoAdjust="0"/>
    <p:restoredTop sz="86441" autoAdjust="0"/>
  </p:normalViewPr>
  <p:slideViewPr>
    <p:cSldViewPr snapToGrid="0">
      <p:cViewPr varScale="1">
        <p:scale>
          <a:sx n="95" d="100"/>
          <a:sy n="95" d="100"/>
        </p:scale>
        <p:origin x="123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heme" Target="theme/theme1.xml"/><Relationship Id="rId8"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2A09D-317F-4764-8725-8153F2627C1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4621969-0743-4D43-852C-80416DDB9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885B400-1534-4BF0-82C8-694004025911}"/>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34DEB54C-ABE2-4D9E-9156-A921ECBABD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663D71-833F-4DE3-A99D-30E3FF64951A}"/>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3731787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29AC4-8F3C-40CC-AF46-53A84C442E5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0E36C7A-6639-4B89-802D-CFC59785413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A4965F-5F5C-42C5-AFAB-DBB14C58C3CD}"/>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059D7CF2-12AF-45B0-A56A-28FC88AAC3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660BED-5E38-48CD-9EF8-E46F81BE04AA}"/>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165792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A31E-86E6-44FF-B484-D650078476E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3BB7E6E-D871-4564-A966-6ED8F1392C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CE82127-8E4C-448B-9F4F-CCA8864AEAAB}"/>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50E8D7CD-050E-4E2E-BAE2-C3A8B335DE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B6EA5F-1D1B-42D5-8D7E-E742A7694120}"/>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274520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1A2-4C7E-4572-9A4F-3099974BBF2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1582F98-3CB8-4BDD-ADEA-7E41F9E614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010EA09-A518-4C0E-BDD6-1C68E842216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B9EA23E-FAEE-4ECB-9E5E-89B14ACB56F9}"/>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6" name="Footer Placeholder 5">
            <a:extLst>
              <a:ext uri="{FF2B5EF4-FFF2-40B4-BE49-F238E27FC236}">
                <a16:creationId xmlns:a16="http://schemas.microsoft.com/office/drawing/2014/main" id="{735172E6-9CF9-4984-9076-544E67FA92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0BCC16-A5E1-4F0B-9D2F-8B86DB506AA9}"/>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1148703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E2221-C741-44BC-8190-8A9F3A0F288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920D83D-FDAC-4E08-BEAD-842C93CA3B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1FFA71B-CD82-4679-B3B8-B2F025B5D76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F9B947D-0A04-47C4-96E4-A4070676F0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47C79A5-2759-4384-8DB9-AAC6D2FB9AE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26FB15-2497-4C28-9E8D-66799493FE6C}"/>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8" name="Footer Placeholder 7">
            <a:extLst>
              <a:ext uri="{FF2B5EF4-FFF2-40B4-BE49-F238E27FC236}">
                <a16:creationId xmlns:a16="http://schemas.microsoft.com/office/drawing/2014/main" id="{22C5BBDC-BC94-45BB-A4F1-E2DFF1FC465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778A7A4-C320-40B3-BED1-9BA4B04B0472}"/>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228758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252D-0A1D-4609-8E15-9C690D5558E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937B1F3-AD8E-4E8F-8375-98ED4AC06709}"/>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4" name="Footer Placeholder 3">
            <a:extLst>
              <a:ext uri="{FF2B5EF4-FFF2-40B4-BE49-F238E27FC236}">
                <a16:creationId xmlns:a16="http://schemas.microsoft.com/office/drawing/2014/main" id="{B9BFFE3A-D789-4BE3-BF0B-FCB9B33401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52DB96-2161-481E-88E0-2FB2A8E78BA5}"/>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3344262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D8F41A-50EE-40A6-A2F0-D01C99269A3C}"/>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3" name="Footer Placeholder 2">
            <a:extLst>
              <a:ext uri="{FF2B5EF4-FFF2-40B4-BE49-F238E27FC236}">
                <a16:creationId xmlns:a16="http://schemas.microsoft.com/office/drawing/2014/main" id="{78CA68A6-B1F2-4A28-A389-3947BBF576E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1442D5-1EE7-4B44-A427-BCD2040FBDBE}"/>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3359958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C3E61-CFF1-41D6-BC3D-6D8DD1C499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372E657-89EE-40BE-B251-8EB5E0B54E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EA06185-EFEE-45E7-A0E7-A7961354B1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C00E1D-9516-4D9C-ADB1-BB4E377DDC2F}"/>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6" name="Footer Placeholder 5">
            <a:extLst>
              <a:ext uri="{FF2B5EF4-FFF2-40B4-BE49-F238E27FC236}">
                <a16:creationId xmlns:a16="http://schemas.microsoft.com/office/drawing/2014/main" id="{F4E01EB8-C6C7-4752-ACFF-B587A8687C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BBEEF4-FC85-41BC-89B0-83B98A62FED7}"/>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377148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2FEB-A21B-4DF9-9C68-C1AE7D2CE6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E6B7FA3-E1CA-43CF-896F-43A3556656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AF613C-ACA0-476A-8D1A-AD7E0B1958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146248-6B1D-4981-8555-79309D8E1583}"/>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6" name="Footer Placeholder 5">
            <a:extLst>
              <a:ext uri="{FF2B5EF4-FFF2-40B4-BE49-F238E27FC236}">
                <a16:creationId xmlns:a16="http://schemas.microsoft.com/office/drawing/2014/main" id="{EB26C7B0-21B8-43CF-9A8F-399AD800A1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E36B2-E785-4DAB-9CFE-351427A1B97D}"/>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63873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4B29-10C5-4420-8A7F-3357D1AB542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FA219A8-470D-4740-8527-86A78F7A41B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7BA378-D7AE-4D8C-AB8F-D6AD1F088451}"/>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6ED1B334-618D-4D62-BE37-7EEE0D141F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A79813-6FD2-4EFD-A7D8-536DB2799AB5}"/>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3568828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3AF83A-7F8F-4F28-886E-51230383615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2FCE7B5-6647-4E16-BB3F-BB6DFFF1159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B09FE3-D7BD-4612-AE86-45D023B60810}"/>
              </a:ext>
            </a:extLst>
          </p:cNvPr>
          <p:cNvSpPr>
            <a:spLocks noGrp="1"/>
          </p:cNvSpPr>
          <p:nvPr>
            <p:ph type="dt" sz="half" idx="10"/>
          </p:nvPr>
        </p:nvSpPr>
        <p:spPr/>
        <p:txBody>
          <a:body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5852D749-156A-46C0-AF12-4B7687BD8F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997C9B-2C88-4261-9EED-0C88DEB3B7FA}"/>
              </a:ext>
            </a:extLst>
          </p:cNvPr>
          <p:cNvSpPr>
            <a:spLocks noGrp="1"/>
          </p:cNvSpPr>
          <p:nvPr>
            <p:ph type="sldNum" sz="quarter" idx="12"/>
          </p:nvPr>
        </p:nvSpPr>
        <p:spPr/>
        <p:txBody>
          <a:bodyPr/>
          <a:lstStyle/>
          <a:p>
            <a:fld id="{FB283F9D-8B92-4FE5-AC2D-B8F7C0BFBE7A}" type="slidenum">
              <a:rPr lang="en-GB" smtClean="0"/>
              <a:t>‹#›</a:t>
            </a:fld>
            <a:endParaRPr lang="en-GB"/>
          </a:p>
        </p:txBody>
      </p:sp>
    </p:spTree>
    <p:extLst>
      <p:ext uri="{BB962C8B-B14F-4D97-AF65-F5344CB8AC3E}">
        <p14:creationId xmlns:p14="http://schemas.microsoft.com/office/powerpoint/2010/main" val="572930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AE470F-BAB9-4D0F-B20E-3AAFFC5489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8586BC8-1A3E-4E61-9841-DE5C42BC39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6591C82-9BC9-4B5E-970C-A82FE26FA9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40D5D2-7C64-4E02-AE2C-125573E7DF4B}" type="datetimeFigureOut">
              <a:rPr lang="en-GB" smtClean="0"/>
              <a:t>07/10/2026</a:t>
            </a:fld>
            <a:endParaRPr lang="en-GB"/>
          </a:p>
        </p:txBody>
      </p:sp>
      <p:sp>
        <p:nvSpPr>
          <p:cNvPr id="5" name="Footer Placeholder 4">
            <a:extLst>
              <a:ext uri="{FF2B5EF4-FFF2-40B4-BE49-F238E27FC236}">
                <a16:creationId xmlns:a16="http://schemas.microsoft.com/office/drawing/2014/main" id="{BDF29F49-951F-4CCD-953C-5C8639D406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DD6040A-47B5-4473-AFA5-12088A8687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83F9D-8B92-4FE5-AC2D-B8F7C0BFBE7A}" type="slidenum">
              <a:rPr lang="en-GB" smtClean="0"/>
              <a:t>‹#›</a:t>
            </a:fld>
            <a:endParaRPr lang="en-GB"/>
          </a:p>
        </p:txBody>
      </p:sp>
    </p:spTree>
    <p:extLst>
      <p:ext uri="{BB962C8B-B14F-4D97-AF65-F5344CB8AC3E}">
        <p14:creationId xmlns:p14="http://schemas.microsoft.com/office/powerpoint/2010/main" val="3819836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gov.uk/government/publications/publishing-information-in-a-transparent-way"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www.bedfordshire.pcc.police.uk/specified-information-order/"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bedfordshire.pcc.police.uk/hmic-reports/"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www.police.uk/pu/your-area/bedfordshire-police/performance/999-performance-data/?tc=CB1"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police.uk/"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04E6CDF-2D37-434B-9D27-F911A7C51F6A}"/>
              </a:ext>
            </a:extLst>
          </p:cNvPr>
          <p:cNvSpPr>
            <a:spLocks noGrp="1"/>
          </p:cNvSpPr>
          <p:nvPr>
            <p:ph type="ctrTitle"/>
          </p:nvPr>
        </p:nvSpPr>
        <p:spPr>
          <a:xfrm>
            <a:off x="2026693" y="1030406"/>
            <a:ext cx="8147713" cy="3081242"/>
          </a:xfrm>
        </p:spPr>
        <p:txBody>
          <a:bodyPr anchor="ctr">
            <a:normAutofit/>
          </a:bodyPr>
          <a:lstStyle/>
          <a:p>
            <a:r>
              <a:rPr lang="en-GB" sz="4800" dirty="0">
                <a:solidFill>
                  <a:srgbClr val="FFFFFF"/>
                </a:solidFill>
              </a:rPr>
              <a:t>Office of the Police and Crime Commissioner Information Document for</a:t>
            </a:r>
            <a:br>
              <a:rPr lang="en-GB" sz="4800" dirty="0">
                <a:solidFill>
                  <a:srgbClr val="FFFFFF"/>
                </a:solidFill>
              </a:rPr>
            </a:br>
            <a:r>
              <a:rPr lang="en-GB" sz="4800" dirty="0">
                <a:solidFill>
                  <a:srgbClr val="FFFFFF"/>
                </a:solidFill>
              </a:rPr>
              <a:t>April 2026 </a:t>
            </a:r>
            <a:endParaRPr lang="en-GB" sz="4800" u="sng" dirty="0">
              <a:solidFill>
                <a:srgbClr val="FFFFFF"/>
              </a:solidFill>
            </a:endParaRPr>
          </a:p>
        </p:txBody>
      </p:sp>
      <p:sp>
        <p:nvSpPr>
          <p:cNvPr id="3" name="Subtitle 2">
            <a:extLst>
              <a:ext uri="{FF2B5EF4-FFF2-40B4-BE49-F238E27FC236}">
                <a16:creationId xmlns:a16="http://schemas.microsoft.com/office/drawing/2014/main" id="{ABA0F1E8-5442-4919-86C7-0F57FB264AA0}"/>
              </a:ext>
            </a:extLst>
          </p:cNvPr>
          <p:cNvSpPr>
            <a:spLocks noGrp="1"/>
          </p:cNvSpPr>
          <p:nvPr>
            <p:ph type="subTitle" idx="1"/>
          </p:nvPr>
        </p:nvSpPr>
        <p:spPr>
          <a:xfrm>
            <a:off x="1555449" y="5154315"/>
            <a:ext cx="9078628" cy="860620"/>
          </a:xfrm>
        </p:spPr>
        <p:txBody>
          <a:bodyPr anchor="ctr">
            <a:normAutofit fontScale="62500" lnSpcReduction="20000"/>
          </a:bodyPr>
          <a:lstStyle/>
          <a:p>
            <a:r>
              <a:rPr lang="en-GB" dirty="0">
                <a:solidFill>
                  <a:srgbClr val="FFFFFF"/>
                </a:solidFill>
              </a:rPr>
              <a:t>Author: Office of the Police and Crime Commissioner </a:t>
            </a:r>
          </a:p>
          <a:p>
            <a:r>
              <a:rPr lang="en-GB" dirty="0">
                <a:solidFill>
                  <a:srgbClr val="FFFFFF"/>
                </a:solidFill>
              </a:rPr>
              <a:t>Sign Off – Force Exec : Katy Watts </a:t>
            </a:r>
          </a:p>
          <a:p>
            <a:r>
              <a:rPr lang="en-GB" dirty="0">
                <a:solidFill>
                  <a:srgbClr val="FFFFFF"/>
                </a:solidFill>
              </a:rPr>
              <a:t>Changed to quarterly publication in line with Performance and Governance Performance Meetings. </a:t>
            </a:r>
          </a:p>
        </p:txBody>
      </p:sp>
    </p:spTree>
    <p:extLst>
      <p:ext uri="{BB962C8B-B14F-4D97-AF65-F5344CB8AC3E}">
        <p14:creationId xmlns:p14="http://schemas.microsoft.com/office/powerpoint/2010/main" val="400990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a:solidFill>
                  <a:srgbClr val="FFFFFF"/>
                </a:solidFill>
              </a:rPr>
            </a:br>
            <a:br>
              <a:rPr lang="en-GB" sz="3200" b="1">
                <a:solidFill>
                  <a:srgbClr val="FFFFFF"/>
                </a:solidFill>
              </a:rPr>
            </a:br>
            <a:br>
              <a:rPr lang="en-GB" sz="3200" b="1">
                <a:solidFill>
                  <a:srgbClr val="FFFFFF"/>
                </a:solidFill>
              </a:rPr>
            </a:br>
            <a:r>
              <a:rPr lang="en-GB" sz="3200" b="1">
                <a:solidFill>
                  <a:srgbClr val="FFFFFF"/>
                </a:solidFill>
              </a:rPr>
              <a:t>Specified Information Order </a:t>
            </a:r>
            <a:endParaRPr lang="en-GB" sz="320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728794"/>
          </a:xfrm>
        </p:spPr>
        <p:txBody>
          <a:bodyPr>
            <a:normAutofit/>
          </a:bodyPr>
          <a:lstStyle/>
          <a:p>
            <a:pPr marL="0" indent="0">
              <a:buNone/>
            </a:pPr>
            <a:endParaRPr lang="en-GB" sz="1400"/>
          </a:p>
          <a:p>
            <a:pPr marL="0" indent="0">
              <a:buNone/>
            </a:pPr>
            <a:endParaRPr lang="en-GB" sz="1400"/>
          </a:p>
          <a:p>
            <a:pPr marL="0" indent="0">
              <a:buNone/>
            </a:pPr>
            <a:endParaRPr lang="en-GB" sz="1400"/>
          </a:p>
          <a:p>
            <a:pPr marL="0" indent="0">
              <a:buNone/>
            </a:pPr>
            <a:r>
              <a:rPr lang="en-GB" sz="2000"/>
              <a:t>Police and Crime Commissioners (PCCs) are required to publish certain information to allow the public to hold them to account. </a:t>
            </a:r>
          </a:p>
          <a:p>
            <a:pPr marL="0" indent="0">
              <a:buNone/>
            </a:pPr>
            <a:r>
              <a:rPr lang="en-GB" sz="2000"/>
              <a:t>Section 11(1) and (2) of The Police Reform and Social Responsibility Act 2011 requires an elected local policing body to publish any information specified by the Secretary of State by order. </a:t>
            </a:r>
          </a:p>
          <a:p>
            <a:pPr marL="0" indent="0">
              <a:buNone/>
            </a:pPr>
            <a:r>
              <a:rPr lang="en-GB" sz="2000"/>
              <a:t>The Elected Local Policing Bodies (Specified Information) Order 2011 (‘the Order’) sets out the information that must be published. Guidance on the order is published on gov.uk - </a:t>
            </a:r>
            <a:r>
              <a:rPr lang="en-GB" sz="2000">
                <a:hlinkClick r:id="rId2">
                  <a:extLst>
                    <a:ext uri="{A12FA001-AC4F-418D-AE19-62706E023703}">
                      <ahyp:hlinkClr xmlns:ahyp="http://schemas.microsoft.com/office/drawing/2018/hyperlinkcolor" val="tx"/>
                    </a:ext>
                  </a:extLst>
                </a:hlinkClick>
              </a:rPr>
              <a:t>Guidelines for PCCs on publishing information - GOV.UK (www.gov.uk)</a:t>
            </a:r>
            <a:endParaRPr lang="en-GB" sz="2000"/>
          </a:p>
          <a:p>
            <a:pPr marL="0" indent="0">
              <a:buNone/>
            </a:pPr>
            <a:endParaRPr lang="en-GB" sz="1400"/>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p:txBody>
      </p:sp>
    </p:spTree>
    <p:extLst>
      <p:ext uri="{BB962C8B-B14F-4D97-AF65-F5344CB8AC3E}">
        <p14:creationId xmlns:p14="http://schemas.microsoft.com/office/powerpoint/2010/main" val="42420826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br>
              <a:rPr lang="en-GB" sz="3200" b="1" dirty="0">
                <a:solidFill>
                  <a:srgbClr val="FFFFFF"/>
                </a:solidFill>
              </a:rPr>
            </a:br>
            <a:r>
              <a:rPr lang="en-GB" sz="3200" b="1" dirty="0">
                <a:solidFill>
                  <a:srgbClr val="FFFFFF"/>
                </a:solidFill>
              </a:rPr>
              <a:t>Specified Information Order </a:t>
            </a:r>
            <a:endParaRPr lang="en-GB" sz="3200" dirty="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728794"/>
          </a:xfrm>
        </p:spPr>
        <p:txBody>
          <a:bodyPr>
            <a:normAutofit/>
          </a:bodyPr>
          <a:lstStyle/>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r>
              <a:rPr lang="en-GB" sz="3600">
                <a:hlinkClick r:id="rId2">
                  <a:extLst>
                    <a:ext uri="{A12FA001-AC4F-418D-AE19-62706E023703}">
                      <ahyp:hlinkClr xmlns:ahyp="http://schemas.microsoft.com/office/drawing/2018/hyperlinkcolor" val="tx"/>
                    </a:ext>
                  </a:extLst>
                </a:hlinkClick>
              </a:rPr>
              <a:t>https://www.bedfordshire.pcc.police.uk/specified-information-order/</a:t>
            </a:r>
            <a:endParaRPr lang="en-GB" sz="3600"/>
          </a:p>
          <a:p>
            <a:pPr marL="0" indent="0">
              <a:buNone/>
            </a:pPr>
            <a:endParaRPr lang="en-GB" sz="2000">
              <a:solidFill>
                <a:srgbClr val="FF0000"/>
              </a:solidFill>
            </a:endParaRPr>
          </a:p>
        </p:txBody>
      </p:sp>
    </p:spTree>
    <p:extLst>
      <p:ext uri="{BB962C8B-B14F-4D97-AF65-F5344CB8AC3E}">
        <p14:creationId xmlns:p14="http://schemas.microsoft.com/office/powerpoint/2010/main" val="250371240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a:solidFill>
                  <a:srgbClr val="FFFFFF"/>
                </a:solidFill>
              </a:rPr>
            </a:br>
            <a:br>
              <a:rPr lang="en-GB" sz="3200" b="1">
                <a:solidFill>
                  <a:srgbClr val="FFFFFF"/>
                </a:solidFill>
              </a:rPr>
            </a:br>
            <a:br>
              <a:rPr lang="en-GB" sz="3200" b="1">
                <a:solidFill>
                  <a:srgbClr val="FFFFFF"/>
                </a:solidFill>
              </a:rPr>
            </a:br>
            <a:r>
              <a:rPr lang="en-GB" sz="3200" b="1">
                <a:solidFill>
                  <a:srgbClr val="FFFFFF"/>
                </a:solidFill>
              </a:rPr>
              <a:t>Specified Information Order </a:t>
            </a:r>
            <a:endParaRPr lang="en-GB" sz="320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728794"/>
          </a:xfrm>
        </p:spPr>
        <p:txBody>
          <a:bodyPr>
            <a:normAutofit/>
          </a:bodyPr>
          <a:lstStyle/>
          <a:p>
            <a:pPr marL="0" indent="0">
              <a:buNone/>
            </a:pPr>
            <a:r>
              <a:rPr lang="en-GB" sz="2000"/>
              <a:t>The Elected Local Policing Bodies (Specified Information) (Amendment) Order 2021 (’the amending Order), which will come into force on 31 May 2021 provides that information relating to the force’s performance against the Government’s national priorities for policing.</a:t>
            </a:r>
          </a:p>
          <a:p>
            <a:pPr marL="0" indent="0">
              <a:buNone/>
            </a:pPr>
            <a:endParaRPr lang="en-GB" sz="2000"/>
          </a:p>
          <a:p>
            <a:pPr marL="0" indent="0">
              <a:buNone/>
            </a:pPr>
            <a:r>
              <a:rPr lang="en-GB" sz="2000"/>
              <a:t>National priorities for policing</a:t>
            </a:r>
          </a:p>
          <a:p>
            <a:pPr marL="0" indent="0">
              <a:buNone/>
            </a:pPr>
            <a:r>
              <a:rPr lang="en-GB" sz="2000"/>
              <a:t>The national priorities for policing are specified in the Police and Crime Measures: </a:t>
            </a:r>
          </a:p>
          <a:p>
            <a:r>
              <a:rPr lang="en-GB" sz="2000"/>
              <a:t>reduce murder and other homicide; </a:t>
            </a:r>
          </a:p>
          <a:p>
            <a:r>
              <a:rPr lang="en-GB" sz="2000"/>
              <a:t>reduce serious violence; </a:t>
            </a:r>
          </a:p>
          <a:p>
            <a:r>
              <a:rPr lang="en-GB" sz="2000"/>
              <a:t>disrupt drugs supply and county lines; </a:t>
            </a:r>
          </a:p>
          <a:p>
            <a:r>
              <a:rPr lang="en-GB" sz="2000"/>
              <a:t>reduce neighbourhood crime; </a:t>
            </a:r>
          </a:p>
          <a:p>
            <a:r>
              <a:rPr lang="en-GB" sz="2000"/>
              <a:t>tackle cyber crime; </a:t>
            </a:r>
          </a:p>
          <a:p>
            <a:r>
              <a:rPr lang="en-GB" sz="2000"/>
              <a:t>and improve satisfaction among victims with a particular focus on victims of domestic abuse. </a:t>
            </a: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a:p>
            <a:pPr marL="0" indent="0">
              <a:buNone/>
            </a:pPr>
            <a:endParaRPr lang="en-GB" sz="2000">
              <a:solidFill>
                <a:srgbClr val="FF0000"/>
              </a:solidFill>
            </a:endParaRPr>
          </a:p>
        </p:txBody>
      </p:sp>
    </p:spTree>
    <p:extLst>
      <p:ext uri="{BB962C8B-B14F-4D97-AF65-F5344CB8AC3E}">
        <p14:creationId xmlns:p14="http://schemas.microsoft.com/office/powerpoint/2010/main" val="183358839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 9">
            <a:extLst>
              <a:ext uri="{FF2B5EF4-FFF2-40B4-BE49-F238E27FC236}">
                <a16:creationId xmlns:a16="http://schemas.microsoft.com/office/drawing/2014/main" id="{95F07657-EED9-95B7-5204-933BA27EC12C}"/>
              </a:ext>
            </a:extLst>
          </p:cNvPr>
          <p:cNvGraphicFramePr>
            <a:graphicFrameLocks noGrp="1"/>
          </p:cNvGraphicFramePr>
          <p:nvPr>
            <p:ph sz="half" idx="2"/>
            <p:extLst>
              <p:ext uri="{D42A27DB-BD31-4B8C-83A1-F6EECF244321}">
                <p14:modId xmlns:p14="http://schemas.microsoft.com/office/powerpoint/2010/main" val="2303120795"/>
              </p:ext>
            </p:extLst>
          </p:nvPr>
        </p:nvGraphicFramePr>
        <p:xfrm>
          <a:off x="832381" y="193809"/>
          <a:ext cx="6575094" cy="1112520"/>
        </p:xfrm>
        <a:graphic>
          <a:graphicData uri="http://schemas.openxmlformats.org/drawingml/2006/table">
            <a:tbl>
              <a:tblPr firstRow="1" bandRow="1">
                <a:tableStyleId>{5C22544A-7EE6-4342-B048-85BDC9FD1C3A}</a:tableStyleId>
              </a:tblPr>
              <a:tblGrid>
                <a:gridCol w="2833606">
                  <a:extLst>
                    <a:ext uri="{9D8B030D-6E8A-4147-A177-3AD203B41FA5}">
                      <a16:colId xmlns:a16="http://schemas.microsoft.com/office/drawing/2014/main" val="3019714828"/>
                    </a:ext>
                  </a:extLst>
                </a:gridCol>
                <a:gridCol w="1937857">
                  <a:extLst>
                    <a:ext uri="{9D8B030D-6E8A-4147-A177-3AD203B41FA5}">
                      <a16:colId xmlns:a16="http://schemas.microsoft.com/office/drawing/2014/main" val="1576387772"/>
                    </a:ext>
                  </a:extLst>
                </a:gridCol>
                <a:gridCol w="1803631">
                  <a:extLst>
                    <a:ext uri="{9D8B030D-6E8A-4147-A177-3AD203B41FA5}">
                      <a16:colId xmlns:a16="http://schemas.microsoft.com/office/drawing/2014/main" val="2297174558"/>
                    </a:ext>
                  </a:extLst>
                </a:gridCol>
              </a:tblGrid>
              <a:tr h="370840">
                <a:tc gridSpan="3">
                  <a:txBody>
                    <a:bodyPr/>
                    <a:lstStyle/>
                    <a:p>
                      <a:pPr algn="ctr"/>
                      <a:r>
                        <a:rPr lang="en-GB" b="1"/>
                        <a:t>Measure Summary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38000805"/>
                  </a:ext>
                </a:extLst>
              </a:tr>
              <a:tr h="370840">
                <a:tc>
                  <a:txBody>
                    <a:bodyPr/>
                    <a:lstStyle/>
                    <a:p>
                      <a:pPr algn="ctr"/>
                      <a:r>
                        <a:rPr lang="en-GB" b="1"/>
                        <a:t>Local Measures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Trend / Outlook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Benchmark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46975434"/>
                  </a:ext>
                </a:extLst>
              </a:tr>
              <a:tr h="370840">
                <a:tc>
                  <a:txBody>
                    <a:bodyPr/>
                    <a:lstStyle/>
                    <a:p>
                      <a:r>
                        <a:rPr lang="en-GB" sz="1400"/>
                        <a:t>Police recorded Homicide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a:solidFill>
                            <a:schemeClr val="dk1"/>
                          </a:solidFill>
                          <a:latin typeface="+mn-lt"/>
                          <a:ea typeface="+mn-ea"/>
                          <a:cs typeface="+mn-cs"/>
                        </a:rPr>
                        <a:t>Improving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6121749"/>
                  </a:ext>
                </a:extLst>
              </a:tr>
            </a:tbl>
          </a:graphicData>
        </a:graphic>
      </p:graphicFrame>
      <p:sp>
        <p:nvSpPr>
          <p:cNvPr id="7" name="Title 6">
            <a:extLst>
              <a:ext uri="{FF2B5EF4-FFF2-40B4-BE49-F238E27FC236}">
                <a16:creationId xmlns:a16="http://schemas.microsoft.com/office/drawing/2014/main" id="{B8845735-9421-3898-A5FE-A86BFA31E18D}"/>
              </a:ext>
            </a:extLst>
          </p:cNvPr>
          <p:cNvSpPr>
            <a:spLocks noGrp="1"/>
          </p:cNvSpPr>
          <p:nvPr>
            <p:ph type="title"/>
          </p:nvPr>
        </p:nvSpPr>
        <p:spPr>
          <a:xfrm>
            <a:off x="114187" y="8389"/>
            <a:ext cx="604007" cy="6858000"/>
          </a:xfrm>
        </p:spPr>
        <p:txBody>
          <a:bodyPr vert="vert" anchor="ctr">
            <a:noAutofit/>
          </a:bodyPr>
          <a:lstStyle/>
          <a:p>
            <a:pPr algn="ctr"/>
            <a:r>
              <a:rPr lang="en-GB" sz="3200" dirty="0"/>
              <a:t>Reduce Murder and Other Homicide</a:t>
            </a:r>
          </a:p>
        </p:txBody>
      </p:sp>
      <p:graphicFrame>
        <p:nvGraphicFramePr>
          <p:cNvPr id="14" name="Table 14">
            <a:extLst>
              <a:ext uri="{FF2B5EF4-FFF2-40B4-BE49-F238E27FC236}">
                <a16:creationId xmlns:a16="http://schemas.microsoft.com/office/drawing/2014/main" id="{0B13B165-5F46-9FE0-A864-05B2D4C14975}"/>
              </a:ext>
            </a:extLst>
          </p:cNvPr>
          <p:cNvGraphicFramePr>
            <a:graphicFrameLocks noGrp="1"/>
          </p:cNvGraphicFramePr>
          <p:nvPr>
            <p:extLst>
              <p:ext uri="{D42A27DB-BD31-4B8C-83A1-F6EECF244321}">
                <p14:modId xmlns:p14="http://schemas.microsoft.com/office/powerpoint/2010/main" val="2934278375"/>
              </p:ext>
            </p:extLst>
          </p:nvPr>
        </p:nvGraphicFramePr>
        <p:xfrm>
          <a:off x="7501621" y="1104757"/>
          <a:ext cx="4576191" cy="1315720"/>
        </p:xfrm>
        <a:graphic>
          <a:graphicData uri="http://schemas.openxmlformats.org/drawingml/2006/table">
            <a:tbl>
              <a:tblPr firstRow="1" bandRow="1">
                <a:tableStyleId>{5C22544A-7EE6-4342-B048-85BDC9FD1C3A}</a:tableStyleId>
              </a:tblPr>
              <a:tblGrid>
                <a:gridCol w="4576191">
                  <a:extLst>
                    <a:ext uri="{9D8B030D-6E8A-4147-A177-3AD203B41FA5}">
                      <a16:colId xmlns:a16="http://schemas.microsoft.com/office/drawing/2014/main" val="3013512217"/>
                    </a:ext>
                  </a:extLst>
                </a:gridCol>
              </a:tblGrid>
              <a:tr h="370840">
                <a:tc>
                  <a:txBody>
                    <a:bodyPr/>
                    <a:lstStyle/>
                    <a:p>
                      <a:r>
                        <a:rPr lang="en-GB"/>
                        <a:t>Planned Action to Drive Performance</a:t>
                      </a:r>
                    </a:p>
                  </a:txBody>
                  <a:tcPr/>
                </a:tc>
                <a:extLst>
                  <a:ext uri="{0D108BD9-81ED-4DB2-BD59-A6C34878D82A}">
                    <a16:rowId xmlns:a16="http://schemas.microsoft.com/office/drawing/2014/main" val="1770329830"/>
                  </a:ext>
                </a:extLst>
              </a:tr>
              <a:tr h="370840">
                <a:tc>
                  <a:txBody>
                    <a:bodyPr/>
                    <a:lstStyle/>
                    <a:p>
                      <a:r>
                        <a:rPr lang="en-GB" sz="1400" dirty="0">
                          <a:solidFill>
                            <a:schemeClr val="bg1"/>
                          </a:solidFill>
                        </a:rPr>
                        <a:t>1. Homicide and joint Serious Violence reduction strategy has been collated into one and sits within the Force Performance Board – strands include Mental Health, DA and Serious Violence.</a:t>
                      </a:r>
                    </a:p>
                  </a:txBody>
                  <a:tcPr/>
                </a:tc>
                <a:extLst>
                  <a:ext uri="{0D108BD9-81ED-4DB2-BD59-A6C34878D82A}">
                    <a16:rowId xmlns:a16="http://schemas.microsoft.com/office/drawing/2014/main" val="1694316663"/>
                  </a:ext>
                </a:extLst>
              </a:tr>
            </a:tbl>
          </a:graphicData>
        </a:graphic>
      </p:graphicFrame>
      <p:graphicFrame>
        <p:nvGraphicFramePr>
          <p:cNvPr id="15" name="Table 14">
            <a:extLst>
              <a:ext uri="{FF2B5EF4-FFF2-40B4-BE49-F238E27FC236}">
                <a16:creationId xmlns:a16="http://schemas.microsoft.com/office/drawing/2014/main" id="{1EB6863E-FB03-94C5-8E6F-458FFCD41493}"/>
              </a:ext>
            </a:extLst>
          </p:cNvPr>
          <p:cNvGraphicFramePr>
            <a:graphicFrameLocks noGrp="1"/>
          </p:cNvGraphicFramePr>
          <p:nvPr>
            <p:extLst>
              <p:ext uri="{D42A27DB-BD31-4B8C-83A1-F6EECF244321}">
                <p14:modId xmlns:p14="http://schemas.microsoft.com/office/powerpoint/2010/main" val="1506054551"/>
              </p:ext>
            </p:extLst>
          </p:nvPr>
        </p:nvGraphicFramePr>
        <p:xfrm>
          <a:off x="7501622" y="2680163"/>
          <a:ext cx="4576191" cy="1259840"/>
        </p:xfrm>
        <a:graphic>
          <a:graphicData uri="http://schemas.openxmlformats.org/drawingml/2006/table">
            <a:tbl>
              <a:tblPr firstRow="1" bandRow="1">
                <a:tableStyleId>{5C22544A-7EE6-4342-B048-85BDC9FD1C3A}</a:tableStyleId>
              </a:tblPr>
              <a:tblGrid>
                <a:gridCol w="4576191">
                  <a:extLst>
                    <a:ext uri="{9D8B030D-6E8A-4147-A177-3AD203B41FA5}">
                      <a16:colId xmlns:a16="http://schemas.microsoft.com/office/drawing/2014/main" val="3013512217"/>
                    </a:ext>
                  </a:extLst>
                </a:gridCol>
              </a:tblGrid>
              <a:tr h="370840">
                <a:tc>
                  <a:txBody>
                    <a:bodyPr/>
                    <a:lstStyle/>
                    <a:p>
                      <a:r>
                        <a:rPr lang="en-GB" dirty="0"/>
                        <a:t>Comments</a:t>
                      </a:r>
                    </a:p>
                  </a:txBody>
                  <a:tcPr/>
                </a:tc>
                <a:extLst>
                  <a:ext uri="{0D108BD9-81ED-4DB2-BD59-A6C34878D82A}">
                    <a16:rowId xmlns:a16="http://schemas.microsoft.com/office/drawing/2014/main" val="177032983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1. There were no </a:t>
                      </a:r>
                      <a:r>
                        <a:rPr lang="en-GB" sz="1400" dirty="0">
                          <a:solidFill>
                            <a:schemeClr val="bg1"/>
                          </a:solidFill>
                          <a:effectLst/>
                          <a:ea typeface="Times New Roman" panose="02020603050405020304" pitchFamily="18" charset="0"/>
                          <a:cs typeface="Times New Roman" panose="02020603050405020304" pitchFamily="18" charset="0"/>
                        </a:rPr>
                        <a:t>Homicides recorded in Q1 26-27.</a:t>
                      </a:r>
                      <a:endParaRPr lang="en-GB" sz="1400" dirty="0">
                        <a:solidFill>
                          <a:schemeClr val="bg1"/>
                        </a:solidFill>
                      </a:endParaRPr>
                    </a:p>
                  </a:txBody>
                  <a:tcPr/>
                </a:tc>
                <a:extLst>
                  <a:ext uri="{0D108BD9-81ED-4DB2-BD59-A6C34878D82A}">
                    <a16:rowId xmlns:a16="http://schemas.microsoft.com/office/drawing/2014/main" val="1694316663"/>
                  </a:ext>
                </a:extLst>
              </a:tr>
              <a:tr h="370840">
                <a:tc>
                  <a:txBody>
                    <a:bodyPr/>
                    <a:lstStyle/>
                    <a:p>
                      <a:r>
                        <a:rPr lang="en-GB" sz="1400" dirty="0">
                          <a:solidFill>
                            <a:schemeClr val="bg1"/>
                          </a:solidFill>
                        </a:rPr>
                        <a:t>2. In the same period last year, we recorded 0 homicides also.</a:t>
                      </a:r>
                    </a:p>
                  </a:txBody>
                  <a:tcPr/>
                </a:tc>
                <a:extLst>
                  <a:ext uri="{0D108BD9-81ED-4DB2-BD59-A6C34878D82A}">
                    <a16:rowId xmlns:a16="http://schemas.microsoft.com/office/drawing/2014/main" val="694984677"/>
                  </a:ext>
                </a:extLst>
              </a:tr>
            </a:tbl>
          </a:graphicData>
        </a:graphic>
      </p:graphicFrame>
      <p:sp>
        <p:nvSpPr>
          <p:cNvPr id="16" name="TextBox 15">
            <a:extLst>
              <a:ext uri="{FF2B5EF4-FFF2-40B4-BE49-F238E27FC236}">
                <a16:creationId xmlns:a16="http://schemas.microsoft.com/office/drawing/2014/main" id="{38C4D8D7-6B2F-671F-8513-473EEF6D08C8}"/>
              </a:ext>
            </a:extLst>
          </p:cNvPr>
          <p:cNvSpPr txBox="1"/>
          <p:nvPr/>
        </p:nvSpPr>
        <p:spPr>
          <a:xfrm>
            <a:off x="793697" y="6457890"/>
            <a:ext cx="83367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Caveat: this data is based on local Bedfordshire force data and may not match nationally published data (police.uk or published stats from HO)</a:t>
            </a:r>
          </a:p>
        </p:txBody>
      </p:sp>
      <p:sp>
        <p:nvSpPr>
          <p:cNvPr id="2" name="TextBox 1">
            <a:extLst>
              <a:ext uri="{FF2B5EF4-FFF2-40B4-BE49-F238E27FC236}">
                <a16:creationId xmlns:a16="http://schemas.microsoft.com/office/drawing/2014/main" id="{FC8C5DDB-985C-84EB-E13A-2B8601FF62FD}"/>
              </a:ext>
            </a:extLst>
          </p:cNvPr>
          <p:cNvSpPr txBox="1"/>
          <p:nvPr/>
        </p:nvSpPr>
        <p:spPr>
          <a:xfrm>
            <a:off x="832381" y="4922246"/>
            <a:ext cx="86238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This is in comparison to the previous quarter, where one homicide was recorded.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The force in ranked 4</a:t>
            </a:r>
            <a:r>
              <a:rPr kumimoji="0" lang="en-GB" sz="1200" b="0" i="1"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mn-cs"/>
              </a:rPr>
              <a:t>th</a:t>
            </a:r>
            <a:r>
              <a:rPr kumimoji="0" lang="en-GB" sz="12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for the Homicide crime rate per 1000 population in the 12mths to May 2026. This means our homicide rate has reduced </a:t>
            </a:r>
            <a:r>
              <a:rPr lang="en-GB" sz="1200" i="1" dirty="0">
                <a:solidFill>
                  <a:prstClr val="white"/>
                </a:solidFill>
                <a:latin typeface="Calibri" panose="020F0502020204030204" pitchFamily="34" charset="0"/>
                <a:ea typeface="Calibri" panose="020F0502020204030204" pitchFamily="34" charset="0"/>
              </a:rPr>
              <a:t>since the last update.</a:t>
            </a:r>
            <a:endParaRPr kumimoji="0" lang="en-GB"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pic>
        <p:nvPicPr>
          <p:cNvPr id="5" name="Picture 4" descr="Recorded Crime Trend Graph">
            <a:extLst>
              <a:ext uri="{FF2B5EF4-FFF2-40B4-BE49-F238E27FC236}">
                <a16:creationId xmlns:a16="http://schemas.microsoft.com/office/drawing/2014/main" id="{99FAEDDA-C478-5BEC-BA1E-A7CC51E15705}"/>
              </a:ext>
            </a:extLst>
          </p:cNvPr>
          <p:cNvPicPr>
            <a:picLocks noChangeAspect="1"/>
          </p:cNvPicPr>
          <p:nvPr/>
        </p:nvPicPr>
        <p:blipFill>
          <a:blip r:embed="rId2"/>
          <a:stretch>
            <a:fillRect/>
          </a:stretch>
        </p:blipFill>
        <p:spPr>
          <a:xfrm>
            <a:off x="1178517" y="1631971"/>
            <a:ext cx="5745564" cy="2832603"/>
          </a:xfrm>
          <a:prstGeom prst="rect">
            <a:avLst/>
          </a:prstGeom>
        </p:spPr>
      </p:pic>
      <p:pic>
        <p:nvPicPr>
          <p:cNvPr id="12" name="Picture 11" descr="Financial Quarter and Number of Crimes">
            <a:extLst>
              <a:ext uri="{FF2B5EF4-FFF2-40B4-BE49-F238E27FC236}">
                <a16:creationId xmlns:a16="http://schemas.microsoft.com/office/drawing/2014/main" id="{5176EF8B-3484-9ACB-57B1-9ED1002D3515}"/>
              </a:ext>
            </a:extLst>
          </p:cNvPr>
          <p:cNvPicPr>
            <a:picLocks noChangeAspect="1"/>
          </p:cNvPicPr>
          <p:nvPr/>
        </p:nvPicPr>
        <p:blipFill>
          <a:blip r:embed="rId3"/>
          <a:stretch>
            <a:fillRect/>
          </a:stretch>
        </p:blipFill>
        <p:spPr>
          <a:xfrm>
            <a:off x="9907426" y="5148477"/>
            <a:ext cx="1226926" cy="807790"/>
          </a:xfrm>
          <a:prstGeom prst="rect">
            <a:avLst/>
          </a:prstGeom>
        </p:spPr>
      </p:pic>
    </p:spTree>
    <p:extLst>
      <p:ext uri="{BB962C8B-B14F-4D97-AF65-F5344CB8AC3E}">
        <p14:creationId xmlns:p14="http://schemas.microsoft.com/office/powerpoint/2010/main" val="244610469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 9">
            <a:extLst>
              <a:ext uri="{FF2B5EF4-FFF2-40B4-BE49-F238E27FC236}">
                <a16:creationId xmlns:a16="http://schemas.microsoft.com/office/drawing/2014/main" id="{95F07657-EED9-95B7-5204-933BA27EC12C}"/>
              </a:ext>
            </a:extLst>
          </p:cNvPr>
          <p:cNvGraphicFramePr>
            <a:graphicFrameLocks noGrp="1"/>
          </p:cNvGraphicFramePr>
          <p:nvPr>
            <p:ph sz="half" idx="2"/>
            <p:extLst>
              <p:ext uri="{D42A27DB-BD31-4B8C-83A1-F6EECF244321}">
                <p14:modId xmlns:p14="http://schemas.microsoft.com/office/powerpoint/2010/main" val="2020642102"/>
              </p:ext>
            </p:extLst>
          </p:nvPr>
        </p:nvGraphicFramePr>
        <p:xfrm>
          <a:off x="832381" y="193809"/>
          <a:ext cx="6305838" cy="1630680"/>
        </p:xfrm>
        <a:graphic>
          <a:graphicData uri="http://schemas.openxmlformats.org/drawingml/2006/table">
            <a:tbl>
              <a:tblPr firstRow="1" bandRow="1">
                <a:tableStyleId>{5C22544A-7EE6-4342-B048-85BDC9FD1C3A}</a:tableStyleId>
              </a:tblPr>
              <a:tblGrid>
                <a:gridCol w="2717567">
                  <a:extLst>
                    <a:ext uri="{9D8B030D-6E8A-4147-A177-3AD203B41FA5}">
                      <a16:colId xmlns:a16="http://schemas.microsoft.com/office/drawing/2014/main" val="3019714828"/>
                    </a:ext>
                  </a:extLst>
                </a:gridCol>
                <a:gridCol w="1858500">
                  <a:extLst>
                    <a:ext uri="{9D8B030D-6E8A-4147-A177-3AD203B41FA5}">
                      <a16:colId xmlns:a16="http://schemas.microsoft.com/office/drawing/2014/main" val="1576387772"/>
                    </a:ext>
                  </a:extLst>
                </a:gridCol>
                <a:gridCol w="1729771">
                  <a:extLst>
                    <a:ext uri="{9D8B030D-6E8A-4147-A177-3AD203B41FA5}">
                      <a16:colId xmlns:a16="http://schemas.microsoft.com/office/drawing/2014/main" val="2297174558"/>
                    </a:ext>
                  </a:extLst>
                </a:gridCol>
              </a:tblGrid>
              <a:tr h="370840">
                <a:tc gridSpan="3">
                  <a:txBody>
                    <a:bodyPr/>
                    <a:lstStyle/>
                    <a:p>
                      <a:pPr algn="ctr"/>
                      <a:r>
                        <a:rPr lang="en-GB" b="1"/>
                        <a:t>Measure Summary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38000805"/>
                  </a:ext>
                </a:extLst>
              </a:tr>
              <a:tr h="370840">
                <a:tc>
                  <a:txBody>
                    <a:bodyPr/>
                    <a:lstStyle/>
                    <a:p>
                      <a:pPr algn="ctr"/>
                      <a:r>
                        <a:rPr lang="en-GB" b="1"/>
                        <a:t>Local Measures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Trend / Outlook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Benchmark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46975434"/>
                  </a:ext>
                </a:extLst>
              </a:tr>
              <a:tr h="370840">
                <a:tc>
                  <a:txBody>
                    <a:bodyPr/>
                    <a:lstStyle/>
                    <a:p>
                      <a:r>
                        <a:rPr lang="en-GB" sz="1400"/>
                        <a:t>Police recorded Most Serious Violence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dirty="0">
                          <a:solidFill>
                            <a:schemeClr val="dk1"/>
                          </a:solidFill>
                          <a:latin typeface="+mn-lt"/>
                          <a:ea typeface="+mn-ea"/>
                          <a:cs typeface="+mn-cs"/>
                        </a:rPr>
                        <a:t>Increasing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6121749"/>
                  </a:ext>
                </a:extLst>
              </a:tr>
              <a:tr h="370840">
                <a:tc>
                  <a:txBody>
                    <a:bodyPr/>
                    <a:lstStyle/>
                    <a:p>
                      <a:r>
                        <a:rPr lang="en-GB" sz="1400"/>
                        <a:t>Solved Crimes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Increasing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97522256"/>
                  </a:ext>
                </a:extLst>
              </a:tr>
            </a:tbl>
          </a:graphicData>
        </a:graphic>
      </p:graphicFrame>
      <p:sp>
        <p:nvSpPr>
          <p:cNvPr id="7" name="Title 6">
            <a:extLst>
              <a:ext uri="{FF2B5EF4-FFF2-40B4-BE49-F238E27FC236}">
                <a16:creationId xmlns:a16="http://schemas.microsoft.com/office/drawing/2014/main" id="{B8845735-9421-3898-A5FE-A86BFA31E18D}"/>
              </a:ext>
            </a:extLst>
          </p:cNvPr>
          <p:cNvSpPr>
            <a:spLocks noGrp="1"/>
          </p:cNvSpPr>
          <p:nvPr>
            <p:ph type="title"/>
          </p:nvPr>
        </p:nvSpPr>
        <p:spPr>
          <a:xfrm>
            <a:off x="114187" y="8389"/>
            <a:ext cx="604007" cy="6858000"/>
          </a:xfrm>
        </p:spPr>
        <p:txBody>
          <a:bodyPr vert="vert" anchor="ctr">
            <a:noAutofit/>
          </a:bodyPr>
          <a:lstStyle/>
          <a:p>
            <a:pPr algn="ctr"/>
            <a:r>
              <a:rPr lang="en-GB" sz="3200" dirty="0"/>
              <a:t>Reduce Serious Violence</a:t>
            </a:r>
          </a:p>
        </p:txBody>
      </p:sp>
      <p:graphicFrame>
        <p:nvGraphicFramePr>
          <p:cNvPr id="14" name="Table 14">
            <a:extLst>
              <a:ext uri="{FF2B5EF4-FFF2-40B4-BE49-F238E27FC236}">
                <a16:creationId xmlns:a16="http://schemas.microsoft.com/office/drawing/2014/main" id="{0B13B165-5F46-9FE0-A864-05B2D4C14975}"/>
              </a:ext>
            </a:extLst>
          </p:cNvPr>
          <p:cNvGraphicFramePr>
            <a:graphicFrameLocks noGrp="1"/>
          </p:cNvGraphicFramePr>
          <p:nvPr>
            <p:extLst>
              <p:ext uri="{D42A27DB-BD31-4B8C-83A1-F6EECF244321}">
                <p14:modId xmlns:p14="http://schemas.microsoft.com/office/powerpoint/2010/main" val="75633607"/>
              </p:ext>
            </p:extLst>
          </p:nvPr>
        </p:nvGraphicFramePr>
        <p:xfrm>
          <a:off x="7387516" y="600924"/>
          <a:ext cx="4528504" cy="2042160"/>
        </p:xfrm>
        <a:graphic>
          <a:graphicData uri="http://schemas.openxmlformats.org/drawingml/2006/table">
            <a:tbl>
              <a:tblPr firstRow="1" bandRow="1">
                <a:tableStyleId>{5C22544A-7EE6-4342-B048-85BDC9FD1C3A}</a:tableStyleId>
              </a:tblPr>
              <a:tblGrid>
                <a:gridCol w="4528504">
                  <a:extLst>
                    <a:ext uri="{9D8B030D-6E8A-4147-A177-3AD203B41FA5}">
                      <a16:colId xmlns:a16="http://schemas.microsoft.com/office/drawing/2014/main" val="3013512217"/>
                    </a:ext>
                  </a:extLst>
                </a:gridCol>
              </a:tblGrid>
              <a:tr h="324460">
                <a:tc>
                  <a:txBody>
                    <a:bodyPr/>
                    <a:lstStyle/>
                    <a:p>
                      <a:r>
                        <a:rPr lang="en-GB"/>
                        <a:t>Planned Action to Drive Performance</a:t>
                      </a:r>
                    </a:p>
                  </a:txBody>
                  <a:tcPr/>
                </a:tc>
                <a:extLst>
                  <a:ext uri="{0D108BD9-81ED-4DB2-BD59-A6C34878D82A}">
                    <a16:rowId xmlns:a16="http://schemas.microsoft.com/office/drawing/2014/main" val="1770329830"/>
                  </a:ext>
                </a:extLst>
              </a:tr>
              <a:tr h="648920">
                <a:tc>
                  <a:txBody>
                    <a:bodyPr/>
                    <a:lstStyle/>
                    <a:p>
                      <a:r>
                        <a:rPr lang="en-GB" sz="1400" dirty="0">
                          <a:solidFill>
                            <a:schemeClr val="bg1"/>
                          </a:solidFill>
                        </a:rPr>
                        <a:t>1. Habitual Knife Carriers is refreshed quarterly.  We are working in conjunction with Cambs to look at implementing a new methodology soon.</a:t>
                      </a:r>
                    </a:p>
                  </a:txBody>
                  <a:tcPr/>
                </a:tc>
                <a:extLst>
                  <a:ext uri="{0D108BD9-81ED-4DB2-BD59-A6C34878D82A}">
                    <a16:rowId xmlns:a16="http://schemas.microsoft.com/office/drawing/2014/main" val="1694316663"/>
                  </a:ext>
                </a:extLst>
              </a:tr>
              <a:tr h="459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2. </a:t>
                      </a:r>
                      <a:r>
                        <a:rPr lang="en-GB" sz="1400" kern="1200" dirty="0">
                          <a:solidFill>
                            <a:schemeClr val="bg1"/>
                          </a:solidFill>
                          <a:effectLst/>
                          <a:latin typeface="+mn-lt"/>
                          <a:ea typeface="+mn-ea"/>
                          <a:cs typeface="+mn-cs"/>
                        </a:rPr>
                        <a:t>Knife Crime Concentration Fund – 4 hotspots identified, 2 in Luton and 2 in Bedford.  Geographical analysts assigned to each. Scanning process is now complete and information is being shared with the Community Teams.</a:t>
                      </a:r>
                    </a:p>
                  </a:txBody>
                  <a:tcPr/>
                </a:tc>
                <a:extLst>
                  <a:ext uri="{0D108BD9-81ED-4DB2-BD59-A6C34878D82A}">
                    <a16:rowId xmlns:a16="http://schemas.microsoft.com/office/drawing/2014/main" val="694984677"/>
                  </a:ext>
                </a:extLst>
              </a:tr>
            </a:tbl>
          </a:graphicData>
        </a:graphic>
      </p:graphicFrame>
      <p:graphicFrame>
        <p:nvGraphicFramePr>
          <p:cNvPr id="15" name="Table 14">
            <a:extLst>
              <a:ext uri="{FF2B5EF4-FFF2-40B4-BE49-F238E27FC236}">
                <a16:creationId xmlns:a16="http://schemas.microsoft.com/office/drawing/2014/main" id="{1EB6863E-FB03-94C5-8E6F-458FFCD41493}"/>
              </a:ext>
            </a:extLst>
          </p:cNvPr>
          <p:cNvGraphicFramePr>
            <a:graphicFrameLocks noGrp="1"/>
          </p:cNvGraphicFramePr>
          <p:nvPr>
            <p:extLst>
              <p:ext uri="{D42A27DB-BD31-4B8C-83A1-F6EECF244321}">
                <p14:modId xmlns:p14="http://schemas.microsoft.com/office/powerpoint/2010/main" val="4108955148"/>
              </p:ext>
            </p:extLst>
          </p:nvPr>
        </p:nvGraphicFramePr>
        <p:xfrm>
          <a:off x="7270213" y="3152017"/>
          <a:ext cx="4746290" cy="1938425"/>
        </p:xfrm>
        <a:graphic>
          <a:graphicData uri="http://schemas.openxmlformats.org/drawingml/2006/table">
            <a:tbl>
              <a:tblPr firstRow="1" bandRow="1">
                <a:tableStyleId>{5C22544A-7EE6-4342-B048-85BDC9FD1C3A}</a:tableStyleId>
              </a:tblPr>
              <a:tblGrid>
                <a:gridCol w="4746290">
                  <a:extLst>
                    <a:ext uri="{9D8B030D-6E8A-4147-A177-3AD203B41FA5}">
                      <a16:colId xmlns:a16="http://schemas.microsoft.com/office/drawing/2014/main" val="3013512217"/>
                    </a:ext>
                  </a:extLst>
                </a:gridCol>
              </a:tblGrid>
              <a:tr h="473655">
                <a:tc>
                  <a:txBody>
                    <a:bodyPr/>
                    <a:lstStyle/>
                    <a:p>
                      <a:r>
                        <a:rPr lang="en-GB" sz="1400" dirty="0"/>
                        <a:t>Comments</a:t>
                      </a:r>
                    </a:p>
                  </a:txBody>
                  <a:tcPr/>
                </a:tc>
                <a:extLst>
                  <a:ext uri="{0D108BD9-81ED-4DB2-BD59-A6C34878D82A}">
                    <a16:rowId xmlns:a16="http://schemas.microsoft.com/office/drawing/2014/main" val="1770329830"/>
                  </a:ext>
                </a:extLst>
              </a:tr>
              <a:tr h="1052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1. Most Se</a:t>
                      </a:r>
                      <a:r>
                        <a:rPr lang="en-GB" sz="1400" dirty="0">
                          <a:solidFill>
                            <a:schemeClr val="bg1"/>
                          </a:solidFill>
                          <a:effectLst/>
                          <a:ea typeface="Times New Roman" panose="02020603050405020304" pitchFamily="18" charset="0"/>
                          <a:cs typeface="Times New Roman" panose="02020603050405020304" pitchFamily="18" charset="0"/>
                        </a:rPr>
                        <a:t>rious Violence levels increased during Q1 and are now just above the average. It should be noted that Q2 25-26 was exceptionally low compared to previous quarters. The average for Q1 26-27 is 44 crimes per month.  </a:t>
                      </a:r>
                    </a:p>
                  </a:txBody>
                  <a:tcPr/>
                </a:tc>
                <a:extLst>
                  <a:ext uri="{0D108BD9-81ED-4DB2-BD59-A6C34878D82A}">
                    <a16:rowId xmlns:a16="http://schemas.microsoft.com/office/drawing/2014/main" val="1694316663"/>
                  </a:ext>
                </a:extLst>
              </a:tr>
              <a:tr h="412342">
                <a:tc>
                  <a:txBody>
                    <a:bodyPr/>
                    <a:lstStyle/>
                    <a:p>
                      <a:r>
                        <a:rPr lang="en-GB" sz="1400" dirty="0"/>
                        <a:t>2. Beds is equal to the MSG average.</a:t>
                      </a:r>
                    </a:p>
                  </a:txBody>
                  <a:tcPr/>
                </a:tc>
                <a:extLst>
                  <a:ext uri="{0D108BD9-81ED-4DB2-BD59-A6C34878D82A}">
                    <a16:rowId xmlns:a16="http://schemas.microsoft.com/office/drawing/2014/main" val="694984677"/>
                  </a:ext>
                </a:extLst>
              </a:tr>
            </a:tbl>
          </a:graphicData>
        </a:graphic>
      </p:graphicFrame>
      <p:sp>
        <p:nvSpPr>
          <p:cNvPr id="2" name="TextBox 1">
            <a:extLst>
              <a:ext uri="{FF2B5EF4-FFF2-40B4-BE49-F238E27FC236}">
                <a16:creationId xmlns:a16="http://schemas.microsoft.com/office/drawing/2014/main" id="{B6BB476A-DF44-42C6-C5C4-CE6505FA88B7}"/>
              </a:ext>
            </a:extLst>
          </p:cNvPr>
          <p:cNvSpPr txBox="1"/>
          <p:nvPr/>
        </p:nvSpPr>
        <p:spPr>
          <a:xfrm>
            <a:off x="832381" y="6417970"/>
            <a:ext cx="83367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Caveat: this data is based on local Bedfordshire force data and may not match nationally published data (police.uk or published stats from HO)</a:t>
            </a:r>
          </a:p>
        </p:txBody>
      </p:sp>
      <p:pic>
        <p:nvPicPr>
          <p:cNvPr id="4" name="Picture 3" descr="Recorded Crime Trend Graph">
            <a:extLst>
              <a:ext uri="{FF2B5EF4-FFF2-40B4-BE49-F238E27FC236}">
                <a16:creationId xmlns:a16="http://schemas.microsoft.com/office/drawing/2014/main" id="{DC32DBA2-8320-7F29-60C1-B960E9309911}"/>
              </a:ext>
            </a:extLst>
          </p:cNvPr>
          <p:cNvPicPr>
            <a:picLocks noChangeAspect="1"/>
          </p:cNvPicPr>
          <p:nvPr/>
        </p:nvPicPr>
        <p:blipFill>
          <a:blip r:embed="rId2"/>
          <a:stretch>
            <a:fillRect/>
          </a:stretch>
        </p:blipFill>
        <p:spPr>
          <a:xfrm>
            <a:off x="1647157" y="1971872"/>
            <a:ext cx="5036665" cy="2535943"/>
          </a:xfrm>
          <a:prstGeom prst="rect">
            <a:avLst/>
          </a:prstGeom>
        </p:spPr>
      </p:pic>
      <p:pic>
        <p:nvPicPr>
          <p:cNvPr id="10" name="Picture 9" descr="Financial Quarter and Number of Crimes">
            <a:extLst>
              <a:ext uri="{FF2B5EF4-FFF2-40B4-BE49-F238E27FC236}">
                <a16:creationId xmlns:a16="http://schemas.microsoft.com/office/drawing/2014/main" id="{1BD281EF-FBC0-AC14-9119-1DB1C8757325}"/>
              </a:ext>
            </a:extLst>
          </p:cNvPr>
          <p:cNvPicPr>
            <a:picLocks noChangeAspect="1"/>
          </p:cNvPicPr>
          <p:nvPr/>
        </p:nvPicPr>
        <p:blipFill>
          <a:blip r:embed="rId3"/>
          <a:stretch>
            <a:fillRect/>
          </a:stretch>
        </p:blipFill>
        <p:spPr>
          <a:xfrm>
            <a:off x="3248808" y="4857639"/>
            <a:ext cx="1604982" cy="1010544"/>
          </a:xfrm>
          <a:prstGeom prst="rect">
            <a:avLst/>
          </a:prstGeom>
        </p:spPr>
      </p:pic>
    </p:spTree>
    <p:extLst>
      <p:ext uri="{BB962C8B-B14F-4D97-AF65-F5344CB8AC3E}">
        <p14:creationId xmlns:p14="http://schemas.microsoft.com/office/powerpoint/2010/main" val="405604510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 9">
            <a:extLst>
              <a:ext uri="{FF2B5EF4-FFF2-40B4-BE49-F238E27FC236}">
                <a16:creationId xmlns:a16="http://schemas.microsoft.com/office/drawing/2014/main" id="{95F07657-EED9-95B7-5204-933BA27EC12C}"/>
              </a:ext>
            </a:extLst>
          </p:cNvPr>
          <p:cNvGraphicFramePr>
            <a:graphicFrameLocks noGrp="1"/>
          </p:cNvGraphicFramePr>
          <p:nvPr>
            <p:ph sz="half" idx="2"/>
          </p:nvPr>
        </p:nvGraphicFramePr>
        <p:xfrm>
          <a:off x="832381" y="193809"/>
          <a:ext cx="6575094" cy="1112520"/>
        </p:xfrm>
        <a:graphic>
          <a:graphicData uri="http://schemas.openxmlformats.org/drawingml/2006/table">
            <a:tbl>
              <a:tblPr firstRow="1" bandRow="1">
                <a:tableStyleId>{5C22544A-7EE6-4342-B048-85BDC9FD1C3A}</a:tableStyleId>
              </a:tblPr>
              <a:tblGrid>
                <a:gridCol w="2833606">
                  <a:extLst>
                    <a:ext uri="{9D8B030D-6E8A-4147-A177-3AD203B41FA5}">
                      <a16:colId xmlns:a16="http://schemas.microsoft.com/office/drawing/2014/main" val="3019714828"/>
                    </a:ext>
                  </a:extLst>
                </a:gridCol>
                <a:gridCol w="1937857">
                  <a:extLst>
                    <a:ext uri="{9D8B030D-6E8A-4147-A177-3AD203B41FA5}">
                      <a16:colId xmlns:a16="http://schemas.microsoft.com/office/drawing/2014/main" val="1576387772"/>
                    </a:ext>
                  </a:extLst>
                </a:gridCol>
                <a:gridCol w="1803631">
                  <a:extLst>
                    <a:ext uri="{9D8B030D-6E8A-4147-A177-3AD203B41FA5}">
                      <a16:colId xmlns:a16="http://schemas.microsoft.com/office/drawing/2014/main" val="2297174558"/>
                    </a:ext>
                  </a:extLst>
                </a:gridCol>
              </a:tblGrid>
              <a:tr h="370840">
                <a:tc gridSpan="3">
                  <a:txBody>
                    <a:bodyPr/>
                    <a:lstStyle/>
                    <a:p>
                      <a:pPr algn="ctr"/>
                      <a:r>
                        <a:rPr lang="en-GB" b="1"/>
                        <a:t>Measure Summary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38000805"/>
                  </a:ext>
                </a:extLst>
              </a:tr>
              <a:tr h="370840">
                <a:tc>
                  <a:txBody>
                    <a:bodyPr/>
                    <a:lstStyle/>
                    <a:p>
                      <a:pPr algn="ctr"/>
                      <a:r>
                        <a:rPr lang="en-GB" b="1"/>
                        <a:t>Local Measures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Trend / Outlook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Benchmark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46975434"/>
                  </a:ext>
                </a:extLst>
              </a:tr>
              <a:tr h="370840">
                <a:tc>
                  <a:txBody>
                    <a:bodyPr/>
                    <a:lstStyle/>
                    <a:p>
                      <a:r>
                        <a:rPr lang="en-GB" sz="1400" kern="1200">
                          <a:solidFill>
                            <a:schemeClr val="dk1"/>
                          </a:solidFill>
                          <a:latin typeface="+mn-lt"/>
                          <a:ea typeface="+mn-ea"/>
                          <a:cs typeface="+mn-cs"/>
                        </a:rPr>
                        <a:t>Number of Drug Trafficking offences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a:solidFill>
                            <a:schemeClr val="bg1"/>
                          </a:solidFill>
                          <a:latin typeface="+mn-lt"/>
                          <a:ea typeface="+mn-ea"/>
                          <a:cs typeface="+mn-cs"/>
                        </a:rPr>
                        <a:t>Reflects policing activity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6121749"/>
                  </a:ext>
                </a:extLst>
              </a:tr>
            </a:tbl>
          </a:graphicData>
        </a:graphic>
      </p:graphicFrame>
      <p:sp>
        <p:nvSpPr>
          <p:cNvPr id="7" name="Title 6">
            <a:extLst>
              <a:ext uri="{FF2B5EF4-FFF2-40B4-BE49-F238E27FC236}">
                <a16:creationId xmlns:a16="http://schemas.microsoft.com/office/drawing/2014/main" id="{B8845735-9421-3898-A5FE-A86BFA31E18D}"/>
              </a:ext>
            </a:extLst>
          </p:cNvPr>
          <p:cNvSpPr>
            <a:spLocks noGrp="1"/>
          </p:cNvSpPr>
          <p:nvPr>
            <p:ph type="title"/>
          </p:nvPr>
        </p:nvSpPr>
        <p:spPr>
          <a:xfrm>
            <a:off x="114187" y="8389"/>
            <a:ext cx="604007" cy="6858000"/>
          </a:xfrm>
        </p:spPr>
        <p:txBody>
          <a:bodyPr vert="vert" anchor="ctr">
            <a:noAutofit/>
          </a:bodyPr>
          <a:lstStyle/>
          <a:p>
            <a:pPr algn="ctr"/>
            <a:r>
              <a:rPr lang="en-GB" sz="3200" dirty="0"/>
              <a:t>Disrupt Drugs Supply and County Lines</a:t>
            </a:r>
          </a:p>
        </p:txBody>
      </p:sp>
      <p:graphicFrame>
        <p:nvGraphicFramePr>
          <p:cNvPr id="14" name="Table 14">
            <a:extLst>
              <a:ext uri="{FF2B5EF4-FFF2-40B4-BE49-F238E27FC236}">
                <a16:creationId xmlns:a16="http://schemas.microsoft.com/office/drawing/2014/main" id="{0B13B165-5F46-9FE0-A864-05B2D4C14975}"/>
              </a:ext>
            </a:extLst>
          </p:cNvPr>
          <p:cNvGraphicFramePr>
            <a:graphicFrameLocks noGrp="1"/>
          </p:cNvGraphicFramePr>
          <p:nvPr>
            <p:extLst>
              <p:ext uri="{D42A27DB-BD31-4B8C-83A1-F6EECF244321}">
                <p14:modId xmlns:p14="http://schemas.microsoft.com/office/powerpoint/2010/main" val="2906115961"/>
              </p:ext>
            </p:extLst>
          </p:nvPr>
        </p:nvGraphicFramePr>
        <p:xfrm>
          <a:off x="7482478" y="193809"/>
          <a:ext cx="4670338" cy="2773680"/>
        </p:xfrm>
        <a:graphic>
          <a:graphicData uri="http://schemas.openxmlformats.org/drawingml/2006/table">
            <a:tbl>
              <a:tblPr firstRow="1" bandRow="1">
                <a:tableStyleId>{5C22544A-7EE6-4342-B048-85BDC9FD1C3A}</a:tableStyleId>
              </a:tblPr>
              <a:tblGrid>
                <a:gridCol w="4670338">
                  <a:extLst>
                    <a:ext uri="{9D8B030D-6E8A-4147-A177-3AD203B41FA5}">
                      <a16:colId xmlns:a16="http://schemas.microsoft.com/office/drawing/2014/main" val="3013512217"/>
                    </a:ext>
                  </a:extLst>
                </a:gridCol>
              </a:tblGrid>
              <a:tr h="292126">
                <a:tc>
                  <a:txBody>
                    <a:bodyPr/>
                    <a:lstStyle/>
                    <a:p>
                      <a:r>
                        <a:rPr lang="en-GB"/>
                        <a:t>Planned Action to Drive Performance</a:t>
                      </a:r>
                    </a:p>
                  </a:txBody>
                  <a:tcPr/>
                </a:tc>
                <a:extLst>
                  <a:ext uri="{0D108BD9-81ED-4DB2-BD59-A6C34878D82A}">
                    <a16:rowId xmlns:a16="http://schemas.microsoft.com/office/drawing/2014/main" val="1770329830"/>
                  </a:ext>
                </a:extLst>
              </a:tr>
              <a:tr h="584252">
                <a:tc>
                  <a:txBody>
                    <a:bodyPr/>
                    <a:lstStyle/>
                    <a:p>
                      <a:r>
                        <a:rPr lang="en-GB" sz="1400" dirty="0">
                          <a:solidFill>
                            <a:schemeClr val="bg1"/>
                          </a:solidFill>
                        </a:rPr>
                        <a:t>1. COSTELLO – this is a dedicated team which works on enforcements for large scale drug activity. A key focus for the team is professional enablers, linking </a:t>
                      </a:r>
                      <a:r>
                        <a:rPr lang="en-GB" sz="1400" kern="1200" dirty="0">
                          <a:solidFill>
                            <a:schemeClr val="bg1"/>
                          </a:solidFill>
                          <a:latin typeface="+mn-lt"/>
                          <a:ea typeface="+mn-ea"/>
                          <a:cs typeface="+mn-cs"/>
                        </a:rPr>
                        <a:t>into SOC.</a:t>
                      </a:r>
                      <a:endParaRPr lang="en-GB" sz="1400" dirty="0">
                        <a:solidFill>
                          <a:schemeClr val="bg1"/>
                        </a:solidFill>
                      </a:endParaRPr>
                    </a:p>
                  </a:txBody>
                  <a:tcPr/>
                </a:tc>
                <a:extLst>
                  <a:ext uri="{0D108BD9-81ED-4DB2-BD59-A6C34878D82A}">
                    <a16:rowId xmlns:a16="http://schemas.microsoft.com/office/drawing/2014/main" val="1694316663"/>
                  </a:ext>
                </a:extLst>
              </a:tr>
              <a:tr h="289189">
                <a:tc>
                  <a:txBody>
                    <a:bodyPr/>
                    <a:lstStyle/>
                    <a:p>
                      <a:r>
                        <a:rPr lang="en-GB" sz="1400" kern="1200" dirty="0">
                          <a:solidFill>
                            <a:schemeClr val="bg1"/>
                          </a:solidFill>
                          <a:latin typeface="+mn-lt"/>
                          <a:ea typeface="+mn-ea"/>
                          <a:cs typeface="+mn-cs"/>
                        </a:rPr>
                        <a:t>2. Scanning processes continue as business as usual in order to identify new lines.</a:t>
                      </a:r>
                    </a:p>
                  </a:txBody>
                  <a:tcPr/>
                </a:tc>
                <a:extLst>
                  <a:ext uri="{0D108BD9-81ED-4DB2-BD59-A6C34878D82A}">
                    <a16:rowId xmlns:a16="http://schemas.microsoft.com/office/drawing/2014/main" val="694984677"/>
                  </a:ext>
                </a:extLst>
              </a:tr>
              <a:tr h="289189">
                <a:tc>
                  <a:txBody>
                    <a:bodyPr/>
                    <a:lstStyle/>
                    <a:p>
                      <a:r>
                        <a:rPr lang="en-GB" sz="1400" kern="1200" dirty="0">
                          <a:solidFill>
                            <a:schemeClr val="bg1"/>
                          </a:solidFill>
                          <a:latin typeface="+mn-lt"/>
                          <a:ea typeface="+mn-ea"/>
                          <a:cs typeface="+mn-cs"/>
                        </a:rPr>
                        <a:t>3. The work covered by the Drugs Focus Desk has now moved to CID and is continually being monitored in terms of impact. At the moment the demand is increasingly hard to manage and workloads in CID are high (overall not just in relation to Drugs).</a:t>
                      </a:r>
                    </a:p>
                  </a:txBody>
                  <a:tcPr/>
                </a:tc>
                <a:extLst>
                  <a:ext uri="{0D108BD9-81ED-4DB2-BD59-A6C34878D82A}">
                    <a16:rowId xmlns:a16="http://schemas.microsoft.com/office/drawing/2014/main" val="60905173"/>
                  </a:ext>
                </a:extLst>
              </a:tr>
            </a:tbl>
          </a:graphicData>
        </a:graphic>
      </p:graphicFrame>
      <p:graphicFrame>
        <p:nvGraphicFramePr>
          <p:cNvPr id="15" name="Table 14">
            <a:extLst>
              <a:ext uri="{FF2B5EF4-FFF2-40B4-BE49-F238E27FC236}">
                <a16:creationId xmlns:a16="http://schemas.microsoft.com/office/drawing/2014/main" id="{1EB6863E-FB03-94C5-8E6F-458FFCD41493}"/>
              </a:ext>
            </a:extLst>
          </p:cNvPr>
          <p:cNvGraphicFramePr>
            <a:graphicFrameLocks noGrp="1"/>
          </p:cNvGraphicFramePr>
          <p:nvPr>
            <p:extLst>
              <p:ext uri="{D42A27DB-BD31-4B8C-83A1-F6EECF244321}">
                <p14:modId xmlns:p14="http://schemas.microsoft.com/office/powerpoint/2010/main" val="866522661"/>
              </p:ext>
            </p:extLst>
          </p:nvPr>
        </p:nvGraphicFramePr>
        <p:xfrm>
          <a:off x="7462438" y="3199233"/>
          <a:ext cx="4690378" cy="2773680"/>
        </p:xfrm>
        <a:graphic>
          <a:graphicData uri="http://schemas.openxmlformats.org/drawingml/2006/table">
            <a:tbl>
              <a:tblPr firstRow="1" bandRow="1">
                <a:tableStyleId>{5C22544A-7EE6-4342-B048-85BDC9FD1C3A}</a:tableStyleId>
              </a:tblPr>
              <a:tblGrid>
                <a:gridCol w="4690378">
                  <a:extLst>
                    <a:ext uri="{9D8B030D-6E8A-4147-A177-3AD203B41FA5}">
                      <a16:colId xmlns:a16="http://schemas.microsoft.com/office/drawing/2014/main" val="3013512217"/>
                    </a:ext>
                  </a:extLst>
                </a:gridCol>
              </a:tblGrid>
              <a:tr h="341917">
                <a:tc>
                  <a:txBody>
                    <a:bodyPr/>
                    <a:lstStyle/>
                    <a:p>
                      <a:r>
                        <a:rPr lang="en-GB"/>
                        <a:t>Comments</a:t>
                      </a:r>
                    </a:p>
                  </a:txBody>
                  <a:tcPr/>
                </a:tc>
                <a:extLst>
                  <a:ext uri="{0D108BD9-81ED-4DB2-BD59-A6C34878D82A}">
                    <a16:rowId xmlns:a16="http://schemas.microsoft.com/office/drawing/2014/main" val="1770329830"/>
                  </a:ext>
                </a:extLst>
              </a:tr>
              <a:tr h="883287">
                <a:tc>
                  <a:txBody>
                    <a:bodyPr/>
                    <a:lstStyle/>
                    <a:p>
                      <a:r>
                        <a:rPr lang="en-GB" sz="1400" dirty="0"/>
                        <a:t>1. Q1 recorded 205 Trafficking of Drugs offences, averaging 68 crimes per month in the quarter This is down on the previous quarter but up on the same time last year.  Trafficking offences tend to reflect proactive police activity.</a:t>
                      </a:r>
                      <a:endParaRPr lang="en-GB" sz="1400" dirty="0">
                        <a:solidFill>
                          <a:srgbClr val="FF0000"/>
                        </a:solidFill>
                      </a:endParaRPr>
                    </a:p>
                  </a:txBody>
                  <a:tcPr/>
                </a:tc>
                <a:extLst>
                  <a:ext uri="{0D108BD9-81ED-4DB2-BD59-A6C34878D82A}">
                    <a16:rowId xmlns:a16="http://schemas.microsoft.com/office/drawing/2014/main" val="1694316663"/>
                  </a:ext>
                </a:extLst>
              </a:tr>
              <a:tr h="683835">
                <a:tc>
                  <a:txBody>
                    <a:bodyPr/>
                    <a:lstStyle/>
                    <a:p>
                      <a:r>
                        <a:rPr lang="en-GB" sz="1400" dirty="0">
                          <a:solidFill>
                            <a:schemeClr val="bg1"/>
                          </a:solidFill>
                        </a:rPr>
                        <a:t>2. </a:t>
                      </a:r>
                      <a:r>
                        <a:rPr lang="en-GB" sz="1400" b="0" kern="1200" dirty="0">
                          <a:solidFill>
                            <a:schemeClr val="bg1"/>
                          </a:solidFill>
                          <a:effectLst/>
                          <a:latin typeface="+mn-lt"/>
                          <a:ea typeface="+mn-ea"/>
                          <a:cs typeface="+mn-cs"/>
                        </a:rPr>
                        <a:t>Bedfordshire currently has 21 mapped OCGs – this is the same as last quarter. 14 of the OCGs have their primary threat recorded as drugs. The number of Street Gangs has increased slightly to 10 (as of July 26).</a:t>
                      </a:r>
                      <a:endParaRPr lang="en-GB" sz="1400" b="0" dirty="0">
                        <a:solidFill>
                          <a:schemeClr val="bg1"/>
                        </a:solidFill>
                      </a:endParaRPr>
                    </a:p>
                  </a:txBody>
                  <a:tcPr/>
                </a:tc>
                <a:extLst>
                  <a:ext uri="{0D108BD9-81ED-4DB2-BD59-A6C34878D82A}">
                    <a16:rowId xmlns:a16="http://schemas.microsoft.com/office/drawing/2014/main" val="694984677"/>
                  </a:ext>
                </a:extLst>
              </a:tr>
              <a:tr h="5161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3. </a:t>
                      </a:r>
                      <a:r>
                        <a:rPr lang="en-GB" sz="1400" kern="1200" dirty="0">
                          <a:solidFill>
                            <a:schemeClr val="bg1"/>
                          </a:solidFill>
                          <a:latin typeface="+mn-lt"/>
                          <a:ea typeface="+mn-ea"/>
                          <a:cs typeface="+mn-cs"/>
                        </a:rPr>
                        <a:t>Currently there are 52 county lines. This is a decrease from the last quarter due to enforcement and archiving.</a:t>
                      </a:r>
                    </a:p>
                  </a:txBody>
                  <a:tcPr/>
                </a:tc>
                <a:extLst>
                  <a:ext uri="{0D108BD9-81ED-4DB2-BD59-A6C34878D82A}">
                    <a16:rowId xmlns:a16="http://schemas.microsoft.com/office/drawing/2014/main" val="314455183"/>
                  </a:ext>
                </a:extLst>
              </a:tr>
            </a:tbl>
          </a:graphicData>
        </a:graphic>
      </p:graphicFrame>
      <p:sp>
        <p:nvSpPr>
          <p:cNvPr id="5" name="TextBox 4">
            <a:extLst>
              <a:ext uri="{FF2B5EF4-FFF2-40B4-BE49-F238E27FC236}">
                <a16:creationId xmlns:a16="http://schemas.microsoft.com/office/drawing/2014/main" id="{5DFDCB13-D754-C71E-0B6B-87D8D44F8D80}"/>
              </a:ext>
            </a:extLst>
          </p:cNvPr>
          <p:cNvSpPr txBox="1"/>
          <p:nvPr/>
        </p:nvSpPr>
        <p:spPr>
          <a:xfrm>
            <a:off x="793197" y="1306329"/>
            <a:ext cx="19862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Trafficking of Drugs</a:t>
            </a:r>
          </a:p>
        </p:txBody>
      </p:sp>
      <p:sp>
        <p:nvSpPr>
          <p:cNvPr id="13" name="TextBox 12">
            <a:extLst>
              <a:ext uri="{FF2B5EF4-FFF2-40B4-BE49-F238E27FC236}">
                <a16:creationId xmlns:a16="http://schemas.microsoft.com/office/drawing/2014/main" id="{9E51985A-1A21-8C14-E700-729E9193F6D5}"/>
              </a:ext>
            </a:extLst>
          </p:cNvPr>
          <p:cNvSpPr txBox="1"/>
          <p:nvPr/>
        </p:nvSpPr>
        <p:spPr>
          <a:xfrm>
            <a:off x="907388" y="6264081"/>
            <a:ext cx="62212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Caveat: this data is based on local Bedfordshire force data and may not match nationally published data (police.uk or published stats from HO)</a:t>
            </a:r>
          </a:p>
        </p:txBody>
      </p:sp>
      <p:pic>
        <p:nvPicPr>
          <p:cNvPr id="3" name="Picture 2" descr="Recorded Crime Trend Graph">
            <a:extLst>
              <a:ext uri="{FF2B5EF4-FFF2-40B4-BE49-F238E27FC236}">
                <a16:creationId xmlns:a16="http://schemas.microsoft.com/office/drawing/2014/main" id="{440DCF9D-6A92-3F55-E185-927E067A1E67}"/>
              </a:ext>
            </a:extLst>
          </p:cNvPr>
          <p:cNvPicPr>
            <a:picLocks noChangeAspect="1"/>
          </p:cNvPicPr>
          <p:nvPr/>
        </p:nvPicPr>
        <p:blipFill>
          <a:blip r:embed="rId2"/>
          <a:stretch>
            <a:fillRect/>
          </a:stretch>
        </p:blipFill>
        <p:spPr>
          <a:xfrm>
            <a:off x="1315720" y="1843440"/>
            <a:ext cx="5404536" cy="2711586"/>
          </a:xfrm>
          <a:prstGeom prst="rect">
            <a:avLst/>
          </a:prstGeom>
        </p:spPr>
      </p:pic>
      <p:pic>
        <p:nvPicPr>
          <p:cNvPr id="10" name="Picture 9" descr="Financial Quarter and Number of Crimes">
            <a:extLst>
              <a:ext uri="{FF2B5EF4-FFF2-40B4-BE49-F238E27FC236}">
                <a16:creationId xmlns:a16="http://schemas.microsoft.com/office/drawing/2014/main" id="{B78A34CD-7D45-A69D-58B5-34C8A1DD802E}"/>
              </a:ext>
            </a:extLst>
          </p:cNvPr>
          <p:cNvPicPr>
            <a:picLocks noChangeAspect="1"/>
          </p:cNvPicPr>
          <p:nvPr/>
        </p:nvPicPr>
        <p:blipFill>
          <a:blip r:embed="rId3"/>
          <a:stretch>
            <a:fillRect/>
          </a:stretch>
        </p:blipFill>
        <p:spPr>
          <a:xfrm>
            <a:off x="3145808" y="4906113"/>
            <a:ext cx="1583755" cy="938521"/>
          </a:xfrm>
          <a:prstGeom prst="rect">
            <a:avLst/>
          </a:prstGeom>
        </p:spPr>
      </p:pic>
    </p:spTree>
    <p:extLst>
      <p:ext uri="{BB962C8B-B14F-4D97-AF65-F5344CB8AC3E}">
        <p14:creationId xmlns:p14="http://schemas.microsoft.com/office/powerpoint/2010/main" val="65971167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 9">
            <a:extLst>
              <a:ext uri="{FF2B5EF4-FFF2-40B4-BE49-F238E27FC236}">
                <a16:creationId xmlns:a16="http://schemas.microsoft.com/office/drawing/2014/main" id="{95F07657-EED9-95B7-5204-933BA27EC12C}"/>
              </a:ext>
            </a:extLst>
          </p:cNvPr>
          <p:cNvGraphicFramePr>
            <a:graphicFrameLocks noGrp="1"/>
          </p:cNvGraphicFramePr>
          <p:nvPr>
            <p:ph sz="half" idx="2"/>
            <p:extLst>
              <p:ext uri="{D42A27DB-BD31-4B8C-83A1-F6EECF244321}">
                <p14:modId xmlns:p14="http://schemas.microsoft.com/office/powerpoint/2010/main" val="1653467787"/>
              </p:ext>
            </p:extLst>
          </p:nvPr>
        </p:nvGraphicFramePr>
        <p:xfrm>
          <a:off x="832381" y="193809"/>
          <a:ext cx="6575094" cy="2280920"/>
        </p:xfrm>
        <a:graphic>
          <a:graphicData uri="http://schemas.openxmlformats.org/drawingml/2006/table">
            <a:tbl>
              <a:tblPr firstRow="1" bandRow="1">
                <a:tableStyleId>{5C22544A-7EE6-4342-B048-85BDC9FD1C3A}</a:tableStyleId>
              </a:tblPr>
              <a:tblGrid>
                <a:gridCol w="3563450">
                  <a:extLst>
                    <a:ext uri="{9D8B030D-6E8A-4147-A177-3AD203B41FA5}">
                      <a16:colId xmlns:a16="http://schemas.microsoft.com/office/drawing/2014/main" val="3019714828"/>
                    </a:ext>
                  </a:extLst>
                </a:gridCol>
                <a:gridCol w="1736521">
                  <a:extLst>
                    <a:ext uri="{9D8B030D-6E8A-4147-A177-3AD203B41FA5}">
                      <a16:colId xmlns:a16="http://schemas.microsoft.com/office/drawing/2014/main" val="1576387772"/>
                    </a:ext>
                  </a:extLst>
                </a:gridCol>
                <a:gridCol w="1275123">
                  <a:extLst>
                    <a:ext uri="{9D8B030D-6E8A-4147-A177-3AD203B41FA5}">
                      <a16:colId xmlns:a16="http://schemas.microsoft.com/office/drawing/2014/main" val="2297174558"/>
                    </a:ext>
                  </a:extLst>
                </a:gridCol>
              </a:tblGrid>
              <a:tr h="370840">
                <a:tc gridSpan="3">
                  <a:txBody>
                    <a:bodyPr/>
                    <a:lstStyle/>
                    <a:p>
                      <a:pPr algn="ctr"/>
                      <a:r>
                        <a:rPr lang="en-GB" b="1" dirty="0"/>
                        <a:t>Measure Summary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38000805"/>
                  </a:ext>
                </a:extLst>
              </a:tr>
              <a:tr h="370840">
                <a:tc>
                  <a:txBody>
                    <a:bodyPr/>
                    <a:lstStyle/>
                    <a:p>
                      <a:pPr algn="ctr"/>
                      <a:r>
                        <a:rPr lang="en-GB" b="1"/>
                        <a:t>Local Measures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Trend / Outlook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Benchmark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46975434"/>
                  </a:ext>
                </a:extLst>
              </a:tr>
              <a:tr h="370840">
                <a:tc>
                  <a:txBody>
                    <a:bodyPr/>
                    <a:lstStyle/>
                    <a:p>
                      <a:r>
                        <a:rPr lang="en-GB" sz="1400" kern="1200">
                          <a:solidFill>
                            <a:schemeClr val="dk1"/>
                          </a:solidFill>
                          <a:latin typeface="+mn-lt"/>
                          <a:ea typeface="+mn-ea"/>
                          <a:cs typeface="+mn-cs"/>
                        </a:rPr>
                        <a:t>Police recorded Residential Burglary offences </a:t>
                      </a:r>
                      <a:r>
                        <a:rPr lang="en-GB" sz="800" kern="1200">
                          <a:solidFill>
                            <a:schemeClr val="dk1"/>
                          </a:solidFill>
                          <a:latin typeface="+mn-lt"/>
                          <a:ea typeface="+mn-ea"/>
                          <a:cs typeface="+mn-cs"/>
                        </a:rPr>
                        <a:t>(pre-April 23 definition)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dirty="0">
                          <a:solidFill>
                            <a:schemeClr val="dk1"/>
                          </a:solidFill>
                          <a:latin typeface="+mn-lt"/>
                          <a:ea typeface="+mn-ea"/>
                          <a:cs typeface="+mn-cs"/>
                        </a:rPr>
                        <a:t>Stable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6121749"/>
                  </a:ext>
                </a:extLst>
              </a:tr>
              <a:tr h="370840">
                <a:tc>
                  <a:txBody>
                    <a:bodyPr/>
                    <a:lstStyle/>
                    <a:p>
                      <a:r>
                        <a:rPr lang="en-GB" sz="1400" kern="1200">
                          <a:solidFill>
                            <a:schemeClr val="dk1"/>
                          </a:solidFill>
                          <a:latin typeface="+mn-lt"/>
                          <a:ea typeface="+mn-ea"/>
                          <a:cs typeface="+mn-cs"/>
                        </a:rPr>
                        <a:t>Police recorded Vehicle Crime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mn-lt"/>
                          <a:ea typeface="+mn-ea"/>
                          <a:cs typeface="+mn-cs"/>
                        </a:rPr>
                        <a:t>Decreasing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10549191"/>
                  </a:ext>
                </a:extLst>
              </a:tr>
              <a:tr h="370840">
                <a:tc>
                  <a:txBody>
                    <a:bodyPr/>
                    <a:lstStyle/>
                    <a:p>
                      <a:r>
                        <a:rPr lang="en-GB" sz="1400" kern="1200">
                          <a:solidFill>
                            <a:schemeClr val="dk1"/>
                          </a:solidFill>
                          <a:latin typeface="+mn-lt"/>
                          <a:ea typeface="+mn-ea"/>
                          <a:cs typeface="+mn-cs"/>
                        </a:rPr>
                        <a:t>Police recorded Personal Robbery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dirty="0">
                          <a:solidFill>
                            <a:schemeClr val="dk1"/>
                          </a:solidFill>
                          <a:latin typeface="+mn-lt"/>
                          <a:ea typeface="+mn-ea"/>
                          <a:cs typeface="+mn-cs"/>
                        </a:rPr>
                        <a:t>Increasing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030335"/>
                  </a:ext>
                </a:extLst>
              </a:tr>
              <a:tr h="370840">
                <a:tc>
                  <a:txBody>
                    <a:bodyPr/>
                    <a:lstStyle/>
                    <a:p>
                      <a:r>
                        <a:rPr lang="en-GB" sz="1400" kern="1200">
                          <a:solidFill>
                            <a:schemeClr val="dk1"/>
                          </a:solidFill>
                          <a:latin typeface="+mn-lt"/>
                          <a:ea typeface="+mn-ea"/>
                          <a:cs typeface="+mn-cs"/>
                        </a:rPr>
                        <a:t>Police recorded Theft from Person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dirty="0">
                          <a:solidFill>
                            <a:schemeClr val="dk1"/>
                          </a:solidFill>
                          <a:latin typeface="+mn-lt"/>
                          <a:ea typeface="+mn-ea"/>
                          <a:cs typeface="+mn-cs"/>
                        </a:rPr>
                        <a:t>Stable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GB" sz="14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06510206"/>
                  </a:ext>
                </a:extLst>
              </a:tr>
            </a:tbl>
          </a:graphicData>
        </a:graphic>
      </p:graphicFrame>
      <p:sp>
        <p:nvSpPr>
          <p:cNvPr id="7" name="Title 6">
            <a:extLst>
              <a:ext uri="{FF2B5EF4-FFF2-40B4-BE49-F238E27FC236}">
                <a16:creationId xmlns:a16="http://schemas.microsoft.com/office/drawing/2014/main" id="{B8845735-9421-3898-A5FE-A86BFA31E18D}"/>
              </a:ext>
            </a:extLst>
          </p:cNvPr>
          <p:cNvSpPr>
            <a:spLocks noGrp="1"/>
          </p:cNvSpPr>
          <p:nvPr>
            <p:ph type="title"/>
          </p:nvPr>
        </p:nvSpPr>
        <p:spPr>
          <a:xfrm>
            <a:off x="114187" y="8389"/>
            <a:ext cx="604007" cy="6858000"/>
          </a:xfrm>
        </p:spPr>
        <p:txBody>
          <a:bodyPr vert="vert" anchor="ctr">
            <a:noAutofit/>
          </a:bodyPr>
          <a:lstStyle/>
          <a:p>
            <a:pPr algn="ctr"/>
            <a:r>
              <a:rPr lang="en-GB" sz="3200" dirty="0"/>
              <a:t>Reduce Neighbourhood Crime</a:t>
            </a:r>
          </a:p>
        </p:txBody>
      </p:sp>
      <p:graphicFrame>
        <p:nvGraphicFramePr>
          <p:cNvPr id="14" name="Table 14">
            <a:extLst>
              <a:ext uri="{FF2B5EF4-FFF2-40B4-BE49-F238E27FC236}">
                <a16:creationId xmlns:a16="http://schemas.microsoft.com/office/drawing/2014/main" id="{0B13B165-5F46-9FE0-A864-05B2D4C14975}"/>
              </a:ext>
            </a:extLst>
          </p:cNvPr>
          <p:cNvGraphicFramePr>
            <a:graphicFrameLocks noGrp="1"/>
          </p:cNvGraphicFramePr>
          <p:nvPr>
            <p:extLst>
              <p:ext uri="{D42A27DB-BD31-4B8C-83A1-F6EECF244321}">
                <p14:modId xmlns:p14="http://schemas.microsoft.com/office/powerpoint/2010/main" val="2132653329"/>
              </p:ext>
            </p:extLst>
          </p:nvPr>
        </p:nvGraphicFramePr>
        <p:xfrm>
          <a:off x="7527885" y="203303"/>
          <a:ext cx="4387820" cy="1620520"/>
        </p:xfrm>
        <a:graphic>
          <a:graphicData uri="http://schemas.openxmlformats.org/drawingml/2006/table">
            <a:tbl>
              <a:tblPr firstRow="1" bandRow="1">
                <a:tableStyleId>{5C22544A-7EE6-4342-B048-85BDC9FD1C3A}</a:tableStyleId>
              </a:tblPr>
              <a:tblGrid>
                <a:gridCol w="4387820">
                  <a:extLst>
                    <a:ext uri="{9D8B030D-6E8A-4147-A177-3AD203B41FA5}">
                      <a16:colId xmlns:a16="http://schemas.microsoft.com/office/drawing/2014/main" val="3013512217"/>
                    </a:ext>
                  </a:extLst>
                </a:gridCol>
              </a:tblGrid>
              <a:tr h="370840">
                <a:tc>
                  <a:txBody>
                    <a:bodyPr/>
                    <a:lstStyle/>
                    <a:p>
                      <a:r>
                        <a:rPr lang="en-GB"/>
                        <a:t>Planned Action to Drive Performance</a:t>
                      </a:r>
                    </a:p>
                  </a:txBody>
                  <a:tcPr/>
                </a:tc>
                <a:extLst>
                  <a:ext uri="{0D108BD9-81ED-4DB2-BD59-A6C34878D82A}">
                    <a16:rowId xmlns:a16="http://schemas.microsoft.com/office/drawing/2014/main" val="177032983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bg1"/>
                          </a:solidFill>
                          <a:effectLst/>
                          <a:latin typeface="+mn-lt"/>
                          <a:ea typeface="+mn-ea"/>
                          <a:cs typeface="+mn-cs"/>
                        </a:rPr>
                        <a:t>1. Op Vadar remains a force priority – geographical issue primarily affecting Biggleswade including youth-related violence offences and ASB.</a:t>
                      </a:r>
                    </a:p>
                  </a:txBody>
                  <a:tcPr/>
                </a:tc>
                <a:extLst>
                  <a:ext uri="{0D108BD9-81ED-4DB2-BD59-A6C34878D82A}">
                    <a16:rowId xmlns:a16="http://schemas.microsoft.com/office/drawing/2014/main" val="4168489154"/>
                  </a:ext>
                </a:extLst>
              </a:tr>
              <a:tr h="348694">
                <a:tc>
                  <a:txBody>
                    <a:bodyPr/>
                    <a:lstStyle/>
                    <a:p>
                      <a:r>
                        <a:rPr lang="en-GB" sz="1400" kern="1200" dirty="0">
                          <a:solidFill>
                            <a:schemeClr val="bg1"/>
                          </a:solidFill>
                          <a:effectLst/>
                          <a:latin typeface="+mn-lt"/>
                          <a:ea typeface="+mn-ea"/>
                          <a:cs typeface="Times New Roman" panose="02020603050405020304" pitchFamily="18" charset="0"/>
                        </a:rPr>
                        <a:t>2. Op </a:t>
                      </a:r>
                      <a:r>
                        <a:rPr lang="en-GB" sz="1400" kern="1200" dirty="0" err="1">
                          <a:solidFill>
                            <a:schemeClr val="bg1"/>
                          </a:solidFill>
                          <a:effectLst/>
                          <a:latin typeface="+mn-lt"/>
                          <a:ea typeface="+mn-ea"/>
                          <a:cs typeface="Times New Roman" panose="02020603050405020304" pitchFamily="18" charset="0"/>
                        </a:rPr>
                        <a:t>Lunq</a:t>
                      </a:r>
                      <a:r>
                        <a:rPr lang="en-GB" sz="1400" kern="1200" dirty="0">
                          <a:solidFill>
                            <a:schemeClr val="bg1"/>
                          </a:solidFill>
                          <a:effectLst/>
                          <a:latin typeface="+mn-lt"/>
                          <a:ea typeface="+mn-ea"/>
                          <a:cs typeface="Times New Roman" panose="02020603050405020304" pitchFamily="18" charset="0"/>
                        </a:rPr>
                        <a:t> was a force priority relating to TOMV offences in Central Beds.</a:t>
                      </a:r>
                    </a:p>
                  </a:txBody>
                  <a:tcPr/>
                </a:tc>
                <a:extLst>
                  <a:ext uri="{0D108BD9-81ED-4DB2-BD59-A6C34878D82A}">
                    <a16:rowId xmlns:a16="http://schemas.microsoft.com/office/drawing/2014/main" val="2544386562"/>
                  </a:ext>
                </a:extLst>
              </a:tr>
            </a:tbl>
          </a:graphicData>
        </a:graphic>
      </p:graphicFrame>
      <p:graphicFrame>
        <p:nvGraphicFramePr>
          <p:cNvPr id="15" name="Table 14">
            <a:extLst>
              <a:ext uri="{FF2B5EF4-FFF2-40B4-BE49-F238E27FC236}">
                <a16:creationId xmlns:a16="http://schemas.microsoft.com/office/drawing/2014/main" id="{1EB6863E-FB03-94C5-8E6F-458FFCD41493}"/>
              </a:ext>
            </a:extLst>
          </p:cNvPr>
          <p:cNvGraphicFramePr>
            <a:graphicFrameLocks noGrp="1"/>
          </p:cNvGraphicFramePr>
          <p:nvPr>
            <p:extLst>
              <p:ext uri="{D42A27DB-BD31-4B8C-83A1-F6EECF244321}">
                <p14:modId xmlns:p14="http://schemas.microsoft.com/office/powerpoint/2010/main" val="3266709099"/>
              </p:ext>
            </p:extLst>
          </p:nvPr>
        </p:nvGraphicFramePr>
        <p:xfrm>
          <a:off x="7376606" y="2595716"/>
          <a:ext cx="4539099" cy="3559194"/>
        </p:xfrm>
        <a:graphic>
          <a:graphicData uri="http://schemas.openxmlformats.org/drawingml/2006/table">
            <a:tbl>
              <a:tblPr firstRow="1" bandRow="1">
                <a:tableStyleId>{5C22544A-7EE6-4342-B048-85BDC9FD1C3A}</a:tableStyleId>
              </a:tblPr>
              <a:tblGrid>
                <a:gridCol w="4539099">
                  <a:extLst>
                    <a:ext uri="{9D8B030D-6E8A-4147-A177-3AD203B41FA5}">
                      <a16:colId xmlns:a16="http://schemas.microsoft.com/office/drawing/2014/main" val="3013512217"/>
                    </a:ext>
                  </a:extLst>
                </a:gridCol>
              </a:tblGrid>
              <a:tr h="331914">
                <a:tc>
                  <a:txBody>
                    <a:bodyPr/>
                    <a:lstStyle/>
                    <a:p>
                      <a:r>
                        <a:rPr lang="en-GB" sz="1200" dirty="0"/>
                        <a:t>Comments</a:t>
                      </a:r>
                    </a:p>
                  </a:txBody>
                  <a:tcPr/>
                </a:tc>
                <a:extLst>
                  <a:ext uri="{0D108BD9-81ED-4DB2-BD59-A6C34878D82A}">
                    <a16:rowId xmlns:a16="http://schemas.microsoft.com/office/drawing/2014/main" val="1770329830"/>
                  </a:ext>
                </a:extLst>
              </a:tr>
              <a:tr h="954599">
                <a:tc>
                  <a:txBody>
                    <a:bodyPr/>
                    <a:lstStyle/>
                    <a:p>
                      <a:pPr marL="0" indent="0">
                        <a:lnSpc>
                          <a:spcPct val="115000"/>
                        </a:lnSpc>
                        <a:spcAft>
                          <a:spcPts val="1000"/>
                        </a:spcAft>
                        <a:buNone/>
                      </a:pPr>
                      <a:r>
                        <a:rPr lang="en-GB" sz="1200" dirty="0"/>
                        <a:t>1.  In Q1 278 Residential Burglaries were recorded, averaging 93 crimes a month</a:t>
                      </a:r>
                      <a:r>
                        <a:rPr lang="en-GB" sz="1200" dirty="0">
                          <a:solidFill>
                            <a:schemeClr val="bg1"/>
                          </a:solidFill>
                        </a:rPr>
                        <a:t>.</a:t>
                      </a:r>
                      <a:r>
                        <a:rPr lang="en-GB" sz="1200" dirty="0">
                          <a:solidFill>
                            <a:schemeClr val="bg1"/>
                          </a:solidFill>
                          <a:effectLst/>
                          <a:cs typeface="Times New Roman" panose="02020603050405020304" pitchFamily="18" charset="0"/>
                        </a:rPr>
                        <a:t> This is similar to Q4 25-26 but is below the same period in the previous year.  Solved rate for Q1 26-27 was 10.8%.</a:t>
                      </a:r>
                      <a:endParaRPr lang="en-GB" sz="1200" dirty="0">
                        <a:solidFill>
                          <a:schemeClr val="bg1"/>
                        </a:solidFill>
                        <a:effectLst/>
                        <a:ea typeface="+mn-ea"/>
                        <a:cs typeface="Times New Roman" panose="02020603050405020304" pitchFamily="18" charset="0"/>
                      </a:endParaRPr>
                    </a:p>
                  </a:txBody>
                  <a:tcPr/>
                </a:tc>
                <a:extLst>
                  <a:ext uri="{0D108BD9-81ED-4DB2-BD59-A6C34878D82A}">
                    <a16:rowId xmlns:a16="http://schemas.microsoft.com/office/drawing/2014/main" val="1694316663"/>
                  </a:ext>
                </a:extLst>
              </a:tr>
              <a:tr h="581616">
                <a:tc>
                  <a:txBody>
                    <a:bodyPr/>
                    <a:lstStyle/>
                    <a:p>
                      <a:pPr>
                        <a:lnSpc>
                          <a:spcPct val="115000"/>
                        </a:lnSpc>
                        <a:spcAft>
                          <a:spcPts val="1000"/>
                        </a:spcAft>
                      </a:pPr>
                      <a:r>
                        <a:rPr lang="en-GB" sz="1200" dirty="0">
                          <a:solidFill>
                            <a:schemeClr val="bg1"/>
                          </a:solidFill>
                        </a:rPr>
                        <a:t>2. Vehicle Crime has increased compared to Q4. The average in Q1 is 268 crimes per month. The solved rate was 4.2%.</a:t>
                      </a:r>
                      <a:endParaRPr lang="en-GB" sz="1200" kern="1200" dirty="0">
                        <a:solidFill>
                          <a:schemeClr val="bg1"/>
                        </a:solidFill>
                        <a:effectLst/>
                        <a:latin typeface="+mn-lt"/>
                        <a:cs typeface="Times New Roman" panose="02020603050405020304" pitchFamily="18" charset="0"/>
                      </a:endParaRPr>
                    </a:p>
                  </a:txBody>
                  <a:tcPr/>
                </a:tc>
                <a:extLst>
                  <a:ext uri="{0D108BD9-81ED-4DB2-BD59-A6C34878D82A}">
                    <a16:rowId xmlns:a16="http://schemas.microsoft.com/office/drawing/2014/main" val="694984677"/>
                  </a:ext>
                </a:extLst>
              </a:tr>
              <a:tr h="954599">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GB" sz="1200" kern="1200" dirty="0">
                          <a:solidFill>
                            <a:schemeClr val="bg1"/>
                          </a:solidFill>
                          <a:effectLst/>
                          <a:latin typeface="+mn-lt"/>
                          <a:cs typeface="Times New Roman" panose="02020603050405020304" pitchFamily="18" charset="0"/>
                        </a:rPr>
                        <a:t>3. Personal Robbery has increased compared to Q4. Q1 was higher (by around 20 crimes) than the same quarter in the 25-26 year. The average was 51 crimes per month in Q1 26-27 and the solved rate was 6.6%.</a:t>
                      </a:r>
                      <a:endParaRPr lang="en-GB" sz="1200" dirty="0">
                        <a:solidFill>
                          <a:schemeClr val="bg1"/>
                        </a:solidFill>
                      </a:endParaRPr>
                    </a:p>
                  </a:txBody>
                  <a:tcPr/>
                </a:tc>
                <a:extLst>
                  <a:ext uri="{0D108BD9-81ED-4DB2-BD59-A6C34878D82A}">
                    <a16:rowId xmlns:a16="http://schemas.microsoft.com/office/drawing/2014/main" val="3582506667"/>
                  </a:ext>
                </a:extLst>
              </a:tr>
              <a:tr h="736466">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GB" sz="1200" dirty="0">
                          <a:solidFill>
                            <a:schemeClr val="bg1"/>
                          </a:solidFill>
                        </a:rPr>
                        <a:t>4. 105 </a:t>
                      </a:r>
                      <a:r>
                        <a:rPr lang="en-GB" sz="1200" kern="1200" dirty="0">
                          <a:solidFill>
                            <a:schemeClr val="bg1"/>
                          </a:solidFill>
                          <a:effectLst/>
                          <a:latin typeface="+mn-lt"/>
                          <a:ea typeface="+mn-ea"/>
                          <a:cs typeface="Times New Roman" panose="02020603050405020304" pitchFamily="18" charset="0"/>
                        </a:rPr>
                        <a:t>Theft from a Person crimes were recorded during Q1, this is a slight increase compared to Q4 and is slightly above this time last year.  Levels have been around the average across the quarter as a whole. </a:t>
                      </a:r>
                      <a:endParaRPr lang="en-GB" sz="1200" dirty="0">
                        <a:solidFill>
                          <a:schemeClr val="bg1"/>
                        </a:solidFill>
                      </a:endParaRPr>
                    </a:p>
                  </a:txBody>
                  <a:tcPr/>
                </a:tc>
                <a:extLst>
                  <a:ext uri="{0D108BD9-81ED-4DB2-BD59-A6C34878D82A}">
                    <a16:rowId xmlns:a16="http://schemas.microsoft.com/office/drawing/2014/main" val="3624459005"/>
                  </a:ext>
                </a:extLst>
              </a:tr>
            </a:tbl>
          </a:graphicData>
        </a:graphic>
      </p:graphicFrame>
      <p:sp>
        <p:nvSpPr>
          <p:cNvPr id="5" name="TextBox 4">
            <a:extLst>
              <a:ext uri="{FF2B5EF4-FFF2-40B4-BE49-F238E27FC236}">
                <a16:creationId xmlns:a16="http://schemas.microsoft.com/office/drawing/2014/main" id="{B735FD96-E6E2-A00A-E169-C20876E180BE}"/>
              </a:ext>
            </a:extLst>
          </p:cNvPr>
          <p:cNvSpPr txBox="1"/>
          <p:nvPr/>
        </p:nvSpPr>
        <p:spPr>
          <a:xfrm>
            <a:off x="832380" y="2474980"/>
            <a:ext cx="174303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white"/>
                </a:solidFill>
                <a:effectLst/>
                <a:uLnTx/>
                <a:uFillTx/>
                <a:latin typeface="Calibri" panose="020F0502020204030204"/>
                <a:ea typeface="+mn-ea"/>
                <a:cs typeface="+mn-cs"/>
              </a:rPr>
              <a:t>Burglary Residential</a:t>
            </a:r>
          </a:p>
        </p:txBody>
      </p:sp>
      <p:sp>
        <p:nvSpPr>
          <p:cNvPr id="16" name="TextBox 15">
            <a:extLst>
              <a:ext uri="{FF2B5EF4-FFF2-40B4-BE49-F238E27FC236}">
                <a16:creationId xmlns:a16="http://schemas.microsoft.com/office/drawing/2014/main" id="{78C64277-ABD8-B952-69E5-468DAB4C2F69}"/>
              </a:ext>
            </a:extLst>
          </p:cNvPr>
          <p:cNvSpPr txBox="1"/>
          <p:nvPr/>
        </p:nvSpPr>
        <p:spPr>
          <a:xfrm>
            <a:off x="4051299" y="2485700"/>
            <a:ext cx="174303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white"/>
                </a:solidFill>
                <a:effectLst/>
                <a:uLnTx/>
                <a:uFillTx/>
                <a:latin typeface="Calibri" panose="020F0502020204030204"/>
                <a:ea typeface="+mn-ea"/>
                <a:cs typeface="+mn-cs"/>
              </a:rPr>
              <a:t>Vehicle Crime</a:t>
            </a:r>
          </a:p>
        </p:txBody>
      </p:sp>
      <p:sp>
        <p:nvSpPr>
          <p:cNvPr id="19" name="TextBox 18">
            <a:extLst>
              <a:ext uri="{FF2B5EF4-FFF2-40B4-BE49-F238E27FC236}">
                <a16:creationId xmlns:a16="http://schemas.microsoft.com/office/drawing/2014/main" id="{988CCEE2-F222-07F9-AA75-F60074C510C3}"/>
              </a:ext>
            </a:extLst>
          </p:cNvPr>
          <p:cNvSpPr txBox="1"/>
          <p:nvPr/>
        </p:nvSpPr>
        <p:spPr>
          <a:xfrm>
            <a:off x="793250" y="4364886"/>
            <a:ext cx="174303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white"/>
                </a:solidFill>
                <a:effectLst/>
                <a:uLnTx/>
                <a:uFillTx/>
                <a:latin typeface="Calibri" panose="020F0502020204030204"/>
                <a:ea typeface="+mn-ea"/>
                <a:cs typeface="+mn-cs"/>
              </a:rPr>
              <a:t>Personal Robbery</a:t>
            </a:r>
          </a:p>
        </p:txBody>
      </p:sp>
      <p:sp>
        <p:nvSpPr>
          <p:cNvPr id="22" name="TextBox 21">
            <a:extLst>
              <a:ext uri="{FF2B5EF4-FFF2-40B4-BE49-F238E27FC236}">
                <a16:creationId xmlns:a16="http://schemas.microsoft.com/office/drawing/2014/main" id="{FD8FC7BD-3AF1-018D-700C-CE960F4A9522}"/>
              </a:ext>
            </a:extLst>
          </p:cNvPr>
          <p:cNvSpPr txBox="1"/>
          <p:nvPr/>
        </p:nvSpPr>
        <p:spPr>
          <a:xfrm>
            <a:off x="4012164" y="4363034"/>
            <a:ext cx="174303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white"/>
                </a:solidFill>
                <a:effectLst/>
                <a:uLnTx/>
                <a:uFillTx/>
                <a:latin typeface="Calibri" panose="020F0502020204030204"/>
                <a:ea typeface="+mn-ea"/>
                <a:cs typeface="+mn-cs"/>
              </a:rPr>
              <a:t>Theft from Person</a:t>
            </a:r>
          </a:p>
        </p:txBody>
      </p:sp>
      <p:pic>
        <p:nvPicPr>
          <p:cNvPr id="3" name="Picture 2" descr="Recorded Crime Trend Graph">
            <a:extLst>
              <a:ext uri="{FF2B5EF4-FFF2-40B4-BE49-F238E27FC236}">
                <a16:creationId xmlns:a16="http://schemas.microsoft.com/office/drawing/2014/main" id="{8D4D41DE-8EAB-61D1-97F4-D71EC5765C53}"/>
              </a:ext>
            </a:extLst>
          </p:cNvPr>
          <p:cNvPicPr>
            <a:picLocks noChangeAspect="1"/>
          </p:cNvPicPr>
          <p:nvPr/>
        </p:nvPicPr>
        <p:blipFill>
          <a:blip r:embed="rId2"/>
          <a:stretch>
            <a:fillRect/>
          </a:stretch>
        </p:blipFill>
        <p:spPr>
          <a:xfrm>
            <a:off x="922085" y="2744486"/>
            <a:ext cx="3063405" cy="1550415"/>
          </a:xfrm>
          <a:prstGeom prst="rect">
            <a:avLst/>
          </a:prstGeom>
        </p:spPr>
      </p:pic>
      <p:pic>
        <p:nvPicPr>
          <p:cNvPr id="10" name="Picture 9" descr="Recorded Crime Trend Graph">
            <a:extLst>
              <a:ext uri="{FF2B5EF4-FFF2-40B4-BE49-F238E27FC236}">
                <a16:creationId xmlns:a16="http://schemas.microsoft.com/office/drawing/2014/main" id="{6A2BB681-B6A1-1D62-8A3F-DA498B3A0286}"/>
              </a:ext>
            </a:extLst>
          </p:cNvPr>
          <p:cNvPicPr>
            <a:picLocks noChangeAspect="1"/>
          </p:cNvPicPr>
          <p:nvPr/>
        </p:nvPicPr>
        <p:blipFill>
          <a:blip r:embed="rId3"/>
          <a:stretch>
            <a:fillRect/>
          </a:stretch>
        </p:blipFill>
        <p:spPr>
          <a:xfrm>
            <a:off x="4108590" y="2776117"/>
            <a:ext cx="3128224" cy="1550416"/>
          </a:xfrm>
          <a:prstGeom prst="rect">
            <a:avLst/>
          </a:prstGeom>
        </p:spPr>
      </p:pic>
      <p:pic>
        <p:nvPicPr>
          <p:cNvPr id="17" name="Picture 16" descr="Recorded Crime Trend Graph">
            <a:extLst>
              <a:ext uri="{FF2B5EF4-FFF2-40B4-BE49-F238E27FC236}">
                <a16:creationId xmlns:a16="http://schemas.microsoft.com/office/drawing/2014/main" id="{17F55CFF-FAA6-03FF-1C13-1013E08D12C6}"/>
              </a:ext>
            </a:extLst>
          </p:cNvPr>
          <p:cNvPicPr>
            <a:picLocks noChangeAspect="1"/>
          </p:cNvPicPr>
          <p:nvPr/>
        </p:nvPicPr>
        <p:blipFill>
          <a:blip r:embed="rId4"/>
          <a:stretch>
            <a:fillRect/>
          </a:stretch>
        </p:blipFill>
        <p:spPr>
          <a:xfrm>
            <a:off x="871520" y="4683599"/>
            <a:ext cx="3045513" cy="1501459"/>
          </a:xfrm>
          <a:prstGeom prst="rect">
            <a:avLst/>
          </a:prstGeom>
        </p:spPr>
      </p:pic>
      <p:pic>
        <p:nvPicPr>
          <p:cNvPr id="21" name="Picture 20" descr="Recorded Crime Trend Graph">
            <a:extLst>
              <a:ext uri="{FF2B5EF4-FFF2-40B4-BE49-F238E27FC236}">
                <a16:creationId xmlns:a16="http://schemas.microsoft.com/office/drawing/2014/main" id="{8D086AC6-7FA4-5EBF-1A87-9348D9A3EECA}"/>
              </a:ext>
            </a:extLst>
          </p:cNvPr>
          <p:cNvPicPr>
            <a:picLocks noChangeAspect="1"/>
          </p:cNvPicPr>
          <p:nvPr/>
        </p:nvPicPr>
        <p:blipFill>
          <a:blip r:embed="rId5"/>
          <a:stretch>
            <a:fillRect/>
          </a:stretch>
        </p:blipFill>
        <p:spPr>
          <a:xfrm>
            <a:off x="4090434" y="4652066"/>
            <a:ext cx="3071324" cy="1532992"/>
          </a:xfrm>
          <a:prstGeom prst="rect">
            <a:avLst/>
          </a:prstGeom>
        </p:spPr>
      </p:pic>
    </p:spTree>
    <p:extLst>
      <p:ext uri="{BB962C8B-B14F-4D97-AF65-F5344CB8AC3E}">
        <p14:creationId xmlns:p14="http://schemas.microsoft.com/office/powerpoint/2010/main" val="172692672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able 9">
            <a:extLst>
              <a:ext uri="{FF2B5EF4-FFF2-40B4-BE49-F238E27FC236}">
                <a16:creationId xmlns:a16="http://schemas.microsoft.com/office/drawing/2014/main" id="{95F07657-EED9-95B7-5204-933BA27EC12C}"/>
              </a:ext>
            </a:extLst>
          </p:cNvPr>
          <p:cNvGraphicFramePr>
            <a:graphicFrameLocks noGrp="1"/>
          </p:cNvGraphicFramePr>
          <p:nvPr>
            <p:ph sz="half" idx="2"/>
            <p:extLst>
              <p:ext uri="{D42A27DB-BD31-4B8C-83A1-F6EECF244321}">
                <p14:modId xmlns:p14="http://schemas.microsoft.com/office/powerpoint/2010/main" val="825232878"/>
              </p:ext>
            </p:extLst>
          </p:nvPr>
        </p:nvGraphicFramePr>
        <p:xfrm>
          <a:off x="844195" y="568586"/>
          <a:ext cx="6470814" cy="2113163"/>
        </p:xfrm>
        <a:graphic>
          <a:graphicData uri="http://schemas.openxmlformats.org/drawingml/2006/table">
            <a:tbl>
              <a:tblPr firstRow="1" bandRow="1">
                <a:tableStyleId>{5C22544A-7EE6-4342-B048-85BDC9FD1C3A}</a:tableStyleId>
              </a:tblPr>
              <a:tblGrid>
                <a:gridCol w="3207497">
                  <a:extLst>
                    <a:ext uri="{9D8B030D-6E8A-4147-A177-3AD203B41FA5}">
                      <a16:colId xmlns:a16="http://schemas.microsoft.com/office/drawing/2014/main" val="3019714828"/>
                    </a:ext>
                  </a:extLst>
                </a:gridCol>
                <a:gridCol w="2008418">
                  <a:extLst>
                    <a:ext uri="{9D8B030D-6E8A-4147-A177-3AD203B41FA5}">
                      <a16:colId xmlns:a16="http://schemas.microsoft.com/office/drawing/2014/main" val="1576387772"/>
                    </a:ext>
                  </a:extLst>
                </a:gridCol>
                <a:gridCol w="1254899">
                  <a:extLst>
                    <a:ext uri="{9D8B030D-6E8A-4147-A177-3AD203B41FA5}">
                      <a16:colId xmlns:a16="http://schemas.microsoft.com/office/drawing/2014/main" val="2297174558"/>
                    </a:ext>
                  </a:extLst>
                </a:gridCol>
              </a:tblGrid>
              <a:tr h="370840">
                <a:tc gridSpan="3">
                  <a:txBody>
                    <a:bodyPr/>
                    <a:lstStyle/>
                    <a:p>
                      <a:pPr algn="ctr"/>
                      <a:r>
                        <a:rPr lang="en-GB" b="1" dirty="0"/>
                        <a:t>Measure Summary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38000805"/>
                  </a:ext>
                </a:extLst>
              </a:tr>
              <a:tr h="370840">
                <a:tc>
                  <a:txBody>
                    <a:bodyPr/>
                    <a:lstStyle/>
                    <a:p>
                      <a:pPr algn="ctr"/>
                      <a:r>
                        <a:rPr lang="en-GB" b="1"/>
                        <a:t>Local Measures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Trend / Outlook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GB" b="1"/>
                        <a:t>Benchmark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46975434"/>
                  </a:ext>
                </a:extLst>
              </a:tr>
              <a:tr h="370840">
                <a:tc>
                  <a:txBody>
                    <a:bodyPr/>
                    <a:lstStyle/>
                    <a:p>
                      <a:r>
                        <a:rPr lang="en-GB" sz="1400" kern="1200">
                          <a:solidFill>
                            <a:schemeClr val="dk1"/>
                          </a:solidFill>
                          <a:latin typeface="+mn-lt"/>
                          <a:ea typeface="+mn-ea"/>
                          <a:cs typeface="+mn-cs"/>
                        </a:rPr>
                        <a:t>Investigate 100% of all cyber dependant crime disseminated to force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07000"/>
                        </a:lnSpc>
                        <a:spcAft>
                          <a:spcPts val="800"/>
                        </a:spcAft>
                      </a:pPr>
                      <a:r>
                        <a:rPr lang="en-GB" sz="1400" kern="1200">
                          <a:solidFill>
                            <a:schemeClr val="dk1"/>
                          </a:solidFill>
                          <a:latin typeface="+mn-lt"/>
                          <a:ea typeface="+mn-ea"/>
                          <a:cs typeface="+mn-cs"/>
                        </a:rPr>
                        <a:t> Stable [100%]</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a:solidFill>
                            <a:schemeClr val="dk1"/>
                          </a:solidFill>
                          <a:latin typeface="+mn-lt"/>
                          <a:ea typeface="+mn-ea"/>
                          <a:cs typeface="+mn-cs"/>
                        </a:rPr>
                        <a:t>Not available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6121749"/>
                  </a:ext>
                </a:extLst>
              </a:tr>
              <a:tr h="370840">
                <a:tc>
                  <a:txBody>
                    <a:bodyPr/>
                    <a:lstStyle/>
                    <a:p>
                      <a:r>
                        <a:rPr lang="en-GB" sz="1400" kern="1200">
                          <a:solidFill>
                            <a:schemeClr val="dk1"/>
                          </a:solidFill>
                          <a:latin typeface="+mn-lt"/>
                          <a:ea typeface="+mn-ea"/>
                          <a:cs typeface="+mn-cs"/>
                        </a:rPr>
                        <a:t>Provide 100% of all cyber dependant crime victims with specialist advice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en-GB" sz="1400" kern="1200">
                          <a:solidFill>
                            <a:schemeClr val="dk1"/>
                          </a:solidFill>
                          <a:latin typeface="+mn-lt"/>
                          <a:ea typeface="+mn-ea"/>
                          <a:cs typeface="+mn-cs"/>
                        </a:rPr>
                        <a:t> Stable [100%]</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a:solidFill>
                            <a:schemeClr val="dk1"/>
                          </a:solidFill>
                          <a:latin typeface="+mn-lt"/>
                          <a:ea typeface="+mn-ea"/>
                          <a:cs typeface="+mn-cs"/>
                        </a:rPr>
                        <a:t>Not available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10549191"/>
                  </a:ext>
                </a:extLst>
              </a:tr>
              <a:tr h="335163">
                <a:tc>
                  <a:txBody>
                    <a:bodyPr/>
                    <a:lstStyle/>
                    <a:p>
                      <a:r>
                        <a:rPr lang="en-GB" sz="1400" kern="1200" dirty="0">
                          <a:solidFill>
                            <a:schemeClr val="dk1"/>
                          </a:solidFill>
                          <a:latin typeface="+mn-lt"/>
                          <a:ea typeface="+mn-ea"/>
                          <a:cs typeface="+mn-cs"/>
                        </a:rPr>
                        <a:t>Action Fraud offences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lnSpc>
                          <a:spcPct val="107000"/>
                        </a:lnSpc>
                        <a:spcAft>
                          <a:spcPts val="800"/>
                        </a:spcAft>
                      </a:pPr>
                      <a:r>
                        <a:rPr lang="en-GB" sz="1400" kern="1200">
                          <a:solidFill>
                            <a:schemeClr val="dk1"/>
                          </a:solidFill>
                          <a:latin typeface="+mn-lt"/>
                          <a:ea typeface="+mn-ea"/>
                          <a:cs typeface="+mn-cs"/>
                        </a:rPr>
                        <a:t>Stable [100%]</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400" kern="1200" dirty="0">
                          <a:solidFill>
                            <a:schemeClr val="dk1"/>
                          </a:solidFill>
                          <a:latin typeface="+mn-lt"/>
                          <a:ea typeface="+mn-ea"/>
                          <a:cs typeface="+mn-cs"/>
                        </a:rPr>
                        <a:t>Not available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3030335"/>
                  </a:ext>
                </a:extLst>
              </a:tr>
            </a:tbl>
          </a:graphicData>
        </a:graphic>
      </p:graphicFrame>
      <p:sp>
        <p:nvSpPr>
          <p:cNvPr id="7" name="Title 6">
            <a:extLst>
              <a:ext uri="{FF2B5EF4-FFF2-40B4-BE49-F238E27FC236}">
                <a16:creationId xmlns:a16="http://schemas.microsoft.com/office/drawing/2014/main" id="{B8845735-9421-3898-A5FE-A86BFA31E18D}"/>
              </a:ext>
            </a:extLst>
          </p:cNvPr>
          <p:cNvSpPr>
            <a:spLocks noGrp="1"/>
          </p:cNvSpPr>
          <p:nvPr>
            <p:ph type="title"/>
          </p:nvPr>
        </p:nvSpPr>
        <p:spPr>
          <a:xfrm>
            <a:off x="114187" y="8389"/>
            <a:ext cx="604007" cy="6858000"/>
          </a:xfrm>
        </p:spPr>
        <p:txBody>
          <a:bodyPr vert="vert" anchor="ctr">
            <a:noAutofit/>
          </a:bodyPr>
          <a:lstStyle/>
          <a:p>
            <a:pPr algn="ctr"/>
            <a:r>
              <a:rPr lang="en-GB" sz="3200"/>
              <a:t>Tackle Cyber Crime</a:t>
            </a:r>
          </a:p>
        </p:txBody>
      </p:sp>
      <p:graphicFrame>
        <p:nvGraphicFramePr>
          <p:cNvPr id="14" name="Table 14">
            <a:extLst>
              <a:ext uri="{FF2B5EF4-FFF2-40B4-BE49-F238E27FC236}">
                <a16:creationId xmlns:a16="http://schemas.microsoft.com/office/drawing/2014/main" id="{0B13B165-5F46-9FE0-A864-05B2D4C14975}"/>
              </a:ext>
            </a:extLst>
          </p:cNvPr>
          <p:cNvGraphicFramePr>
            <a:graphicFrameLocks noGrp="1"/>
          </p:cNvGraphicFramePr>
          <p:nvPr>
            <p:extLst>
              <p:ext uri="{D42A27DB-BD31-4B8C-83A1-F6EECF244321}">
                <p14:modId xmlns:p14="http://schemas.microsoft.com/office/powerpoint/2010/main" val="1044594240"/>
              </p:ext>
            </p:extLst>
          </p:nvPr>
        </p:nvGraphicFramePr>
        <p:xfrm>
          <a:off x="7474122" y="568586"/>
          <a:ext cx="4520622" cy="5959323"/>
        </p:xfrm>
        <a:graphic>
          <a:graphicData uri="http://schemas.openxmlformats.org/drawingml/2006/table">
            <a:tbl>
              <a:tblPr firstRow="1" bandRow="1">
                <a:tableStyleId>{5C22544A-7EE6-4342-B048-85BDC9FD1C3A}</a:tableStyleId>
              </a:tblPr>
              <a:tblGrid>
                <a:gridCol w="4520622">
                  <a:extLst>
                    <a:ext uri="{9D8B030D-6E8A-4147-A177-3AD203B41FA5}">
                      <a16:colId xmlns:a16="http://schemas.microsoft.com/office/drawing/2014/main" val="3013512217"/>
                    </a:ext>
                  </a:extLst>
                </a:gridCol>
              </a:tblGrid>
              <a:tr h="298070">
                <a:tc>
                  <a:txBody>
                    <a:bodyPr/>
                    <a:lstStyle/>
                    <a:p>
                      <a:r>
                        <a:rPr lang="en-GB" sz="1200"/>
                        <a:t>Planned Action to Drive Performance</a:t>
                      </a:r>
                    </a:p>
                  </a:txBody>
                  <a:tcPr/>
                </a:tc>
                <a:extLst>
                  <a:ext uri="{0D108BD9-81ED-4DB2-BD59-A6C34878D82A}">
                    <a16:rowId xmlns:a16="http://schemas.microsoft.com/office/drawing/2014/main" val="1770329830"/>
                  </a:ext>
                </a:extLst>
              </a:tr>
              <a:tr h="25652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1. 1. Project </a:t>
                      </a:r>
                      <a:r>
                        <a:rPr lang="en-GB" sz="1400" kern="1200" dirty="0" err="1">
                          <a:solidFill>
                            <a:schemeClr val="dk1"/>
                          </a:solidFill>
                          <a:effectLst/>
                          <a:latin typeface="+mn-lt"/>
                          <a:ea typeface="+mn-ea"/>
                          <a:cs typeface="+mn-cs"/>
                        </a:rPr>
                        <a:t>Darklink</a:t>
                      </a:r>
                      <a:r>
                        <a:rPr lang="en-GB" sz="1400" kern="1200" dirty="0">
                          <a:solidFill>
                            <a:schemeClr val="dk1"/>
                          </a:solidFill>
                          <a:effectLst/>
                          <a:latin typeface="+mn-lt"/>
                          <a:ea typeface="+mn-ea"/>
                          <a:cs typeface="+mn-cs"/>
                        </a:rPr>
                        <a:t> continues to drive investigations into the grey market online with illegal knife sales and a warrant was executed on the back of this during this quarter. A second investigation commenced shortly afterwards in relation to a Luton based gang nominal and is about to be enforced on by the Community teams.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COM investigations are having an impact on the wider Cyber team and no doubt the wider organisation moving forwards. The </a:t>
                      </a:r>
                      <a:r>
                        <a:rPr lang="en-GB" sz="1400" kern="1200" dirty="0" err="1">
                          <a:solidFill>
                            <a:schemeClr val="dk1"/>
                          </a:solidFill>
                          <a:effectLst/>
                          <a:latin typeface="+mn-lt"/>
                          <a:ea typeface="+mn-ea"/>
                          <a:cs typeface="+mn-cs"/>
                        </a:rPr>
                        <a:t>Darklink</a:t>
                      </a:r>
                      <a:r>
                        <a:rPr lang="en-GB" sz="1400" kern="1200" dirty="0">
                          <a:solidFill>
                            <a:schemeClr val="dk1"/>
                          </a:solidFill>
                          <a:effectLst/>
                          <a:latin typeface="+mn-lt"/>
                          <a:ea typeface="+mn-ea"/>
                          <a:cs typeface="+mn-cs"/>
                        </a:rPr>
                        <a:t> team will expand into this open-source area to support the investigation teams that own the investigations due to the risk to vulnerable members of the community and to support an international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solidFill>
                        <a:latin typeface="+mn-lt"/>
                      </a:endParaRPr>
                    </a:p>
                  </a:txBody>
                  <a:tcPr/>
                </a:tc>
                <a:extLst>
                  <a:ext uri="{0D108BD9-81ED-4DB2-BD59-A6C34878D82A}">
                    <a16:rowId xmlns:a16="http://schemas.microsoft.com/office/drawing/2014/main" val="1694316663"/>
                  </a:ext>
                </a:extLst>
              </a:tr>
              <a:tr h="1120456">
                <a:tc>
                  <a:txBody>
                    <a:bodyPr/>
                    <a:lstStyle/>
                    <a:p>
                      <a:r>
                        <a:rPr lang="en-GB" sz="1400" dirty="0">
                          <a:solidFill>
                            <a:schemeClr val="bg1"/>
                          </a:solidFill>
                          <a:latin typeface="+mn-lt"/>
                        </a:rPr>
                        <a:t>2. Cyber presentations have been provided by the DMI's to the entire BCH SOCO team, this was to expand each team's knowledge on boundaries and the understanding of opportunities and tactics.</a:t>
                      </a:r>
                    </a:p>
                    <a:p>
                      <a:r>
                        <a:rPr lang="en-GB" sz="1400" kern="1200" dirty="0">
                          <a:solidFill>
                            <a:schemeClr val="bg1"/>
                          </a:solidFill>
                          <a:effectLst/>
                          <a:latin typeface="+mn-lt"/>
                          <a:ea typeface="+mn-ea"/>
                          <a:cs typeface="+mn-cs"/>
                        </a:rPr>
                        <a:t>In addition, the DMI Sgt and ICAIT Sgt having raised the risk around COM investigations to the Exec have commenced a force wide delivery of an awareness presentation, delivered to 60 colleagues so far</a:t>
                      </a:r>
                      <a:endParaRPr lang="en-GB" sz="1400" kern="1200" dirty="0">
                        <a:solidFill>
                          <a:schemeClr val="dk1"/>
                        </a:solidFill>
                        <a:effectLst/>
                        <a:latin typeface="+mn-lt"/>
                        <a:ea typeface="+mn-ea"/>
                        <a:cs typeface="+mn-cs"/>
                      </a:endParaRPr>
                    </a:p>
                    <a:p>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694984677"/>
                  </a:ext>
                </a:extLst>
              </a:tr>
              <a:tr h="7844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3.</a:t>
                      </a:r>
                      <a:r>
                        <a:rPr lang="en-GB" sz="1800" kern="1200" dirty="0">
                          <a:solidFill>
                            <a:schemeClr val="dk1"/>
                          </a:solidFill>
                          <a:effectLst/>
                          <a:latin typeface="+mn-lt"/>
                          <a:ea typeface="+mn-ea"/>
                          <a:cs typeface="+mn-cs"/>
                        </a:rPr>
                        <a:t> </a:t>
                      </a:r>
                      <a:r>
                        <a:rPr lang="en-GB" sz="1400" kern="1200" dirty="0">
                          <a:solidFill>
                            <a:schemeClr val="dk1"/>
                          </a:solidFill>
                          <a:effectLst/>
                          <a:latin typeface="+mn-lt"/>
                          <a:ea typeface="+mn-ea"/>
                          <a:cs typeface="+mn-cs"/>
                        </a:rPr>
                        <a:t>The team carried out 19 Protect and Prevent engagements overall this quarter</a:t>
                      </a:r>
                    </a:p>
                  </a:txBody>
                  <a:tcPr/>
                </a:tc>
                <a:extLst>
                  <a:ext uri="{0D108BD9-81ED-4DB2-BD59-A6C34878D82A}">
                    <a16:rowId xmlns:a16="http://schemas.microsoft.com/office/drawing/2014/main" val="1132374848"/>
                  </a:ext>
                </a:extLst>
              </a:tr>
            </a:tbl>
          </a:graphicData>
        </a:graphic>
      </p:graphicFrame>
      <p:graphicFrame>
        <p:nvGraphicFramePr>
          <p:cNvPr id="15" name="Table 14">
            <a:extLst>
              <a:ext uri="{FF2B5EF4-FFF2-40B4-BE49-F238E27FC236}">
                <a16:creationId xmlns:a16="http://schemas.microsoft.com/office/drawing/2014/main" id="{1EB6863E-FB03-94C5-8E6F-458FFCD41493}"/>
              </a:ext>
            </a:extLst>
          </p:cNvPr>
          <p:cNvGraphicFramePr>
            <a:graphicFrameLocks noGrp="1"/>
          </p:cNvGraphicFramePr>
          <p:nvPr>
            <p:extLst>
              <p:ext uri="{D42A27DB-BD31-4B8C-83A1-F6EECF244321}">
                <p14:modId xmlns:p14="http://schemas.microsoft.com/office/powerpoint/2010/main" val="3268241506"/>
              </p:ext>
            </p:extLst>
          </p:nvPr>
        </p:nvGraphicFramePr>
        <p:xfrm>
          <a:off x="1089196" y="2915546"/>
          <a:ext cx="6128115" cy="2956560"/>
        </p:xfrm>
        <a:graphic>
          <a:graphicData uri="http://schemas.openxmlformats.org/drawingml/2006/table">
            <a:tbl>
              <a:tblPr firstRow="1" bandRow="1">
                <a:tableStyleId>{5C22544A-7EE6-4342-B048-85BDC9FD1C3A}</a:tableStyleId>
              </a:tblPr>
              <a:tblGrid>
                <a:gridCol w="6128115">
                  <a:extLst>
                    <a:ext uri="{9D8B030D-6E8A-4147-A177-3AD203B41FA5}">
                      <a16:colId xmlns:a16="http://schemas.microsoft.com/office/drawing/2014/main" val="3013512217"/>
                    </a:ext>
                  </a:extLst>
                </a:gridCol>
              </a:tblGrid>
              <a:tr h="1396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sng" dirty="0">
                          <a:solidFill>
                            <a:schemeClr val="tx1"/>
                          </a:solidFill>
                        </a:rPr>
                        <a:t>Protect</a:t>
                      </a:r>
                      <a:r>
                        <a:rPr lang="en-GB" sz="1400" u="sng" dirty="0">
                          <a:solidFill>
                            <a:schemeClr val="tx1"/>
                          </a:solidFill>
                        </a:rPr>
                        <a:t> Engagements Q4 25-26</a:t>
                      </a:r>
                    </a:p>
                  </a:txBody>
                  <a:tcPr/>
                </a:tc>
                <a:extLst>
                  <a:ext uri="{0D108BD9-81ED-4DB2-BD59-A6C34878D82A}">
                    <a16:rowId xmlns:a16="http://schemas.microsoft.com/office/drawing/2014/main" val="1770329830"/>
                  </a:ext>
                </a:extLst>
              </a:tr>
              <a:tr h="599370">
                <a:tc>
                  <a:txBody>
                    <a:bodyPr/>
                    <a:lstStyle/>
                    <a:p>
                      <a:pPr algn="ctr"/>
                      <a:r>
                        <a:rPr lang="en-GB" sz="1400" kern="1200" dirty="0">
                          <a:solidFill>
                            <a:schemeClr val="dk1"/>
                          </a:solidFill>
                          <a:effectLst/>
                          <a:latin typeface="+mn-lt"/>
                          <a:ea typeface="+mn-ea"/>
                          <a:cs typeface="+mn-cs"/>
                        </a:rPr>
                        <a:t>Delivered 19 Protect events to 369 members of the local community </a:t>
                      </a:r>
                    </a:p>
                    <a:p>
                      <a:pPr algn="ctr"/>
                      <a:r>
                        <a:rPr lang="en-GB" sz="1400" kern="1200" dirty="0">
                          <a:solidFill>
                            <a:schemeClr val="dk1"/>
                          </a:solidFill>
                          <a:effectLst/>
                          <a:latin typeface="+mn-lt"/>
                          <a:ea typeface="+mn-ea"/>
                          <a:cs typeface="+mn-cs"/>
                        </a:rPr>
                        <a:t>The Bedfordshire Cyber Security team have tweaked their approach to engagements within the banking sector embarking on some Protect breakfast bitesize sessions in relation to Cyber banking fraud, this has commenced initially with Metro bank based on the disproportionate number of cyber scams that involve that company.</a:t>
                      </a:r>
                    </a:p>
                    <a:p>
                      <a:pPr algn="ctr"/>
                      <a:r>
                        <a:rPr lang="en-GB" sz="1400" kern="1200" dirty="0">
                          <a:solidFill>
                            <a:schemeClr val="dk1"/>
                          </a:solidFill>
                          <a:effectLst/>
                          <a:latin typeface="+mn-lt"/>
                          <a:ea typeface="+mn-ea"/>
                          <a:cs typeface="+mn-cs"/>
                        </a:rPr>
                        <a:t>Beds Central Council invited the Protect team to deliver a protect event which was organised by them, in partnership with a private sector service provider the audience reach was over 90 attendees from local businesses and charities enhancing their ability to spot potential threats to their business areas and how to target harden any identified weakness in security.</a:t>
                      </a:r>
                      <a:endParaRPr lang="en-GB" sz="1400" dirty="0"/>
                    </a:p>
                    <a:p>
                      <a:pPr algn="ctr"/>
                      <a:endParaRPr lang="en-GB" sz="1400" dirty="0"/>
                    </a:p>
                  </a:txBody>
                  <a:tcPr/>
                </a:tc>
                <a:extLst>
                  <a:ext uri="{0D108BD9-81ED-4DB2-BD59-A6C34878D82A}">
                    <a16:rowId xmlns:a16="http://schemas.microsoft.com/office/drawing/2014/main" val="1694316663"/>
                  </a:ext>
                </a:extLst>
              </a:tr>
            </a:tbl>
          </a:graphicData>
        </a:graphic>
      </p:graphicFrame>
    </p:spTree>
    <p:extLst>
      <p:ext uri="{BB962C8B-B14F-4D97-AF65-F5344CB8AC3E}">
        <p14:creationId xmlns:p14="http://schemas.microsoft.com/office/powerpoint/2010/main" val="113944130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br>
              <a:rPr lang="en-GB" sz="3200" b="1" dirty="0">
                <a:solidFill>
                  <a:srgbClr val="FFFFFF"/>
                </a:solidFill>
              </a:rPr>
            </a:br>
            <a:r>
              <a:rPr lang="en-GB" sz="3200" b="1" dirty="0">
                <a:solidFill>
                  <a:srgbClr val="FFFFFF"/>
                </a:solidFill>
              </a:rPr>
              <a:t>Specified Information Order </a:t>
            </a:r>
            <a:endParaRPr lang="en-GB" sz="3200" dirty="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728794"/>
          </a:xfrm>
        </p:spPr>
        <p:txBody>
          <a:bodyPr>
            <a:normAutofit/>
          </a:bodyPr>
          <a:lstStyle/>
          <a:p>
            <a:pPr marL="0" indent="0">
              <a:buNone/>
            </a:pPr>
            <a:r>
              <a:rPr lang="en-GB" sz="2000"/>
              <a:t>HMICFRS reporting </a:t>
            </a:r>
          </a:p>
          <a:p>
            <a:pPr marL="0" indent="0">
              <a:buNone/>
            </a:pPr>
            <a:endParaRPr lang="en-GB" sz="2000"/>
          </a:p>
          <a:p>
            <a:pPr marL="0" indent="0">
              <a:buNone/>
            </a:pPr>
            <a:r>
              <a:rPr lang="en-GB" sz="2000"/>
              <a:t>The amending Order requires PCCs to publish the most recent HMICFRS force-level report on the effectiveness, efficiency and legitimacy of the police force.</a:t>
            </a:r>
          </a:p>
          <a:p>
            <a:pPr marL="0" indent="0">
              <a:buNone/>
            </a:pPr>
            <a:r>
              <a:rPr lang="en-GB" sz="2000"/>
              <a:t>The Order requires that PCCs publish the PEEL report for their force on their website, within one calendar month of its publication by HMICFRS. </a:t>
            </a:r>
          </a:p>
          <a:p>
            <a:pPr marL="0" indent="0">
              <a:buNone/>
            </a:pPr>
            <a:r>
              <a:rPr lang="en-GB" sz="2000">
                <a:hlinkClick r:id="rId2">
                  <a:extLst>
                    <a:ext uri="{A12FA001-AC4F-418D-AE19-62706E023703}">
                      <ahyp:hlinkClr xmlns:ahyp="http://schemas.microsoft.com/office/drawing/2018/hyperlinkcolor" val="tx"/>
                    </a:ext>
                  </a:extLst>
                </a:hlinkClick>
              </a:rPr>
              <a:t>https://www.bedfordshire.pcc.police.uk/hmic-reports/</a:t>
            </a:r>
            <a:r>
              <a:rPr lang="en-GB" sz="2000"/>
              <a:t> </a:t>
            </a:r>
          </a:p>
          <a:p>
            <a:pPr marL="0" indent="0">
              <a:buNone/>
            </a:pPr>
            <a:endParaRPr lang="en-GB" sz="2000">
              <a:solidFill>
                <a:srgbClr val="FF0000"/>
              </a:solidFill>
            </a:endParaRPr>
          </a:p>
          <a:p>
            <a:pPr marL="0" indent="0">
              <a:buNone/>
            </a:pPr>
            <a:endParaRPr lang="en-GB" sz="2000">
              <a:solidFill>
                <a:srgbClr val="FF0000"/>
              </a:solidFill>
            </a:endParaRPr>
          </a:p>
        </p:txBody>
      </p:sp>
      <p:pic>
        <p:nvPicPr>
          <p:cNvPr id="6" name="Picture 5" descr="HMICFRS Reporting Graph">
            <a:extLst>
              <a:ext uri="{FF2B5EF4-FFF2-40B4-BE49-F238E27FC236}">
                <a16:creationId xmlns:a16="http://schemas.microsoft.com/office/drawing/2014/main" id="{82FEB1B9-38CA-F045-9F32-3723BB8EEF8A}"/>
              </a:ext>
            </a:extLst>
          </p:cNvPr>
          <p:cNvPicPr>
            <a:picLocks noChangeAspect="1"/>
          </p:cNvPicPr>
          <p:nvPr/>
        </p:nvPicPr>
        <p:blipFill>
          <a:blip r:embed="rId3"/>
          <a:stretch>
            <a:fillRect/>
          </a:stretch>
        </p:blipFill>
        <p:spPr>
          <a:xfrm>
            <a:off x="5925241" y="3580404"/>
            <a:ext cx="4430924" cy="2758744"/>
          </a:xfrm>
          <a:prstGeom prst="rect">
            <a:avLst/>
          </a:prstGeom>
        </p:spPr>
      </p:pic>
    </p:spTree>
    <p:extLst>
      <p:ext uri="{BB962C8B-B14F-4D97-AF65-F5344CB8AC3E}">
        <p14:creationId xmlns:p14="http://schemas.microsoft.com/office/powerpoint/2010/main" val="397377035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br>
              <a:rPr lang="en-GB" sz="3200" b="1" dirty="0">
                <a:solidFill>
                  <a:srgbClr val="FFFFFF"/>
                </a:solidFill>
              </a:rPr>
            </a:br>
            <a:r>
              <a:rPr lang="en-GB" sz="3200" b="1" dirty="0">
                <a:solidFill>
                  <a:srgbClr val="FFFFFF"/>
                </a:solidFill>
              </a:rPr>
              <a:t>Reinvigorating local policing</a:t>
            </a:r>
            <a:endParaRPr lang="en-GB" sz="3200" dirty="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249118" y="66485"/>
            <a:ext cx="6949153" cy="1648215"/>
          </a:xfrm>
        </p:spPr>
        <p:txBody>
          <a:bodyPr>
            <a:normAutofit fontScale="92500" lnSpcReduction="20000"/>
          </a:bodyPr>
          <a:lstStyle/>
          <a:p>
            <a:pPr marL="0" indent="0">
              <a:buNone/>
            </a:pPr>
            <a:r>
              <a:rPr lang="en-GB" sz="1600" dirty="0"/>
              <a:t>Recruitment and Retention Numbers:</a:t>
            </a:r>
          </a:p>
          <a:p>
            <a:pPr marL="0" indent="0">
              <a:buNone/>
            </a:pPr>
            <a:r>
              <a:rPr lang="en-GB" sz="1600" dirty="0"/>
              <a:t>Police and Crime Commissioners have statutory responsibilities for delivering an efficient and effective police service. Our efficiency and effectiveness improves when the right level of resources are available and maximised.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dirty="0"/>
              <a:t>The PCC wishes for his office to publish the monthly figures of the recruitment of officers.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20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p:txBody>
      </p:sp>
      <p:pic>
        <p:nvPicPr>
          <p:cNvPr id="5" name="Picture 4" descr="Beds Police Officers">
            <a:extLst>
              <a:ext uri="{FF2B5EF4-FFF2-40B4-BE49-F238E27FC236}">
                <a16:creationId xmlns:a16="http://schemas.microsoft.com/office/drawing/2014/main" id="{DB2E02ED-31F3-6768-9805-44ED329B02E0}"/>
              </a:ext>
            </a:extLst>
          </p:cNvPr>
          <p:cNvPicPr>
            <a:picLocks noChangeAspect="1"/>
          </p:cNvPicPr>
          <p:nvPr/>
        </p:nvPicPr>
        <p:blipFill>
          <a:blip r:embed="rId2"/>
          <a:stretch>
            <a:fillRect/>
          </a:stretch>
        </p:blipFill>
        <p:spPr>
          <a:xfrm>
            <a:off x="4171118" y="1352106"/>
            <a:ext cx="7350322" cy="5374861"/>
          </a:xfrm>
          <a:prstGeom prst="rect">
            <a:avLst/>
          </a:prstGeom>
        </p:spPr>
      </p:pic>
    </p:spTree>
    <p:extLst>
      <p:ext uri="{BB962C8B-B14F-4D97-AF65-F5344CB8AC3E}">
        <p14:creationId xmlns:p14="http://schemas.microsoft.com/office/powerpoint/2010/main" val="192964179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type="title" idx="4294967295"/>
          </p:nvPr>
        </p:nvSpPr>
        <p:spPr>
          <a:xfrm>
            <a:off x="4186238" y="158750"/>
            <a:ext cx="6950075" cy="5727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chemeClr val="tx1"/>
                </a:solidFill>
                <a:effectLst/>
                <a:uLnTx/>
                <a:uFillTx/>
                <a:latin typeface="+mn-lt"/>
                <a:ea typeface="+mn-ea"/>
                <a:cs typeface="+mn-cs"/>
              </a:rPr>
              <a:t>Reinvigorating local policing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chemeClr val="tx1"/>
                </a:solidFill>
                <a:effectLst/>
                <a:uLnTx/>
                <a:uFillTx/>
                <a:latin typeface="+mn-lt"/>
                <a:ea typeface="+mn-ea"/>
                <a:cs typeface="+mn-cs"/>
              </a:rPr>
              <a:t>Recruitment and Retention Numbers: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bg1"/>
              </a:solidFill>
              <a:effectLst/>
              <a:highlight>
                <a:srgbClr val="FFFF00"/>
              </a:highligh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Recruitment and retention numbers">
            <a:extLst>
              <a:ext uri="{FF2B5EF4-FFF2-40B4-BE49-F238E27FC236}">
                <a16:creationId xmlns:a16="http://schemas.microsoft.com/office/drawing/2014/main" id="{A8E07C8D-A03E-1B8F-E50C-6F252D1CC0F2}"/>
              </a:ext>
            </a:extLst>
          </p:cNvPr>
          <p:cNvPicPr>
            <a:picLocks noChangeAspect="1"/>
          </p:cNvPicPr>
          <p:nvPr/>
        </p:nvPicPr>
        <p:blipFill>
          <a:blip r:embed="rId2"/>
          <a:stretch>
            <a:fillRect/>
          </a:stretch>
        </p:blipFill>
        <p:spPr>
          <a:xfrm>
            <a:off x="222730" y="1135359"/>
            <a:ext cx="11746540" cy="4709874"/>
          </a:xfrm>
          <a:prstGeom prst="rect">
            <a:avLst/>
          </a:prstGeom>
        </p:spPr>
      </p:pic>
    </p:spTree>
    <p:extLst>
      <p:ext uri="{BB962C8B-B14F-4D97-AF65-F5344CB8AC3E}">
        <p14:creationId xmlns:p14="http://schemas.microsoft.com/office/powerpoint/2010/main" val="347828875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r>
              <a:rPr lang="en-GB" sz="3200" b="1" dirty="0">
                <a:solidFill>
                  <a:srgbClr val="FFFFFF"/>
                </a:solidFill>
              </a:rPr>
              <a:t>Victims at centre of</a:t>
            </a:r>
            <a:br>
              <a:rPr lang="en-GB" sz="3200" b="1" dirty="0">
                <a:solidFill>
                  <a:srgbClr val="FFFFFF"/>
                </a:solidFill>
              </a:rPr>
            </a:br>
            <a:r>
              <a:rPr lang="en-GB" sz="3200" b="1" dirty="0">
                <a:solidFill>
                  <a:srgbClr val="FFFFFF"/>
                </a:solidFill>
              </a:rPr>
              <a:t>the CJS</a:t>
            </a:r>
            <a:endParaRPr lang="en-GB" sz="3200" dirty="0">
              <a:solidFill>
                <a:srgbClr val="FFFFFF"/>
              </a:solidFill>
            </a:endParaRPr>
          </a:p>
        </p:txBody>
      </p:sp>
      <p:sp>
        <p:nvSpPr>
          <p:cNvPr id="5" name="Content Placeholder 4">
            <a:extLst>
              <a:ext uri="{FF2B5EF4-FFF2-40B4-BE49-F238E27FC236}">
                <a16:creationId xmlns:a16="http://schemas.microsoft.com/office/drawing/2014/main" id="{3DC24E00-77AD-4116-BB5B-2010F27A94C0}"/>
              </a:ext>
            </a:extLst>
          </p:cNvPr>
          <p:cNvSpPr>
            <a:spLocks noGrp="1"/>
          </p:cNvSpPr>
          <p:nvPr>
            <p:ph sz="half" idx="2"/>
          </p:nvPr>
        </p:nvSpPr>
        <p:spPr>
          <a:xfrm>
            <a:off x="4337108" y="528506"/>
            <a:ext cx="7533314" cy="5648457"/>
          </a:xfrm>
        </p:spPr>
        <p:txBody>
          <a:bodyPr>
            <a:normAutofit/>
          </a:bodyPr>
          <a:lstStyle/>
          <a:p>
            <a:pPr marL="0" indent="0">
              <a:buNone/>
            </a:pPr>
            <a:r>
              <a:rPr lang="en-GB" sz="2000" dirty="0"/>
              <a:t>The PCC has requested information form the Force on a monthly basis surrounding Victim Satisfaction and how the Force deals with this and monitors this.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3300" dirty="0"/>
              <a:t>Victim Satisfaction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3300" dirty="0"/>
          </a:p>
        </p:txBody>
      </p:sp>
      <p:pic>
        <p:nvPicPr>
          <p:cNvPr id="4" name="Picture 3" descr="Victim satisfaction">
            <a:extLst>
              <a:ext uri="{FF2B5EF4-FFF2-40B4-BE49-F238E27FC236}">
                <a16:creationId xmlns:a16="http://schemas.microsoft.com/office/drawing/2014/main" id="{CDC95F19-4891-DD79-0F86-76D6F1238813}"/>
              </a:ext>
            </a:extLst>
          </p:cNvPr>
          <p:cNvPicPr>
            <a:picLocks noChangeAspect="1"/>
          </p:cNvPicPr>
          <p:nvPr/>
        </p:nvPicPr>
        <p:blipFill>
          <a:blip r:embed="rId2"/>
          <a:stretch>
            <a:fillRect/>
          </a:stretch>
        </p:blipFill>
        <p:spPr>
          <a:xfrm>
            <a:off x="4403600" y="1984117"/>
            <a:ext cx="6956015" cy="3275966"/>
          </a:xfrm>
          <a:prstGeom prst="rect">
            <a:avLst/>
          </a:prstGeom>
        </p:spPr>
      </p:pic>
      <p:sp>
        <p:nvSpPr>
          <p:cNvPr id="8" name="TextBox 7">
            <a:extLst>
              <a:ext uri="{FF2B5EF4-FFF2-40B4-BE49-F238E27FC236}">
                <a16:creationId xmlns:a16="http://schemas.microsoft.com/office/drawing/2014/main" id="{3089F295-35B2-B836-62CB-952AB4C0E71B}"/>
              </a:ext>
            </a:extLst>
          </p:cNvPr>
          <p:cNvSpPr txBox="1"/>
          <p:nvPr/>
        </p:nvSpPr>
        <p:spPr>
          <a:xfrm>
            <a:off x="2622265" y="5406164"/>
            <a:ext cx="9451748" cy="923330"/>
          </a:xfrm>
          <a:prstGeom prst="rect">
            <a:avLst/>
          </a:prstGeom>
          <a:noFill/>
        </p:spPr>
        <p:txBody>
          <a:bodyPr wrap="square">
            <a:spAutoFit/>
          </a:bodyPr>
          <a:lstStyle/>
          <a:p>
            <a:r>
              <a:rPr lang="en-GB" dirty="0"/>
              <a:t>In Q1 26-27, 151 initial attendance surveys were completed, 43 of which were in June. The majority of those who responded were either very satisfied or satisfied (an overall rate of 66%). The satisfaction rate for June 2026 only was 60.4%</a:t>
            </a:r>
          </a:p>
        </p:txBody>
      </p:sp>
    </p:spTree>
    <p:extLst>
      <p:ext uri="{BB962C8B-B14F-4D97-AF65-F5344CB8AC3E}">
        <p14:creationId xmlns:p14="http://schemas.microsoft.com/office/powerpoint/2010/main" val="236288362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CF89FC8B-0560-1678-88AA-AEE7998B352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198DD07-EE70-38F0-C0DC-AFBC6DEDE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191C1A75-4244-FE80-0359-3876F3285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45C0D-EAFF-67C6-5592-4AB8D80FB757}"/>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r>
              <a:rPr lang="en-GB" sz="3200" b="1" dirty="0">
                <a:solidFill>
                  <a:srgbClr val="FFFFFF"/>
                </a:solidFill>
              </a:rPr>
              <a:t>Victims at centre of</a:t>
            </a:r>
            <a:br>
              <a:rPr lang="en-GB" sz="3200" b="1" dirty="0">
                <a:solidFill>
                  <a:srgbClr val="FFFFFF"/>
                </a:solidFill>
              </a:rPr>
            </a:br>
            <a:r>
              <a:rPr lang="en-GB" sz="3200" b="1" dirty="0">
                <a:solidFill>
                  <a:srgbClr val="FFFFFF"/>
                </a:solidFill>
              </a:rPr>
              <a:t>the CJS</a:t>
            </a:r>
            <a:endParaRPr lang="en-GB" sz="3200" dirty="0">
              <a:solidFill>
                <a:srgbClr val="FFFFFF"/>
              </a:solidFill>
            </a:endParaRPr>
          </a:p>
        </p:txBody>
      </p:sp>
      <p:sp>
        <p:nvSpPr>
          <p:cNvPr id="5" name="Content Placeholder 4">
            <a:extLst>
              <a:ext uri="{FF2B5EF4-FFF2-40B4-BE49-F238E27FC236}">
                <a16:creationId xmlns:a16="http://schemas.microsoft.com/office/drawing/2014/main" id="{94348381-50B8-F0C3-0812-A3B9B74DEE47}"/>
              </a:ext>
            </a:extLst>
          </p:cNvPr>
          <p:cNvSpPr>
            <a:spLocks noGrp="1"/>
          </p:cNvSpPr>
          <p:nvPr>
            <p:ph sz="half" idx="2"/>
          </p:nvPr>
        </p:nvSpPr>
        <p:spPr>
          <a:xfrm>
            <a:off x="4337108" y="528506"/>
            <a:ext cx="7533314" cy="5648457"/>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3300" dirty="0"/>
              <a:t>Victim Satisfaction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3300" dirty="0"/>
          </a:p>
        </p:txBody>
      </p:sp>
      <p:pic>
        <p:nvPicPr>
          <p:cNvPr id="4" name="Picture 3" descr="Victim satisfaction">
            <a:extLst>
              <a:ext uri="{FF2B5EF4-FFF2-40B4-BE49-F238E27FC236}">
                <a16:creationId xmlns:a16="http://schemas.microsoft.com/office/drawing/2014/main" id="{22B09C1B-CC24-D3B6-FA32-0853FF81D8C9}"/>
              </a:ext>
            </a:extLst>
          </p:cNvPr>
          <p:cNvPicPr>
            <a:picLocks noChangeAspect="1"/>
          </p:cNvPicPr>
          <p:nvPr/>
        </p:nvPicPr>
        <p:blipFill>
          <a:blip r:embed="rId2"/>
          <a:stretch>
            <a:fillRect/>
          </a:stretch>
        </p:blipFill>
        <p:spPr>
          <a:xfrm>
            <a:off x="4473040" y="1640552"/>
            <a:ext cx="6886575" cy="3124200"/>
          </a:xfrm>
          <a:prstGeom prst="rect">
            <a:avLst/>
          </a:prstGeom>
        </p:spPr>
      </p:pic>
      <p:sp>
        <p:nvSpPr>
          <p:cNvPr id="8" name="TextBox 7">
            <a:extLst>
              <a:ext uri="{FF2B5EF4-FFF2-40B4-BE49-F238E27FC236}">
                <a16:creationId xmlns:a16="http://schemas.microsoft.com/office/drawing/2014/main" id="{73401EC1-D1D7-2AA9-C661-90B93D76D880}"/>
              </a:ext>
            </a:extLst>
          </p:cNvPr>
          <p:cNvSpPr txBox="1"/>
          <p:nvPr/>
        </p:nvSpPr>
        <p:spPr>
          <a:xfrm>
            <a:off x="4337108" y="4953468"/>
            <a:ext cx="7298422" cy="923330"/>
          </a:xfrm>
          <a:prstGeom prst="rect">
            <a:avLst/>
          </a:prstGeom>
          <a:noFill/>
        </p:spPr>
        <p:txBody>
          <a:bodyPr wrap="square">
            <a:spAutoFit/>
          </a:bodyPr>
          <a:lstStyle/>
          <a:p>
            <a:r>
              <a:rPr lang="en-GB" dirty="0"/>
              <a:t>For the investigation surveys, 138 were completed in Q1 with an overall satisfaction rate of 51%. The satisfaction rate for June 2026 only was 48% (41 completed surveys).</a:t>
            </a:r>
          </a:p>
        </p:txBody>
      </p:sp>
    </p:spTree>
    <p:extLst>
      <p:ext uri="{BB962C8B-B14F-4D97-AF65-F5344CB8AC3E}">
        <p14:creationId xmlns:p14="http://schemas.microsoft.com/office/powerpoint/2010/main" val="282913602"/>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a:solidFill>
                  <a:srgbClr val="FFFFFF"/>
                </a:solidFill>
              </a:rPr>
            </a:br>
            <a:br>
              <a:rPr lang="en-GB" sz="3200" b="1">
                <a:solidFill>
                  <a:srgbClr val="FFFFFF"/>
                </a:solidFill>
              </a:rPr>
            </a:br>
            <a:br>
              <a:rPr lang="en-GB" sz="3200" b="1">
                <a:solidFill>
                  <a:srgbClr val="FFFFFF"/>
                </a:solidFill>
              </a:rPr>
            </a:br>
            <a:br>
              <a:rPr lang="en-GB" sz="3200" b="1">
                <a:solidFill>
                  <a:srgbClr val="FFFFFF"/>
                </a:solidFill>
              </a:rPr>
            </a:br>
            <a:r>
              <a:rPr lang="en-GB" sz="3200" b="1">
                <a:solidFill>
                  <a:srgbClr val="FFFFFF"/>
                </a:solidFill>
              </a:rPr>
              <a:t>Victims </a:t>
            </a:r>
            <a:endParaRPr lang="en-GB" sz="320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728794"/>
          </a:xfrm>
        </p:spPr>
        <p:txBody>
          <a:bodyPr>
            <a:normAutofit/>
          </a:bodyPr>
          <a:lstStyle/>
          <a:p>
            <a:pPr marL="0" indent="0">
              <a:buNone/>
            </a:pPr>
            <a:r>
              <a:rPr lang="en-GB" sz="2000"/>
              <a:t>The PCC has also requested for additional information to aid transparency of the Force and they fall under different headings in line with the pledge of being Transparent. </a:t>
            </a:r>
          </a:p>
          <a:p>
            <a:pPr marL="0" indent="0">
              <a:buNone/>
            </a:pPr>
            <a:endParaRPr lang="en-GB" sz="2000"/>
          </a:p>
          <a:p>
            <a:pPr marL="0" indent="0">
              <a:buNone/>
            </a:pPr>
            <a:r>
              <a:rPr lang="en-GB" sz="2000"/>
              <a:t>The PCC pledged that he would ensure that appropriate services are in place for victims within the power of the OPCC.</a:t>
            </a:r>
          </a:p>
          <a:p>
            <a:pPr marL="0" indent="0">
              <a:buNone/>
            </a:pPr>
            <a:endParaRPr lang="en-GB" sz="2000" u="sng"/>
          </a:p>
          <a:p>
            <a:pPr marL="0" indent="0">
              <a:buNone/>
            </a:pPr>
            <a:r>
              <a:rPr lang="en-GB" sz="2000" u="sng"/>
              <a:t>Clare’s Law </a:t>
            </a:r>
            <a:endParaRPr lang="en-GB" sz="2000">
              <a:solidFill>
                <a:schemeClr val="bg1"/>
              </a:solidFill>
              <a:highlight>
                <a:srgbClr val="FFFF00"/>
              </a:highlight>
            </a:endParaRPr>
          </a:p>
          <a:p>
            <a:pPr marL="0" indent="0">
              <a:buNone/>
            </a:pPr>
            <a:endParaRPr lang="en-GB" sz="2000" u="sng"/>
          </a:p>
          <a:p>
            <a:pPr marL="0" indent="0">
              <a:buNone/>
            </a:pPr>
            <a:r>
              <a:rPr lang="en-GB" sz="2000"/>
              <a:t>The Domestic Violence Disclosure Scheme(DVDS), also known as “Clare’s Law” enables the police to disclose information to a victim or potential victim of domestic abuse about their partner’s or ex-partner’s previous abusive or violent offending.</a:t>
            </a:r>
          </a:p>
          <a:p>
            <a:pPr marL="0" indent="0">
              <a:buNone/>
            </a:pPr>
            <a:r>
              <a:rPr lang="en-GB" sz="2000"/>
              <a:t>Clare's Law - number of requests and average length of time to respond to requests are on the next slide. </a:t>
            </a:r>
          </a:p>
          <a:p>
            <a:pPr marL="0" indent="0">
              <a:buNone/>
            </a:pPr>
            <a:endParaRPr lang="en-GB" sz="2000"/>
          </a:p>
          <a:p>
            <a:pPr marL="0" indent="0">
              <a:buNone/>
            </a:pPr>
            <a:endParaRPr lang="en-GB" sz="2000"/>
          </a:p>
          <a:p>
            <a:pPr marL="0" indent="0">
              <a:buNone/>
            </a:pPr>
            <a:endParaRPr lang="en-GB" sz="2000"/>
          </a:p>
          <a:p>
            <a:pPr marL="0" indent="0">
              <a:buNone/>
            </a:pPr>
            <a:endParaRPr lang="en-GB" sz="2000"/>
          </a:p>
          <a:p>
            <a:pPr marL="0" indent="0">
              <a:buNone/>
            </a:pPr>
            <a:endParaRPr lang="en-GB" sz="2000"/>
          </a:p>
          <a:p>
            <a:pPr marL="0" indent="0">
              <a:buNone/>
            </a:pPr>
            <a:endParaRPr lang="en-GB" sz="2000"/>
          </a:p>
          <a:p>
            <a:pPr marL="0" indent="0">
              <a:buNone/>
            </a:pPr>
            <a:endParaRPr lang="en-GB" sz="2000"/>
          </a:p>
        </p:txBody>
      </p:sp>
    </p:spTree>
    <p:extLst>
      <p:ext uri="{BB962C8B-B14F-4D97-AF65-F5344CB8AC3E}">
        <p14:creationId xmlns:p14="http://schemas.microsoft.com/office/powerpoint/2010/main" val="206412228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ares Law Requests">
            <a:extLst>
              <a:ext uri="{FF2B5EF4-FFF2-40B4-BE49-F238E27FC236}">
                <a16:creationId xmlns:a16="http://schemas.microsoft.com/office/drawing/2014/main" id="{8153AE4A-FAD2-BE09-858C-44CB6FD697C7}"/>
              </a:ext>
            </a:extLst>
          </p:cNvPr>
          <p:cNvPicPr>
            <a:picLocks noChangeAspect="1"/>
          </p:cNvPicPr>
          <p:nvPr/>
        </p:nvPicPr>
        <p:blipFill>
          <a:blip r:embed="rId2"/>
          <a:stretch>
            <a:fillRect/>
          </a:stretch>
        </p:blipFill>
        <p:spPr>
          <a:xfrm>
            <a:off x="121101" y="2381018"/>
            <a:ext cx="11949797" cy="1766399"/>
          </a:xfrm>
          <a:prstGeom prst="rect">
            <a:avLst/>
          </a:prstGeom>
        </p:spPr>
      </p:pic>
    </p:spTree>
    <p:extLst>
      <p:ext uri="{BB962C8B-B14F-4D97-AF65-F5344CB8AC3E}">
        <p14:creationId xmlns:p14="http://schemas.microsoft.com/office/powerpoint/2010/main" val="151671351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br>
              <a:rPr lang="en-GB" sz="3200" b="1" dirty="0">
                <a:solidFill>
                  <a:srgbClr val="FFFFFF"/>
                </a:solidFill>
              </a:rPr>
            </a:br>
            <a:r>
              <a:rPr lang="en-GB" sz="3200" b="1" dirty="0">
                <a:solidFill>
                  <a:srgbClr val="FFFFFF"/>
                </a:solidFill>
              </a:rPr>
              <a:t>Excellence: an excellent police</a:t>
            </a:r>
            <a:br>
              <a:rPr lang="en-GB" sz="3200" b="1" dirty="0">
                <a:solidFill>
                  <a:srgbClr val="FFFFFF"/>
                </a:solidFill>
              </a:rPr>
            </a:br>
            <a:r>
              <a:rPr lang="en-GB" sz="3200" b="1" dirty="0">
                <a:solidFill>
                  <a:srgbClr val="FFFFFF"/>
                </a:solidFill>
              </a:rPr>
              <a:t>service</a:t>
            </a:r>
            <a:endParaRPr lang="en-GB" sz="3200" dirty="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326176" y="353292"/>
            <a:ext cx="7357767" cy="5728794"/>
          </a:xfrm>
        </p:spPr>
        <p:txBody>
          <a:bodyPr>
            <a:normAutofit fontScale="92500" lnSpcReduction="20000"/>
          </a:bodyPr>
          <a:lstStyle/>
          <a:p>
            <a:pPr marL="0" indent="0">
              <a:buNone/>
            </a:pPr>
            <a:endParaRPr lang="en-GB" sz="2000" dirty="0"/>
          </a:p>
          <a:p>
            <a:pPr marL="0" indent="0">
              <a:buNone/>
            </a:pPr>
            <a:endParaRPr lang="en-GB" sz="2000" dirty="0"/>
          </a:p>
          <a:p>
            <a:pPr marL="0" indent="0">
              <a:buNone/>
            </a:pPr>
            <a:r>
              <a:rPr lang="en-GB" sz="2400" i="1" u="sng" dirty="0">
                <a:effectLst/>
                <a:latin typeface="Arial" panose="020B0604020202020204" pitchFamily="34" charset="0"/>
                <a:ea typeface="Aptos" panose="020B0004020202020204" pitchFamily="34" charset="0"/>
                <a:cs typeface="Aptos" panose="020B0004020202020204" pitchFamily="34" charset="0"/>
              </a:rPr>
              <a:t>Force - Response times - 101 and 999 calls</a:t>
            </a:r>
            <a:r>
              <a:rPr lang="en-GB" sz="2400" i="1" u="sng" dirty="0">
                <a:latin typeface="Arial" panose="020B0604020202020204" pitchFamily="34" charset="0"/>
                <a:ea typeface="Aptos" panose="020B0004020202020204" pitchFamily="34" charset="0"/>
                <a:cs typeface="Aptos" panose="020B0004020202020204" pitchFamily="34" charset="0"/>
              </a:rPr>
              <a:t> – JUNE </a:t>
            </a:r>
          </a:p>
          <a:p>
            <a:pPr marL="0" indent="0">
              <a:buNone/>
            </a:pPr>
            <a:endParaRPr lang="en-GB" sz="2400" i="1" u="sng" dirty="0">
              <a:effectLst/>
              <a:latin typeface="Arial" panose="020B0604020202020204" pitchFamily="34" charset="0"/>
              <a:ea typeface="Aptos" panose="020B0004020202020204" pitchFamily="34" charset="0"/>
              <a:cs typeface="Aptos" panose="020B0004020202020204" pitchFamily="34" charset="0"/>
            </a:endParaRPr>
          </a:p>
          <a:p>
            <a:pPr marL="0" indent="0">
              <a:buNone/>
            </a:pPr>
            <a:endParaRPr lang="en-GB" sz="2400" i="1" u="sng" dirty="0">
              <a:effectLst/>
              <a:latin typeface="Arial" panose="020B0604020202020204" pitchFamily="34" charset="0"/>
              <a:ea typeface="Aptos" panose="020B0004020202020204" pitchFamily="34" charset="0"/>
              <a:cs typeface="Aptos" panose="020B0004020202020204" pitchFamily="34" charset="0"/>
            </a:endParaRPr>
          </a:p>
          <a:p>
            <a:pPr marL="0" indent="0">
              <a:buNone/>
            </a:pPr>
            <a:r>
              <a:rPr lang="en-GB" sz="2400" dirty="0">
                <a:latin typeface="Arial" panose="020B0604020202020204" pitchFamily="34" charset="0"/>
                <a:ea typeface="Aptos" panose="020B0004020202020204" pitchFamily="34" charset="0"/>
                <a:cs typeface="Aptos" panose="020B0004020202020204" pitchFamily="34" charset="0"/>
              </a:rPr>
              <a:t>11,698</a:t>
            </a:r>
            <a:r>
              <a:rPr lang="en-GB" sz="2400" dirty="0">
                <a:effectLst/>
                <a:latin typeface="Arial" panose="020B0604020202020204" pitchFamily="34" charset="0"/>
                <a:ea typeface="Aptos" panose="020B0004020202020204" pitchFamily="34" charset="0"/>
                <a:cs typeface="Aptos" panose="020B0004020202020204" pitchFamily="34" charset="0"/>
              </a:rPr>
              <a:t> 999 calls answered, 389 average per day, 82.9</a:t>
            </a:r>
            <a:r>
              <a:rPr lang="en-GB" sz="2400" dirty="0">
                <a:latin typeface="Arial" panose="020B0604020202020204" pitchFamily="34" charset="0"/>
                <a:ea typeface="Aptos" panose="020B0004020202020204" pitchFamily="34" charset="0"/>
                <a:cs typeface="Aptos" panose="020B0004020202020204" pitchFamily="34" charset="0"/>
              </a:rPr>
              <a:t>%</a:t>
            </a:r>
            <a:r>
              <a:rPr lang="en-GB" sz="2400" dirty="0">
                <a:effectLst/>
                <a:latin typeface="Arial" panose="020B0604020202020204" pitchFamily="34" charset="0"/>
                <a:ea typeface="Aptos" panose="020B0004020202020204" pitchFamily="34" charset="0"/>
                <a:cs typeface="Aptos" panose="020B0004020202020204" pitchFamily="34" charset="0"/>
              </a:rPr>
              <a:t> answered in 10 secs, 15s average wait time</a:t>
            </a:r>
          </a:p>
          <a:p>
            <a:pPr marL="0" indent="0">
              <a:buNone/>
            </a:pPr>
            <a:endParaRPr lang="en-GB" sz="2400" dirty="0">
              <a:effectLst/>
              <a:latin typeface="Arial" panose="020B0604020202020204" pitchFamily="34" charset="0"/>
              <a:ea typeface="Aptos" panose="020B0004020202020204" pitchFamily="34" charset="0"/>
              <a:cs typeface="Aptos" panose="020B0004020202020204" pitchFamily="34" charset="0"/>
            </a:endParaRPr>
          </a:p>
          <a:p>
            <a:pPr marL="0" indent="0">
              <a:buNone/>
            </a:pPr>
            <a:r>
              <a:rPr lang="en-GB" sz="2400" dirty="0">
                <a:latin typeface="Arial" panose="020B0604020202020204" pitchFamily="34" charset="0"/>
                <a:ea typeface="Aptos" panose="020B0004020202020204" pitchFamily="34" charset="0"/>
                <a:cs typeface="Aptos" panose="020B0004020202020204" pitchFamily="34" charset="0"/>
              </a:rPr>
              <a:t>4971 received, 3764 answered</a:t>
            </a:r>
            <a:r>
              <a:rPr lang="en-GB" sz="2400" dirty="0">
                <a:effectLst/>
                <a:latin typeface="Arial" panose="020B0604020202020204" pitchFamily="34" charset="0"/>
                <a:ea typeface="Aptos" panose="020B0004020202020204" pitchFamily="34" charset="0"/>
                <a:cs typeface="Aptos" panose="020B0004020202020204" pitchFamily="34" charset="0"/>
              </a:rPr>
              <a:t> - 101 Priority, </a:t>
            </a:r>
            <a:r>
              <a:rPr lang="en-GB" sz="2400" dirty="0">
                <a:latin typeface="Arial" panose="020B0604020202020204" pitchFamily="34" charset="0"/>
                <a:ea typeface="Aptos" panose="020B0004020202020204" pitchFamily="34" charset="0"/>
                <a:cs typeface="Aptos" panose="020B0004020202020204" pitchFamily="34" charset="0"/>
              </a:rPr>
              <a:t>125</a:t>
            </a:r>
            <a:r>
              <a:rPr lang="en-GB" sz="2400" dirty="0">
                <a:effectLst/>
                <a:latin typeface="Arial" panose="020B0604020202020204" pitchFamily="34" charset="0"/>
                <a:ea typeface="Aptos" panose="020B0004020202020204" pitchFamily="34" charset="0"/>
                <a:cs typeface="Aptos" panose="020B0004020202020204" pitchFamily="34" charset="0"/>
              </a:rPr>
              <a:t> average per day, 3m 10s average wait time</a:t>
            </a:r>
          </a:p>
          <a:p>
            <a:pPr marL="0" indent="0">
              <a:buNone/>
            </a:pPr>
            <a:endParaRPr lang="en-GB" sz="2400" dirty="0">
              <a:effectLst/>
              <a:latin typeface="Arial" panose="020B0604020202020204" pitchFamily="34" charset="0"/>
              <a:ea typeface="Aptos" panose="020B0004020202020204" pitchFamily="34" charset="0"/>
              <a:cs typeface="Aptos" panose="020B0004020202020204" pitchFamily="34" charset="0"/>
            </a:endParaRPr>
          </a:p>
          <a:p>
            <a:pPr marL="0" indent="0">
              <a:buNone/>
            </a:pPr>
            <a:r>
              <a:rPr lang="en-GB" sz="2400" dirty="0">
                <a:effectLst/>
                <a:latin typeface="Arial" panose="020B0604020202020204" pitchFamily="34" charset="0"/>
                <a:ea typeface="Aptos" panose="020B0004020202020204" pitchFamily="34" charset="0"/>
                <a:cs typeface="Aptos" panose="020B0004020202020204" pitchFamily="34" charset="0"/>
              </a:rPr>
              <a:t>13,273 received, 7342 answered - 101 Non-Priority, 244 average per day, 11m 7</a:t>
            </a:r>
            <a:r>
              <a:rPr lang="en-GB" sz="2400" dirty="0">
                <a:latin typeface="Arial" panose="020B0604020202020204" pitchFamily="34" charset="0"/>
                <a:ea typeface="Aptos" panose="020B0004020202020204" pitchFamily="34" charset="0"/>
                <a:cs typeface="Aptos" panose="020B0004020202020204" pitchFamily="34" charset="0"/>
              </a:rPr>
              <a:t>s</a:t>
            </a:r>
            <a:r>
              <a:rPr lang="en-GB" sz="2400" dirty="0">
                <a:effectLst/>
                <a:latin typeface="Arial" panose="020B0604020202020204" pitchFamily="34" charset="0"/>
                <a:ea typeface="Aptos" panose="020B0004020202020204" pitchFamily="34" charset="0"/>
                <a:cs typeface="Aptos" panose="020B0004020202020204" pitchFamily="34" charset="0"/>
              </a:rPr>
              <a:t> average wait time</a:t>
            </a:r>
          </a:p>
          <a:p>
            <a:pPr marL="0" indent="0">
              <a:buNone/>
            </a:pPr>
            <a:endParaRPr lang="en-GB" sz="2300" u="sng" dirty="0"/>
          </a:p>
          <a:p>
            <a:pPr marL="0" indent="0">
              <a:buNone/>
            </a:pPr>
            <a:endParaRPr lang="en-GB" sz="2300" u="sng" dirty="0"/>
          </a:p>
          <a:p>
            <a:pPr marL="0" indent="0">
              <a:buNone/>
            </a:pPr>
            <a:r>
              <a:rPr lang="it-IT" sz="2300" dirty="0">
                <a:hlinkClick r:id="rId2">
                  <a:extLst>
                    <a:ext uri="{A12FA001-AC4F-418D-AE19-62706E023703}">
                      <ahyp:hlinkClr xmlns:ahyp="http://schemas.microsoft.com/office/drawing/2018/hyperlinkcolor" val="tx"/>
                    </a:ext>
                  </a:extLst>
                </a:hlinkClick>
              </a:rPr>
              <a:t>999 performance data | Police.uk (www.police.uk)</a:t>
            </a:r>
            <a:endParaRPr lang="en-GB" sz="2300" dirty="0"/>
          </a:p>
          <a:p>
            <a:pPr marL="0" indent="0">
              <a:buNone/>
            </a:pPr>
            <a:endParaRPr lang="en-GB" sz="2000" dirty="0"/>
          </a:p>
        </p:txBody>
      </p:sp>
    </p:spTree>
    <p:extLst>
      <p:ext uri="{BB962C8B-B14F-4D97-AF65-F5344CB8AC3E}">
        <p14:creationId xmlns:p14="http://schemas.microsoft.com/office/powerpoint/2010/main" val="103965528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9F64F1-F70B-484D-9467-22AAFA48EEB8}"/>
              </a:ext>
            </a:extLst>
          </p:cNvPr>
          <p:cNvSpPr>
            <a:spLocks noGrp="1"/>
          </p:cNvSpPr>
          <p:nvPr>
            <p:ph type="title"/>
          </p:nvPr>
        </p:nvSpPr>
        <p:spPr>
          <a:xfrm>
            <a:off x="1030204" y="1178436"/>
            <a:ext cx="2823275" cy="4501127"/>
          </a:xfrm>
        </p:spPr>
        <p:txBody>
          <a:bodyPr anchor="t">
            <a:normAutofit/>
          </a:bodyPr>
          <a:lstStyle/>
          <a:p>
            <a:pPr algn="ctr"/>
            <a:br>
              <a:rPr lang="en-GB" sz="3200" b="1" dirty="0">
                <a:solidFill>
                  <a:srgbClr val="FFFFFF"/>
                </a:solidFill>
              </a:rPr>
            </a:br>
            <a:br>
              <a:rPr lang="en-GB" sz="3200" b="1" dirty="0">
                <a:solidFill>
                  <a:srgbClr val="FFFFFF"/>
                </a:solidFill>
              </a:rPr>
            </a:br>
            <a:br>
              <a:rPr lang="en-GB" sz="3200" b="1" dirty="0">
                <a:solidFill>
                  <a:srgbClr val="FFFFFF"/>
                </a:solidFill>
              </a:rPr>
            </a:br>
            <a:r>
              <a:rPr lang="en-GB" sz="3200" b="1" dirty="0">
                <a:solidFill>
                  <a:srgbClr val="FFFFFF"/>
                </a:solidFill>
              </a:rPr>
              <a:t>Excellence: an excellent police</a:t>
            </a:r>
            <a:br>
              <a:rPr lang="en-GB" sz="3200" b="1" dirty="0">
                <a:solidFill>
                  <a:srgbClr val="FFFFFF"/>
                </a:solidFill>
              </a:rPr>
            </a:br>
            <a:r>
              <a:rPr lang="en-GB" sz="3200" b="1" dirty="0">
                <a:solidFill>
                  <a:srgbClr val="FFFFFF"/>
                </a:solidFill>
              </a:rPr>
              <a:t>service </a:t>
            </a:r>
            <a:endParaRPr lang="en-GB" sz="3200" dirty="0">
              <a:solidFill>
                <a:srgbClr val="FFFFFF"/>
              </a:solidFill>
            </a:endParaRPr>
          </a:p>
        </p:txBody>
      </p:sp>
      <p:sp>
        <p:nvSpPr>
          <p:cNvPr id="4" name="Content Placeholder 3">
            <a:extLst>
              <a:ext uri="{FF2B5EF4-FFF2-40B4-BE49-F238E27FC236}">
                <a16:creationId xmlns:a16="http://schemas.microsoft.com/office/drawing/2014/main" id="{D4E4B48F-4239-4D4C-8F34-4A977F0AF615}"/>
              </a:ext>
            </a:extLst>
          </p:cNvPr>
          <p:cNvSpPr>
            <a:spLocks noGrp="1"/>
          </p:cNvSpPr>
          <p:nvPr>
            <p:ph sz="half" idx="2"/>
          </p:nvPr>
        </p:nvSpPr>
        <p:spPr>
          <a:xfrm>
            <a:off x="4762500" y="381001"/>
            <a:ext cx="6949153" cy="5810074"/>
          </a:xfrm>
        </p:spPr>
        <p:txBody>
          <a:bodyPr>
            <a:normAutofit fontScale="92500" lnSpcReduction="10000"/>
          </a:bodyPr>
          <a:lstStyle/>
          <a:p>
            <a:pPr marL="0" indent="0">
              <a:buNone/>
            </a:pPr>
            <a:r>
              <a:rPr lang="en-GB" sz="2000" dirty="0"/>
              <a:t>The PCC has also requested for additional information to aid transparency of the Force and they fall under different headings in line with the pledge of being Transparent.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u="sng" dirty="0"/>
              <a:t>Stop and Search Data</a:t>
            </a:r>
            <a:r>
              <a:rPr lang="en-GB" sz="2000" dirty="0"/>
              <a:t> (Q1 26-27)</a:t>
            </a:r>
            <a:endParaRPr kumimoji="0" lang="en-GB" sz="2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r>
              <a:rPr lang="en-GB" sz="1800" dirty="0"/>
              <a:t>Stop and search | Police.uk (</a:t>
            </a:r>
            <a:r>
              <a:rPr lang="en-GB" sz="1800" dirty="0">
                <a:hlinkClick r:id="rId2">
                  <a:extLst>
                    <a:ext uri="{A12FA001-AC4F-418D-AE19-62706E023703}">
                      <ahyp:hlinkClr xmlns:ahyp="http://schemas.microsoft.com/office/drawing/2018/hyperlinkcolor" val="tx"/>
                    </a:ext>
                  </a:extLst>
                </a:hlinkClick>
              </a:rPr>
              <a:t>www.police.uk</a:t>
            </a:r>
            <a:r>
              <a:rPr lang="en-GB" sz="1800" dirty="0"/>
              <a:t>)</a:t>
            </a:r>
          </a:p>
          <a:p>
            <a:pPr marL="0" indent="0">
              <a:buNone/>
            </a:pPr>
            <a:endParaRPr lang="en-GB" sz="1800" dirty="0"/>
          </a:p>
          <a:p>
            <a:pPr marL="0" indent="0">
              <a:buNone/>
            </a:pPr>
            <a:endParaRPr lang="en-GB" sz="2000" dirty="0"/>
          </a:p>
        </p:txBody>
      </p:sp>
      <p:sp>
        <p:nvSpPr>
          <p:cNvPr id="3" name="TextBox 2">
            <a:extLst>
              <a:ext uri="{FF2B5EF4-FFF2-40B4-BE49-F238E27FC236}">
                <a16:creationId xmlns:a16="http://schemas.microsoft.com/office/drawing/2014/main" id="{47F7F4BE-1775-4492-81BD-C4011E560832}"/>
              </a:ext>
            </a:extLst>
          </p:cNvPr>
          <p:cNvSpPr txBox="1"/>
          <p:nvPr/>
        </p:nvSpPr>
        <p:spPr>
          <a:xfrm>
            <a:off x="1761710" y="6411799"/>
            <a:ext cx="256703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panose="020F0502020204030204"/>
                <a:ea typeface="+mn-ea"/>
                <a:cs typeface="+mn-cs"/>
              </a:rPr>
              <a:t>Updated quarterly</a:t>
            </a:r>
          </a:p>
        </p:txBody>
      </p:sp>
      <p:pic>
        <p:nvPicPr>
          <p:cNvPr id="6" name="Picture 5" descr="Stop and search data">
            <a:extLst>
              <a:ext uri="{FF2B5EF4-FFF2-40B4-BE49-F238E27FC236}">
                <a16:creationId xmlns:a16="http://schemas.microsoft.com/office/drawing/2014/main" id="{EF194314-7029-E009-3AF5-7D5C5334E38F}"/>
              </a:ext>
            </a:extLst>
          </p:cNvPr>
          <p:cNvPicPr>
            <a:picLocks noChangeAspect="1"/>
          </p:cNvPicPr>
          <p:nvPr/>
        </p:nvPicPr>
        <p:blipFill>
          <a:blip r:embed="rId3"/>
          <a:stretch>
            <a:fillRect/>
          </a:stretch>
        </p:blipFill>
        <p:spPr>
          <a:xfrm>
            <a:off x="4328742" y="1720645"/>
            <a:ext cx="7467486" cy="4118558"/>
          </a:xfrm>
          <a:prstGeom prst="rect">
            <a:avLst/>
          </a:prstGeom>
        </p:spPr>
      </p:pic>
    </p:spTree>
    <p:extLst>
      <p:ext uri="{BB962C8B-B14F-4D97-AF65-F5344CB8AC3E}">
        <p14:creationId xmlns:p14="http://schemas.microsoft.com/office/powerpoint/2010/main" val="405999284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B8CAD01-AA72-47E0-B684-606A25EB815E}"/>
              </a:ext>
            </a:extLst>
          </p:cNvPr>
          <p:cNvSpPr txBox="1"/>
          <p:nvPr/>
        </p:nvSpPr>
        <p:spPr>
          <a:xfrm>
            <a:off x="265800" y="6536694"/>
            <a:ext cx="256703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panose="020F0502020204030204"/>
                <a:ea typeface="+mn-ea"/>
                <a:cs typeface="+mn-cs"/>
              </a:rPr>
              <a:t>Updated quarterly</a:t>
            </a:r>
          </a:p>
        </p:txBody>
      </p:sp>
      <p:pic>
        <p:nvPicPr>
          <p:cNvPr id="3" name="Picture 2" descr="Stop and search data">
            <a:extLst>
              <a:ext uri="{FF2B5EF4-FFF2-40B4-BE49-F238E27FC236}">
                <a16:creationId xmlns:a16="http://schemas.microsoft.com/office/drawing/2014/main" id="{D9B4A024-34C4-67BF-D9E1-E23DD0030878}"/>
              </a:ext>
            </a:extLst>
          </p:cNvPr>
          <p:cNvPicPr>
            <a:picLocks noChangeAspect="1"/>
          </p:cNvPicPr>
          <p:nvPr/>
        </p:nvPicPr>
        <p:blipFill>
          <a:blip r:embed="rId2"/>
          <a:stretch>
            <a:fillRect/>
          </a:stretch>
        </p:blipFill>
        <p:spPr>
          <a:xfrm>
            <a:off x="1664770" y="715377"/>
            <a:ext cx="9442482" cy="4867864"/>
          </a:xfrm>
          <a:prstGeom prst="rect">
            <a:avLst/>
          </a:prstGeom>
        </p:spPr>
      </p:pic>
    </p:spTree>
    <p:extLst>
      <p:ext uri="{BB962C8B-B14F-4D97-AF65-F5344CB8AC3E}">
        <p14:creationId xmlns:p14="http://schemas.microsoft.com/office/powerpoint/2010/main" val="33300238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3BFB1D5-E660-434A-88E3-51B954B98F0A}"/>
              </a:ext>
            </a:extLst>
          </p:cNvPr>
          <p:cNvSpPr txBox="1"/>
          <p:nvPr/>
        </p:nvSpPr>
        <p:spPr>
          <a:xfrm>
            <a:off x="381254" y="6477625"/>
            <a:ext cx="256703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panose="020F0502020204030204"/>
                <a:ea typeface="+mn-ea"/>
                <a:cs typeface="+mn-cs"/>
              </a:rPr>
              <a:t>Updated quarterly</a:t>
            </a:r>
          </a:p>
        </p:txBody>
      </p:sp>
      <p:pic>
        <p:nvPicPr>
          <p:cNvPr id="8" name="Picture 7" descr="Stop and search data">
            <a:extLst>
              <a:ext uri="{FF2B5EF4-FFF2-40B4-BE49-F238E27FC236}">
                <a16:creationId xmlns:a16="http://schemas.microsoft.com/office/drawing/2014/main" id="{48D8E054-C950-4789-4A4C-89875AC02B51}"/>
              </a:ext>
            </a:extLst>
          </p:cNvPr>
          <p:cNvPicPr>
            <a:picLocks noChangeAspect="1"/>
          </p:cNvPicPr>
          <p:nvPr/>
        </p:nvPicPr>
        <p:blipFill>
          <a:blip r:embed="rId2"/>
          <a:stretch>
            <a:fillRect/>
          </a:stretch>
        </p:blipFill>
        <p:spPr>
          <a:xfrm>
            <a:off x="230739" y="1173899"/>
            <a:ext cx="11730521" cy="4150251"/>
          </a:xfrm>
          <a:prstGeom prst="rect">
            <a:avLst/>
          </a:prstGeom>
        </p:spPr>
      </p:pic>
    </p:spTree>
    <p:extLst>
      <p:ext uri="{BB962C8B-B14F-4D97-AF65-F5344CB8AC3E}">
        <p14:creationId xmlns:p14="http://schemas.microsoft.com/office/powerpoint/2010/main" val="327046152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3BFB1D5-E660-434A-88E3-51B954B98F0A}"/>
              </a:ext>
            </a:extLst>
          </p:cNvPr>
          <p:cNvSpPr txBox="1"/>
          <p:nvPr/>
        </p:nvSpPr>
        <p:spPr>
          <a:xfrm>
            <a:off x="381254" y="6477625"/>
            <a:ext cx="256703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panose="020F0502020204030204"/>
                <a:ea typeface="+mn-ea"/>
                <a:cs typeface="+mn-cs"/>
              </a:rPr>
              <a:t>Updated quarterly</a:t>
            </a:r>
          </a:p>
        </p:txBody>
      </p:sp>
      <p:pic>
        <p:nvPicPr>
          <p:cNvPr id="5" name="Picture 4" descr="Stop and search data">
            <a:extLst>
              <a:ext uri="{FF2B5EF4-FFF2-40B4-BE49-F238E27FC236}">
                <a16:creationId xmlns:a16="http://schemas.microsoft.com/office/drawing/2014/main" id="{D8333188-1779-2054-9E47-EEC6003034D3}"/>
              </a:ext>
            </a:extLst>
          </p:cNvPr>
          <p:cNvPicPr>
            <a:picLocks noChangeAspect="1"/>
          </p:cNvPicPr>
          <p:nvPr/>
        </p:nvPicPr>
        <p:blipFill>
          <a:blip r:embed="rId2"/>
          <a:stretch>
            <a:fillRect/>
          </a:stretch>
        </p:blipFill>
        <p:spPr>
          <a:xfrm>
            <a:off x="1207346" y="658890"/>
            <a:ext cx="9777307" cy="5540220"/>
          </a:xfrm>
          <a:prstGeom prst="rect">
            <a:avLst/>
          </a:prstGeom>
        </p:spPr>
      </p:pic>
    </p:spTree>
    <p:extLst>
      <p:ext uri="{BB962C8B-B14F-4D97-AF65-F5344CB8AC3E}">
        <p14:creationId xmlns:p14="http://schemas.microsoft.com/office/powerpoint/2010/main" val="158899101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3BFB1D5-E660-434A-88E3-51B954B98F0A}"/>
              </a:ext>
            </a:extLst>
          </p:cNvPr>
          <p:cNvSpPr txBox="1"/>
          <p:nvPr/>
        </p:nvSpPr>
        <p:spPr>
          <a:xfrm>
            <a:off x="381254" y="6477625"/>
            <a:ext cx="256703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panose="020F0502020204030204"/>
                <a:ea typeface="+mn-ea"/>
                <a:cs typeface="+mn-cs"/>
              </a:rPr>
              <a:t>Updated quarterly</a:t>
            </a:r>
          </a:p>
        </p:txBody>
      </p:sp>
      <p:pic>
        <p:nvPicPr>
          <p:cNvPr id="3" name="Picture 2" descr="Stop and Search self-defined ethnicity">
            <a:extLst>
              <a:ext uri="{FF2B5EF4-FFF2-40B4-BE49-F238E27FC236}">
                <a16:creationId xmlns:a16="http://schemas.microsoft.com/office/drawing/2014/main" id="{8202110C-1688-2D3E-3B1A-54CBC9831BEA}"/>
              </a:ext>
            </a:extLst>
          </p:cNvPr>
          <p:cNvPicPr>
            <a:picLocks noChangeAspect="1"/>
          </p:cNvPicPr>
          <p:nvPr/>
        </p:nvPicPr>
        <p:blipFill>
          <a:blip r:embed="rId2"/>
          <a:stretch>
            <a:fillRect/>
          </a:stretch>
        </p:blipFill>
        <p:spPr>
          <a:xfrm>
            <a:off x="1199725" y="693183"/>
            <a:ext cx="9792549" cy="5471634"/>
          </a:xfrm>
          <a:prstGeom prst="rect">
            <a:avLst/>
          </a:prstGeom>
        </p:spPr>
      </p:pic>
    </p:spTree>
    <p:extLst>
      <p:ext uri="{BB962C8B-B14F-4D97-AF65-F5344CB8AC3E}">
        <p14:creationId xmlns:p14="http://schemas.microsoft.com/office/powerpoint/2010/main" val="408723600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f6678c4b-2a09-4d80-be55-6b5c6dbf07b8" xsi:nil="true"/>
    <_dlc_DocId xmlns="f6678c4b-2a09-4d80-be55-6b5c6dbf07b8">V5FETCCCRPQK-766934588-248</_dlc_DocId>
    <_dlc_DocIdUrl xmlns="f6678c4b-2a09-4d80-be55-6b5c6dbf07b8">
      <Url>https://bchpolice.sharepoint.com/sites/teambexeyuq/_layouts/15/DocIdRedir.aspx?ID=V5FETCCCRPQK-766934588-248</Url>
      <Description>V5FETCCCRPQK-766934588-248</Description>
    </_dlc_DocIdUrl>
    <n99a46158bb94a7b98e7f9dd2b9902b7 xmlns="f6678c4b-2a09-4d80-be55-6b5c6dbf07b8">
      <Terms xmlns="http://schemas.microsoft.com/office/infopath/2007/PartnerControls"/>
    </n99a46158bb94a7b98e7f9dd2b9902b7>
    <SharedWithUsers xmlns="f6678c4b-2a09-4d80-be55-6b5c6dbf07b8">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Force Document" ma:contentTypeID="0x010100F27C9619FA46FE41A4759CAFBE5D734A00BBA48444E9D52F419F119DD46A26DCA1" ma:contentTypeVersion="8" ma:contentTypeDescription="Create a new document." ma:contentTypeScope="" ma:versionID="a0844f20eea68928e5f0ea554dce2947">
  <xsd:schema xmlns:xsd="http://www.w3.org/2001/XMLSchema" xmlns:xs="http://www.w3.org/2001/XMLSchema" xmlns:p="http://schemas.microsoft.com/office/2006/metadata/properties" xmlns:ns2="f6678c4b-2a09-4d80-be55-6b5c6dbf07b8" xmlns:ns3="a529d5ce-61c3-4b86-b6a8-523bfa299b63" targetNamespace="http://schemas.microsoft.com/office/2006/metadata/properties" ma:root="true" ma:fieldsID="5bbc5a4ebecced12e5103a6215d66430" ns2:_="" ns3:_="">
    <xsd:import namespace="f6678c4b-2a09-4d80-be55-6b5c6dbf07b8"/>
    <xsd:import namespace="a529d5ce-61c3-4b86-b6a8-523bfa299b63"/>
    <xsd:element name="properties">
      <xsd:complexType>
        <xsd:sequence>
          <xsd:element name="documentManagement">
            <xsd:complexType>
              <xsd:all>
                <xsd:element ref="ns2:_dlc_DocId" minOccurs="0"/>
                <xsd:element ref="ns2:_dlc_DocIdUrl" minOccurs="0"/>
                <xsd:element ref="ns2:_dlc_DocIdPersistId" minOccurs="0"/>
                <xsd:element ref="ns2:n99a46158bb94a7b98e7f9dd2b9902b7" minOccurs="0"/>
                <xsd:element ref="ns2:TaxCatchAll" minOccurs="0"/>
                <xsd:element ref="ns2:TaxCatchAllLabel"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678c4b-2a09-4d80-be55-6b5c6dbf07b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n99a46158bb94a7b98e7f9dd2b9902b7" ma:index="11" nillable="true" ma:taxonomy="true" ma:internalName="n99a46158bb94a7b98e7f9dd2b9902b7" ma:taxonomyFieldName="ForceDepartment" ma:displayName="Department" ma:fieldId="{799a4615-8bb9-4a7b-98e7-f9dd2b9902b7}" ma:sspId="da724a42-61fa-4bda-b565-a747fb8ee79c" ma:termSetId="82bed8ce-cc47-44cc-88d0-6118cbe60a74"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127ad9e0-0073-461c-9825-de83ea18b362}" ma:internalName="TaxCatchAll" ma:showField="CatchAllData" ma:web="f6678c4b-2a09-4d80-be55-6b5c6dbf07b8">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127ad9e0-0073-461c-9825-de83ea18b362}" ma:internalName="TaxCatchAllLabel" ma:readOnly="true" ma:showField="CatchAllDataLabel" ma:web="f6678c4b-2a09-4d80-be55-6b5c6dbf07b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29d5ce-61c3-4b86-b6a8-523bfa299b63"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FCD7EE-B3FE-4405-90CC-4F043F756BBB}">
  <ds:schemaRefs>
    <ds:schemaRef ds:uri="http://schemas.microsoft.com/sharepoint/events"/>
  </ds:schemaRefs>
</ds:datastoreItem>
</file>

<file path=customXml/itemProps2.xml><?xml version="1.0" encoding="utf-8"?>
<ds:datastoreItem xmlns:ds="http://schemas.openxmlformats.org/officeDocument/2006/customXml" ds:itemID="{12960222-6662-4101-970C-9F8868A46C33}">
  <ds:schemaRefs>
    <ds:schemaRef ds:uri="f6678c4b-2a09-4d80-be55-6b5c6dbf07b8"/>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54C93FA-40B7-44D7-9DCE-7B69D072C826}">
  <ds:schemaRefs>
    <ds:schemaRef ds:uri="http://schemas.microsoft.com/sharepoint/v3/contenttype/forms"/>
  </ds:schemaRefs>
</ds:datastoreItem>
</file>

<file path=customXml/itemProps4.xml><?xml version="1.0" encoding="utf-8"?>
<ds:datastoreItem xmlns:ds="http://schemas.openxmlformats.org/officeDocument/2006/customXml" ds:itemID="{1A49A5E8-04A0-4A61-A6EB-5180EEEBB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678c4b-2a09-4d80-be55-6b5c6dbf07b8"/>
    <ds:schemaRef ds:uri="a529d5ce-61c3-4b86-b6a8-523bfa299b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TM04033925[[fn=Droplet]]</Template>
  <TotalTime>856</TotalTime>
  <Words>2073</Words>
  <Application>Microsoft Office PowerPoint</Application>
  <PresentationFormat>Widescreen</PresentationFormat>
  <Paragraphs>212</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Office of the Police and Crime Commissioner Information Document for April 2026 </vt:lpstr>
      <vt:lpstr>   Specified Information Order </vt:lpstr>
      <vt:lpstr>   Specified Information Order </vt:lpstr>
      <vt:lpstr>   Specified Information Order </vt:lpstr>
      <vt:lpstr>Reduce Murder and Other Homicide</vt:lpstr>
      <vt:lpstr>Reduce Serious Violence</vt:lpstr>
      <vt:lpstr>Disrupt Drugs Supply and County Lines</vt:lpstr>
      <vt:lpstr>Reduce Neighbourhood Crime</vt:lpstr>
      <vt:lpstr>Tackle Cyber Crime</vt:lpstr>
      <vt:lpstr>   Specified Information Order </vt:lpstr>
      <vt:lpstr>   Reinvigorating local policing</vt:lpstr>
      <vt:lpstr>Reinvigorating local policing Recruitment and Retention Numbers:      </vt:lpstr>
      <vt:lpstr>  Victims at centre of the CJS</vt:lpstr>
      <vt:lpstr>  Victims at centre of the CJS</vt:lpstr>
      <vt:lpstr>    Victims </vt:lpstr>
      <vt:lpstr>PowerPoint Presentation</vt:lpstr>
      <vt:lpstr>   Excellence: an excellent police service</vt:lpstr>
      <vt:lpstr>   Excellence: an excellent police service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the Police and Crime Commissioner Information Document</dc:title>
  <dc:creator>BEAUMONT, Katie 6973</dc:creator>
  <cp:lastModifiedBy>COLES, Bethany 3092</cp:lastModifiedBy>
  <cp:revision>16</cp:revision>
  <dcterms:created xsi:type="dcterms:W3CDTF">2022-01-13T10:24:52Z</dcterms:created>
  <dcterms:modified xsi:type="dcterms:W3CDTF">2026-10-07T12:31:39Z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8b5aee8-5735-4353-85b0-06b0f114040f_Enabled">
    <vt:lpwstr>true</vt:lpwstr>
  </property>
  <property fmtid="{D5CDD505-2E9C-101B-9397-08002B2CF9AE}" pid="3" name="MSIP_Label_b8b5aee8-5735-4353-85b0-06b0f114040f_SetDate">
    <vt:lpwstr>2022-01-13T10:24:52Z</vt:lpwstr>
  </property>
  <property fmtid="{D5CDD505-2E9C-101B-9397-08002B2CF9AE}" pid="4" name="MSIP_Label_b8b5aee8-5735-4353-85b0-06b0f114040f_Method">
    <vt:lpwstr>Standard</vt:lpwstr>
  </property>
  <property fmtid="{D5CDD505-2E9C-101B-9397-08002B2CF9AE}" pid="5" name="MSIP_Label_b8b5aee8-5735-4353-85b0-06b0f114040f_Name">
    <vt:lpwstr>b8b5aee8-5735-4353-85b0-06b0f114040f</vt:lpwstr>
  </property>
  <property fmtid="{D5CDD505-2E9C-101B-9397-08002B2CF9AE}" pid="6" name="MSIP_Label_b8b5aee8-5735-4353-85b0-06b0f114040f_SiteId">
    <vt:lpwstr>a3c59d1b-b8f1-4299-9d6a-39ad8f570422</vt:lpwstr>
  </property>
  <property fmtid="{D5CDD505-2E9C-101B-9397-08002B2CF9AE}" pid="7" name="MSIP_Label_b8b5aee8-5735-4353-85b0-06b0f114040f_ActionId">
    <vt:lpwstr>d184e8f5-4f52-400d-a332-407e98541d19</vt:lpwstr>
  </property>
  <property fmtid="{D5CDD505-2E9C-101B-9397-08002B2CF9AE}" pid="8" name="MSIP_Label_b8b5aee8-5735-4353-85b0-06b0f114040f_ContentBits">
    <vt:lpwstr>0</vt:lpwstr>
  </property>
  <property fmtid="{D5CDD505-2E9C-101B-9397-08002B2CF9AE}" pid="9" name="ContentTypeId">
    <vt:lpwstr>0x010100F27C9619FA46FE41A4759CAFBE5D734A00BBA48444E9D52F419F119DD46A26DCA1</vt:lpwstr>
  </property>
  <property fmtid="{D5CDD505-2E9C-101B-9397-08002B2CF9AE}" pid="10" name="_dlc_DocIdItemGuid">
    <vt:lpwstr>a0151387-4727-406f-9b28-d02531678206</vt:lpwstr>
  </property>
  <property fmtid="{D5CDD505-2E9C-101B-9397-08002B2CF9AE}" pid="11" name="Order">
    <vt:r8>1579100</vt:r8>
  </property>
  <property fmtid="{D5CDD505-2E9C-101B-9397-08002B2CF9AE}" pid="12" name="xd_Signature">
    <vt:bool>false</vt:bool>
  </property>
  <property fmtid="{D5CDD505-2E9C-101B-9397-08002B2CF9AE}" pid="13" name="xd_ProgID">
    <vt:lpwstr/>
  </property>
  <property fmtid="{D5CDD505-2E9C-101B-9397-08002B2CF9AE}" pid="14" name="ForceDepartment">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