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35" r:id="rId6"/>
    <p:sldId id="336" r:id="rId7"/>
    <p:sldId id="337" r:id="rId8"/>
    <p:sldId id="338" r:id="rId9"/>
    <p:sldId id="340" r:id="rId10"/>
    <p:sldId id="277" r:id="rId11"/>
    <p:sldId id="278" r:id="rId12"/>
    <p:sldId id="279" r:id="rId13"/>
    <p:sldId id="259" r:id="rId14"/>
    <p:sldId id="268" r:id="rId15"/>
    <p:sldId id="280" r:id="rId16"/>
    <p:sldId id="341" r:id="rId17"/>
    <p:sldId id="342" r:id="rId18"/>
    <p:sldId id="295" r:id="rId19"/>
    <p:sldId id="304" r:id="rId20"/>
    <p:sldId id="317" r:id="rId21"/>
    <p:sldId id="319" r:id="rId22"/>
    <p:sldId id="305" r:id="rId23"/>
    <p:sldId id="320" r:id="rId24"/>
    <p:sldId id="306" r:id="rId25"/>
    <p:sldId id="323" r:id="rId26"/>
    <p:sldId id="297" r:id="rId27"/>
    <p:sldId id="281" r:id="rId28"/>
    <p:sldId id="263" r:id="rId29"/>
    <p:sldId id="324" r:id="rId30"/>
    <p:sldId id="287" r:id="rId31"/>
    <p:sldId id="288" r:id="rId32"/>
    <p:sldId id="298" r:id="rId33"/>
    <p:sldId id="3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1442495126705652E-2"/>
          <c:y val="8.2388451443569558E-2"/>
          <c:w val="0.9571150097465887"/>
          <c:h val="0.7760367454068241"/>
        </c:manualLayout>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Sheet1!$B$2:$B$13</c:f>
              <c:numCache>
                <c:formatCode>General</c:formatCode>
                <c:ptCount val="12"/>
                <c:pt idx="0">
                  <c:v>90</c:v>
                </c:pt>
                <c:pt idx="1">
                  <c:v>107</c:v>
                </c:pt>
                <c:pt idx="2">
                  <c:v>82</c:v>
                </c:pt>
                <c:pt idx="3">
                  <c:v>79</c:v>
                </c:pt>
                <c:pt idx="4">
                  <c:v>102</c:v>
                </c:pt>
                <c:pt idx="5">
                  <c:v>92</c:v>
                </c:pt>
                <c:pt idx="6">
                  <c:v>129</c:v>
                </c:pt>
                <c:pt idx="7">
                  <c:v>76</c:v>
                </c:pt>
                <c:pt idx="8">
                  <c:v>86</c:v>
                </c:pt>
                <c:pt idx="9">
                  <c:v>105</c:v>
                </c:pt>
                <c:pt idx="10">
                  <c:v>96</c:v>
                </c:pt>
                <c:pt idx="11">
                  <c:v>97</c:v>
                </c:pt>
              </c:numCache>
            </c:numRef>
          </c:val>
          <c:smooth val="0"/>
          <c:extLst>
            <c:ext xmlns:c16="http://schemas.microsoft.com/office/drawing/2014/chart" uri="{C3380CC4-5D6E-409C-BE32-E72D297353CC}">
              <c16:uniqueId val="{00000000-F43A-4002-AD36-952A872FB882}"/>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Sheet1!$C$2:$C$13</c:f>
              <c:numCache>
                <c:formatCode>General</c:formatCode>
                <c:ptCount val="12"/>
                <c:pt idx="0">
                  <c:v>120</c:v>
                </c:pt>
                <c:pt idx="1">
                  <c:v>136</c:v>
                </c:pt>
                <c:pt idx="2">
                  <c:v>164</c:v>
                </c:pt>
                <c:pt idx="3">
                  <c:v>179</c:v>
                </c:pt>
                <c:pt idx="4">
                  <c:v>138</c:v>
                </c:pt>
                <c:pt idx="5">
                  <c:v>161</c:v>
                </c:pt>
                <c:pt idx="6">
                  <c:v>140</c:v>
                </c:pt>
                <c:pt idx="7">
                  <c:v>134</c:v>
                </c:pt>
                <c:pt idx="8">
                  <c:v>136</c:v>
                </c:pt>
                <c:pt idx="9">
                  <c:v>143</c:v>
                </c:pt>
                <c:pt idx="10">
                  <c:v>131</c:v>
                </c:pt>
                <c:pt idx="11">
                  <c:v>136</c:v>
                </c:pt>
              </c:numCache>
            </c:numRef>
          </c:val>
          <c:smooth val="0"/>
          <c:extLst>
            <c:ext xmlns:c16="http://schemas.microsoft.com/office/drawing/2014/chart" uri="{C3380CC4-5D6E-409C-BE32-E72D297353CC}">
              <c16:uniqueId val="{00000001-F43A-4002-AD36-952A872FB882}"/>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HOW</a:t>
            </a:r>
            <a:r>
              <a:rPr lang="en-GB" sz="1600" b="1" baseline="0">
                <a:solidFill>
                  <a:sysClr val="windowText" lastClr="000000"/>
                </a:solidFill>
              </a:rPr>
              <a:t> THE  DISSATISFACTION WAS RECEIVED</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3.897099919520846E-2"/>
          <c:y val="2.1198454978924624E-2"/>
          <c:w val="0.77697794709405543"/>
          <c:h val="0.80497877267464302"/>
        </c:manualLayout>
      </c:layout>
      <c:barChart>
        <c:barDir val="col"/>
        <c:grouping val="clustered"/>
        <c:varyColors val="0"/>
        <c:ser>
          <c:idx val="0"/>
          <c:order val="0"/>
          <c:tx>
            <c:strRef>
              <c:f>Sheet1!$A$1</c:f>
              <c:strCache>
                <c:ptCount val="1"/>
                <c:pt idx="0">
                  <c:v>Online Form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43</c:v>
                </c:pt>
              </c:numCache>
            </c:numRef>
          </c:val>
          <c:extLst>
            <c:ext xmlns:c16="http://schemas.microsoft.com/office/drawing/2014/chart" uri="{C3380CC4-5D6E-409C-BE32-E72D297353CC}">
              <c16:uniqueId val="{00000000-3127-4514-9057-DA0F7BF4918F}"/>
            </c:ext>
          </c:extLst>
        </c:ser>
        <c:ser>
          <c:idx val="1"/>
          <c:order val="1"/>
          <c:tx>
            <c:strRef>
              <c:f>Sheet1!$A$2</c:f>
              <c:strCache>
                <c:ptCount val="1"/>
                <c:pt idx="0">
                  <c:v>Email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17</c:v>
                </c:pt>
              </c:numCache>
            </c:numRef>
          </c:val>
          <c:extLst>
            <c:ext xmlns:c16="http://schemas.microsoft.com/office/drawing/2014/chart" uri="{C3380CC4-5D6E-409C-BE32-E72D297353CC}">
              <c16:uniqueId val="{00000001-3127-4514-9057-DA0F7BF4918F}"/>
            </c:ext>
          </c:extLst>
        </c:ser>
        <c:ser>
          <c:idx val="2"/>
          <c:order val="2"/>
          <c:tx>
            <c:strRef>
              <c:f>Sheet1!$A$3</c:f>
              <c:strCache>
                <c:ptCount val="1"/>
                <c:pt idx="0">
                  <c:v>IOPC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26</c:v>
                </c:pt>
              </c:numCache>
            </c:numRef>
          </c:val>
          <c:extLst>
            <c:ext xmlns:c16="http://schemas.microsoft.com/office/drawing/2014/chart" uri="{C3380CC4-5D6E-409C-BE32-E72D297353CC}">
              <c16:uniqueId val="{00000002-3127-4514-9057-DA0F7BF4918F}"/>
            </c:ext>
          </c:extLst>
        </c:ser>
        <c:ser>
          <c:idx val="3"/>
          <c:order val="3"/>
          <c:tx>
            <c:strRef>
              <c:f>Sheet1!$A$4</c:f>
              <c:strCache>
                <c:ptCount val="1"/>
                <c:pt idx="0">
                  <c:v>Letter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2</c:v>
                </c:pt>
              </c:numCache>
            </c:numRef>
          </c:val>
          <c:extLst>
            <c:ext xmlns:c16="http://schemas.microsoft.com/office/drawing/2014/chart" uri="{C3380CC4-5D6E-409C-BE32-E72D297353CC}">
              <c16:uniqueId val="{00000003-3127-4514-9057-DA0F7BF4918F}"/>
            </c:ext>
          </c:extLst>
        </c:ser>
        <c:ser>
          <c:idx val="4"/>
          <c:order val="4"/>
          <c:tx>
            <c:strRef>
              <c:f>Sheet1!$A$5</c:f>
              <c:strCache>
                <c:ptCount val="1"/>
                <c:pt idx="0">
                  <c:v>FCR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c:v>
                </c:pt>
              </c:numCache>
            </c:numRef>
          </c:val>
          <c:extLst>
            <c:ext xmlns:c16="http://schemas.microsoft.com/office/drawing/2014/chart" uri="{C3380CC4-5D6E-409C-BE32-E72D297353CC}">
              <c16:uniqueId val="{00000004-3127-4514-9057-DA0F7BF4918F}"/>
            </c:ext>
          </c:extLst>
        </c:ser>
        <c:ser>
          <c:idx val="5"/>
          <c:order val="5"/>
          <c:tx>
            <c:strRef>
              <c:f>Sheet1!$A$6</c:f>
              <c:strCache>
                <c:ptCount val="1"/>
                <c:pt idx="0">
                  <c:v>Enquiry Office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1</c:v>
                </c:pt>
              </c:numCache>
            </c:numRef>
          </c:val>
          <c:extLst>
            <c:ext xmlns:c16="http://schemas.microsoft.com/office/drawing/2014/chart" uri="{C3380CC4-5D6E-409C-BE32-E72D297353CC}">
              <c16:uniqueId val="{00000005-3127-4514-9057-DA0F7BF4918F}"/>
            </c:ext>
          </c:extLst>
        </c:ser>
        <c:ser>
          <c:idx val="6"/>
          <c:order val="6"/>
          <c:tx>
            <c:strRef>
              <c:f>Sheet1!$A$7</c:f>
              <c:strCache>
                <c:ptCount val="1"/>
                <c:pt idx="0">
                  <c:v>OPCC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1</c:v>
                </c:pt>
              </c:numCache>
            </c:numRef>
          </c:val>
          <c:extLst>
            <c:ext xmlns:c16="http://schemas.microsoft.com/office/drawing/2014/chart" uri="{C3380CC4-5D6E-409C-BE32-E72D297353CC}">
              <c16:uniqueId val="{00000006-3127-4514-9057-DA0F7BF4918F}"/>
            </c:ext>
          </c:extLst>
        </c:ser>
        <c:ser>
          <c:idx val="7"/>
          <c:order val="7"/>
          <c:tx>
            <c:strRef>
              <c:f>Sheet1!$A$8</c:f>
              <c:strCache>
                <c:ptCount val="1"/>
                <c:pt idx="0">
                  <c:v>Telephone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5</c:v>
                </c:pt>
              </c:numCache>
            </c:numRef>
          </c:val>
          <c:extLst>
            <c:ext xmlns:c16="http://schemas.microsoft.com/office/drawing/2014/chart" uri="{C3380CC4-5D6E-409C-BE32-E72D297353CC}">
              <c16:uniqueId val="{00000007-3127-4514-9057-DA0F7BF4918F}"/>
            </c:ext>
          </c:extLst>
        </c:ser>
        <c:ser>
          <c:idx val="8"/>
          <c:order val="8"/>
          <c:tx>
            <c:strRef>
              <c:f>Sheet1!$A$9</c:f>
              <c:strCache>
                <c:ptCount val="1"/>
                <c:pt idx="0">
                  <c:v>PSD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1</c:v>
                </c:pt>
              </c:numCache>
            </c:numRef>
          </c:val>
          <c:extLst>
            <c:ext xmlns:c16="http://schemas.microsoft.com/office/drawing/2014/chart" uri="{C3380CC4-5D6E-409C-BE32-E72D297353CC}">
              <c16:uniqueId val="{00000008-3127-4514-9057-DA0F7BF4918F}"/>
            </c:ext>
          </c:extLst>
        </c:ser>
        <c:dLbls>
          <c:dLblPos val="outEnd"/>
          <c:showLegendKey val="0"/>
          <c:showVal val="1"/>
          <c:showCatName val="0"/>
          <c:showSerName val="0"/>
          <c:showPercent val="0"/>
          <c:showBubbleSize val="0"/>
        </c:dLbls>
        <c:gapWidth val="219"/>
        <c:overlap val="-27"/>
        <c:axId val="67037872"/>
        <c:axId val="67038832"/>
      </c:barChart>
      <c:catAx>
        <c:axId val="67037872"/>
        <c:scaling>
          <c:orientation val="minMax"/>
        </c:scaling>
        <c:delete val="1"/>
        <c:axPos val="b"/>
        <c:numFmt formatCode="General" sourceLinked="1"/>
        <c:majorTickMark val="none"/>
        <c:minorTickMark val="none"/>
        <c:tickLblPos val="nextTo"/>
        <c:crossAx val="67038832"/>
        <c:crosses val="autoZero"/>
        <c:auto val="1"/>
        <c:lblAlgn val="ctr"/>
        <c:lblOffset val="100"/>
        <c:noMultiLvlLbl val="0"/>
      </c:catAx>
      <c:valAx>
        <c:axId val="6703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37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DISSATISFACTION</a:t>
            </a:r>
            <a:r>
              <a:rPr lang="en-GB" sz="1600" b="1" baseline="0">
                <a:solidFill>
                  <a:sysClr val="windowText" lastClr="000000"/>
                </a:solidFill>
              </a:rPr>
              <a:t> BY ROLE MARCH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Victim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31</c:v>
                </c:pt>
              </c:numCache>
            </c:numRef>
          </c:val>
          <c:extLst>
            <c:ext xmlns:c16="http://schemas.microsoft.com/office/drawing/2014/chart" uri="{C3380CC4-5D6E-409C-BE32-E72D297353CC}">
              <c16:uniqueId val="{00000000-4C76-4412-B16E-D50A41DF4FDB}"/>
            </c:ext>
          </c:extLst>
        </c:ser>
        <c:ser>
          <c:idx val="1"/>
          <c:order val="1"/>
          <c:tx>
            <c:strRef>
              <c:f>Sheet1!$A$2</c:f>
              <c:strCache>
                <c:ptCount val="1"/>
                <c:pt idx="0">
                  <c:v>Suspect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27</c:v>
                </c:pt>
              </c:numCache>
            </c:numRef>
          </c:val>
          <c:extLst>
            <c:ext xmlns:c16="http://schemas.microsoft.com/office/drawing/2014/chart" uri="{C3380CC4-5D6E-409C-BE32-E72D297353CC}">
              <c16:uniqueId val="{00000001-4C76-4412-B16E-D50A41DF4FDB}"/>
            </c:ext>
          </c:extLst>
        </c:ser>
        <c:ser>
          <c:idx val="2"/>
          <c:order val="2"/>
          <c:tx>
            <c:strRef>
              <c:f>Sheet1!$A$3</c:f>
              <c:strCache>
                <c:ptCount val="1"/>
                <c:pt idx="0">
                  <c:v>Related Party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20</c:v>
                </c:pt>
              </c:numCache>
            </c:numRef>
          </c:val>
          <c:extLst>
            <c:ext xmlns:c16="http://schemas.microsoft.com/office/drawing/2014/chart" uri="{C3380CC4-5D6E-409C-BE32-E72D297353CC}">
              <c16:uniqueId val="{00000002-4C76-4412-B16E-D50A41DF4FDB}"/>
            </c:ext>
          </c:extLst>
        </c:ser>
        <c:ser>
          <c:idx val="3"/>
          <c:order val="3"/>
          <c:tx>
            <c:strRef>
              <c:f>Sheet1!$A$4</c:f>
              <c:strCache>
                <c:ptCount val="1"/>
                <c:pt idx="0">
                  <c:v>Member of Public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17</c:v>
                </c:pt>
              </c:numCache>
            </c:numRef>
          </c:val>
          <c:extLst>
            <c:ext xmlns:c16="http://schemas.microsoft.com/office/drawing/2014/chart" uri="{C3380CC4-5D6E-409C-BE32-E72D297353CC}">
              <c16:uniqueId val="{00000003-4C76-4412-B16E-D50A41DF4FDB}"/>
            </c:ext>
          </c:extLst>
        </c:ser>
        <c:ser>
          <c:idx val="4"/>
          <c:order val="4"/>
          <c:tx>
            <c:strRef>
              <c:f>Sheet1!$A$5</c:f>
              <c:strCache>
                <c:ptCount val="1"/>
                <c:pt idx="0">
                  <c:v>Witness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c:v>
                </c:pt>
              </c:numCache>
            </c:numRef>
          </c:val>
          <c:extLst>
            <c:ext xmlns:c16="http://schemas.microsoft.com/office/drawing/2014/chart" uri="{C3380CC4-5D6E-409C-BE32-E72D297353CC}">
              <c16:uniqueId val="{00000004-4C76-4412-B16E-D50A41DF4FDB}"/>
            </c:ext>
          </c:extLst>
        </c:ser>
        <c:ser>
          <c:idx val="5"/>
          <c:order val="5"/>
          <c:tx>
            <c:strRef>
              <c:f>Sheet1!$A$6</c:f>
              <c:strCache>
                <c:ptCount val="1"/>
                <c:pt idx="0">
                  <c:v>External Agency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1</c:v>
                </c:pt>
              </c:numCache>
            </c:numRef>
          </c:val>
          <c:extLst>
            <c:ext xmlns:c16="http://schemas.microsoft.com/office/drawing/2014/chart" uri="{C3380CC4-5D6E-409C-BE32-E72D297353CC}">
              <c16:uniqueId val="{00000005-4C76-4412-B16E-D50A41DF4FDB}"/>
            </c:ext>
          </c:extLst>
        </c:ser>
        <c:dLbls>
          <c:dLblPos val="outEnd"/>
          <c:showLegendKey val="0"/>
          <c:showVal val="1"/>
          <c:showCatName val="0"/>
          <c:showSerName val="0"/>
          <c:showPercent val="0"/>
          <c:showBubbleSize val="0"/>
        </c:dLbls>
        <c:gapWidth val="219"/>
        <c:overlap val="-27"/>
        <c:axId val="1235881744"/>
        <c:axId val="1235884624"/>
      </c:barChart>
      <c:catAx>
        <c:axId val="1235881744"/>
        <c:scaling>
          <c:orientation val="minMax"/>
        </c:scaling>
        <c:delete val="1"/>
        <c:axPos val="b"/>
        <c:numFmt formatCode="General" sourceLinked="1"/>
        <c:majorTickMark val="none"/>
        <c:minorTickMark val="none"/>
        <c:tickLblPos val="nextTo"/>
        <c:crossAx val="1235884624"/>
        <c:crosses val="autoZero"/>
        <c:auto val="1"/>
        <c:lblAlgn val="ctr"/>
        <c:lblOffset val="100"/>
        <c:noMultiLvlLbl val="0"/>
      </c:catAx>
      <c:valAx>
        <c:axId val="123588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58817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TOP</a:t>
            </a:r>
            <a:r>
              <a:rPr lang="en-GB" sz="1600" b="1" baseline="0">
                <a:solidFill>
                  <a:sysClr val="windowText" lastClr="000000"/>
                </a:solidFill>
              </a:rPr>
              <a:t> 5 ALLEGATIONS MARCH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Sheet1!$A$9</c:f>
              <c:strCache>
                <c:ptCount val="1"/>
                <c:pt idx="0">
                  <c:v>Decisions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9</c:v>
                </c:pt>
              </c:numCache>
            </c:numRef>
          </c:val>
          <c:extLst>
            <c:ext xmlns:c16="http://schemas.microsoft.com/office/drawing/2014/chart" uri="{C3380CC4-5D6E-409C-BE32-E72D297353CC}">
              <c16:uniqueId val="{00000000-7C23-4ED7-928A-F38E765FD4F9}"/>
            </c:ext>
          </c:extLst>
        </c:ser>
        <c:ser>
          <c:idx val="1"/>
          <c:order val="1"/>
          <c:tx>
            <c:strRef>
              <c:f>Sheet1!$A$10</c:f>
              <c:strCache>
                <c:ptCount val="1"/>
                <c:pt idx="0">
                  <c:v>General Level Level of Service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General</c:formatCode>
                <c:ptCount val="1"/>
                <c:pt idx="0">
                  <c:v>21</c:v>
                </c:pt>
              </c:numCache>
            </c:numRef>
          </c:val>
          <c:extLst>
            <c:ext xmlns:c16="http://schemas.microsoft.com/office/drawing/2014/chart" uri="{C3380CC4-5D6E-409C-BE32-E72D297353CC}">
              <c16:uniqueId val="{00000001-7C23-4ED7-928A-F38E765FD4F9}"/>
            </c:ext>
          </c:extLst>
        </c:ser>
        <c:ser>
          <c:idx val="2"/>
          <c:order val="2"/>
          <c:tx>
            <c:strRef>
              <c:f>Sheet1!$A$11</c:f>
              <c:strCache>
                <c:ptCount val="1"/>
                <c:pt idx="0">
                  <c:v>Impolite Language/Tone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General</c:formatCode>
                <c:ptCount val="1"/>
                <c:pt idx="0">
                  <c:v>5</c:v>
                </c:pt>
              </c:numCache>
            </c:numRef>
          </c:val>
          <c:extLst>
            <c:ext xmlns:c16="http://schemas.microsoft.com/office/drawing/2014/chart" uri="{C3380CC4-5D6E-409C-BE32-E72D297353CC}">
              <c16:uniqueId val="{00000002-7C23-4ED7-928A-F38E765FD4F9}"/>
            </c:ext>
          </c:extLst>
        </c:ser>
        <c:ser>
          <c:idx val="3"/>
          <c:order val="3"/>
          <c:tx>
            <c:strRef>
              <c:f>Sheet1!$A$12</c:f>
              <c:strCache>
                <c:ptCount val="1"/>
                <c:pt idx="0">
                  <c:v>Police action following contact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29</c:v>
                </c:pt>
              </c:numCache>
            </c:numRef>
          </c:val>
          <c:extLst>
            <c:ext xmlns:c16="http://schemas.microsoft.com/office/drawing/2014/chart" uri="{C3380CC4-5D6E-409C-BE32-E72D297353CC}">
              <c16:uniqueId val="{00000003-7C23-4ED7-928A-F38E765FD4F9}"/>
            </c:ext>
          </c:extLst>
        </c:ser>
        <c:ser>
          <c:idx val="4"/>
          <c:order val="4"/>
          <c:tx>
            <c:strRef>
              <c:f>Sheet1!$A$13</c:f>
              <c:strCache>
                <c:ptCount val="1"/>
                <c:pt idx="0">
                  <c:v>Information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General</c:formatCode>
                <c:ptCount val="1"/>
                <c:pt idx="0">
                  <c:v>9</c:v>
                </c:pt>
              </c:numCache>
            </c:numRef>
          </c:val>
          <c:extLst>
            <c:ext xmlns:c16="http://schemas.microsoft.com/office/drawing/2014/chart" uri="{C3380CC4-5D6E-409C-BE32-E72D297353CC}">
              <c16:uniqueId val="{00000004-7C23-4ED7-928A-F38E765FD4F9}"/>
            </c:ext>
          </c:extLst>
        </c:ser>
        <c:dLbls>
          <c:dLblPos val="outEnd"/>
          <c:showLegendKey val="0"/>
          <c:showVal val="1"/>
          <c:showCatName val="0"/>
          <c:showSerName val="0"/>
          <c:showPercent val="0"/>
          <c:showBubbleSize val="0"/>
        </c:dLbls>
        <c:gapWidth val="219"/>
        <c:overlap val="-27"/>
        <c:axId val="1455214735"/>
        <c:axId val="1455225551"/>
      </c:barChart>
      <c:catAx>
        <c:axId val="1455214735"/>
        <c:scaling>
          <c:orientation val="minMax"/>
        </c:scaling>
        <c:delete val="1"/>
        <c:axPos val="b"/>
        <c:numFmt formatCode="General" sourceLinked="1"/>
        <c:majorTickMark val="none"/>
        <c:minorTickMark val="none"/>
        <c:tickLblPos val="nextTo"/>
        <c:crossAx val="1455225551"/>
        <c:crosses val="autoZero"/>
        <c:auto val="1"/>
        <c:lblAlgn val="ctr"/>
        <c:lblOffset val="100"/>
        <c:noMultiLvlLbl val="0"/>
      </c:catAx>
      <c:valAx>
        <c:axId val="1455225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214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RECORDED</a:t>
            </a:r>
            <a:r>
              <a:rPr lang="en-GB" sz="1600" b="1" baseline="0">
                <a:solidFill>
                  <a:sysClr val="windowText" lastClr="000000"/>
                </a:solidFill>
              </a:rPr>
              <a:t> ETHNICITY MARCH 2025</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Not Stated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27</c:v>
                </c:pt>
              </c:numCache>
            </c:numRef>
          </c:val>
          <c:extLst>
            <c:ext xmlns:c16="http://schemas.microsoft.com/office/drawing/2014/chart" uri="{C3380CC4-5D6E-409C-BE32-E72D297353CC}">
              <c16:uniqueId val="{00000000-488A-456F-8CBA-1643269BAA3D}"/>
            </c:ext>
          </c:extLst>
        </c:ser>
        <c:ser>
          <c:idx val="1"/>
          <c:order val="1"/>
          <c:tx>
            <c:strRef>
              <c:f>Sheet1!$A$2</c:f>
              <c:strCache>
                <c:ptCount val="1"/>
                <c:pt idx="0">
                  <c:v>Prefer Not to Say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2</c:v>
                </c:pt>
              </c:numCache>
            </c:numRef>
          </c:val>
          <c:extLst>
            <c:ext xmlns:c16="http://schemas.microsoft.com/office/drawing/2014/chart" uri="{C3380CC4-5D6E-409C-BE32-E72D297353CC}">
              <c16:uniqueId val="{00000001-488A-456F-8CBA-1643269BAA3D}"/>
            </c:ext>
          </c:extLst>
        </c:ser>
        <c:ser>
          <c:idx val="2"/>
          <c:order val="2"/>
          <c:tx>
            <c:strRef>
              <c:f>Sheet1!$A$3</c:f>
              <c:strCache>
                <c:ptCount val="1"/>
                <c:pt idx="0">
                  <c:v>White British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44</c:v>
                </c:pt>
              </c:numCache>
            </c:numRef>
          </c:val>
          <c:extLst>
            <c:ext xmlns:c16="http://schemas.microsoft.com/office/drawing/2014/chart" uri="{C3380CC4-5D6E-409C-BE32-E72D297353CC}">
              <c16:uniqueId val="{00000002-488A-456F-8CBA-1643269BAA3D}"/>
            </c:ext>
          </c:extLst>
        </c:ser>
        <c:ser>
          <c:idx val="3"/>
          <c:order val="3"/>
          <c:tx>
            <c:strRef>
              <c:f>Sheet1!$A$4</c:f>
              <c:strCache>
                <c:ptCount val="1"/>
                <c:pt idx="0">
                  <c:v>White Irish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2</c:v>
                </c:pt>
              </c:numCache>
            </c:numRef>
          </c:val>
          <c:extLst>
            <c:ext xmlns:c16="http://schemas.microsoft.com/office/drawing/2014/chart" uri="{C3380CC4-5D6E-409C-BE32-E72D297353CC}">
              <c16:uniqueId val="{00000003-488A-456F-8CBA-1643269BAA3D}"/>
            </c:ext>
          </c:extLst>
        </c:ser>
        <c:ser>
          <c:idx val="4"/>
          <c:order val="4"/>
          <c:tx>
            <c:strRef>
              <c:f>Sheet1!$A$5</c:f>
              <c:strCache>
                <c:ptCount val="1"/>
                <c:pt idx="0">
                  <c:v>Any Other White Background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c:v>
                </c:pt>
              </c:numCache>
            </c:numRef>
          </c:val>
          <c:extLst>
            <c:ext xmlns:c16="http://schemas.microsoft.com/office/drawing/2014/chart" uri="{C3380CC4-5D6E-409C-BE32-E72D297353CC}">
              <c16:uniqueId val="{00000004-488A-456F-8CBA-1643269BAA3D}"/>
            </c:ext>
          </c:extLst>
        </c:ser>
        <c:ser>
          <c:idx val="5"/>
          <c:order val="5"/>
          <c:tx>
            <c:strRef>
              <c:f>Sheet1!$A$6</c:f>
              <c:strCache>
                <c:ptCount val="1"/>
                <c:pt idx="0">
                  <c:v>Asian Bangladeshi</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2</c:v>
                </c:pt>
              </c:numCache>
            </c:numRef>
          </c:val>
          <c:extLst>
            <c:ext xmlns:c16="http://schemas.microsoft.com/office/drawing/2014/chart" uri="{C3380CC4-5D6E-409C-BE32-E72D297353CC}">
              <c16:uniqueId val="{00000005-488A-456F-8CBA-1643269BAA3D}"/>
            </c:ext>
          </c:extLst>
        </c:ser>
        <c:ser>
          <c:idx val="6"/>
          <c:order val="6"/>
          <c:tx>
            <c:strRef>
              <c:f>Sheet1!$A$7</c:f>
              <c:strCache>
                <c:ptCount val="1"/>
                <c:pt idx="0">
                  <c:v>Black British</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1</c:v>
                </c:pt>
              </c:numCache>
            </c:numRef>
          </c:val>
          <c:extLst>
            <c:ext xmlns:c16="http://schemas.microsoft.com/office/drawing/2014/chart" uri="{C3380CC4-5D6E-409C-BE32-E72D297353CC}">
              <c16:uniqueId val="{00000006-488A-456F-8CBA-1643269BAA3D}"/>
            </c:ext>
          </c:extLst>
        </c:ser>
        <c:ser>
          <c:idx val="7"/>
          <c:order val="7"/>
          <c:tx>
            <c:strRef>
              <c:f>Sheet1!$A$8</c:f>
              <c:strCache>
                <c:ptCount val="1"/>
                <c:pt idx="0">
                  <c:v>Black Caribbean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2</c:v>
                </c:pt>
              </c:numCache>
            </c:numRef>
          </c:val>
          <c:extLst>
            <c:ext xmlns:c16="http://schemas.microsoft.com/office/drawing/2014/chart" uri="{C3380CC4-5D6E-409C-BE32-E72D297353CC}">
              <c16:uniqueId val="{00000007-488A-456F-8CBA-1643269BAA3D}"/>
            </c:ext>
          </c:extLst>
        </c:ser>
        <c:ser>
          <c:idx val="8"/>
          <c:order val="8"/>
          <c:tx>
            <c:strRef>
              <c:f>Sheet1!$A$9</c:f>
              <c:strCache>
                <c:ptCount val="1"/>
                <c:pt idx="0">
                  <c:v>Any Other Asian  Background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1</c:v>
                </c:pt>
              </c:numCache>
            </c:numRef>
          </c:val>
          <c:extLst>
            <c:ext xmlns:c16="http://schemas.microsoft.com/office/drawing/2014/chart" uri="{C3380CC4-5D6E-409C-BE32-E72D297353CC}">
              <c16:uniqueId val="{00000008-488A-456F-8CBA-1643269BAA3D}"/>
            </c:ext>
          </c:extLst>
        </c:ser>
        <c:ser>
          <c:idx val="9"/>
          <c:order val="9"/>
          <c:tx>
            <c:strRef>
              <c:f>Sheet1!$A$10</c:f>
              <c:strCache>
                <c:ptCount val="1"/>
                <c:pt idx="0">
                  <c:v>White / Black Caribbean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General</c:formatCode>
                <c:ptCount val="1"/>
                <c:pt idx="0">
                  <c:v>2</c:v>
                </c:pt>
              </c:numCache>
            </c:numRef>
          </c:val>
          <c:extLst>
            <c:ext xmlns:c16="http://schemas.microsoft.com/office/drawing/2014/chart" uri="{C3380CC4-5D6E-409C-BE32-E72D297353CC}">
              <c16:uniqueId val="{00000009-488A-456F-8CBA-1643269BAA3D}"/>
            </c:ext>
          </c:extLst>
        </c:ser>
        <c:ser>
          <c:idx val="10"/>
          <c:order val="10"/>
          <c:tx>
            <c:strRef>
              <c:f>Sheet1!$A$11</c:f>
              <c:strCache>
                <c:ptCount val="1"/>
                <c:pt idx="0">
                  <c:v>Asian British</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General</c:formatCode>
                <c:ptCount val="1"/>
                <c:pt idx="0">
                  <c:v>1</c:v>
                </c:pt>
              </c:numCache>
            </c:numRef>
          </c:val>
          <c:extLst>
            <c:ext xmlns:c16="http://schemas.microsoft.com/office/drawing/2014/chart" uri="{C3380CC4-5D6E-409C-BE32-E72D297353CC}">
              <c16:uniqueId val="{0000000A-488A-456F-8CBA-1643269BAA3D}"/>
            </c:ext>
          </c:extLst>
        </c:ser>
        <c:ser>
          <c:idx val="11"/>
          <c:order val="11"/>
          <c:tx>
            <c:strRef>
              <c:f>Sheet1!$A$12</c:f>
              <c:strCache>
                <c:ptCount val="1"/>
                <c:pt idx="0">
                  <c:v>Asian Pakistani</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10</c:v>
                </c:pt>
              </c:numCache>
            </c:numRef>
          </c:val>
          <c:extLst>
            <c:ext xmlns:c16="http://schemas.microsoft.com/office/drawing/2014/chart" uri="{C3380CC4-5D6E-409C-BE32-E72D297353CC}">
              <c16:uniqueId val="{0000000B-488A-456F-8CBA-1643269BAA3D}"/>
            </c:ext>
          </c:extLst>
        </c:ser>
        <c:ser>
          <c:idx val="12"/>
          <c:order val="12"/>
          <c:tx>
            <c:strRef>
              <c:f>Sheet1!$A$13</c:f>
              <c:strCache>
                <c:ptCount val="1"/>
                <c:pt idx="0">
                  <c:v>Any Other Mixed Background</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General</c:formatCode>
                <c:ptCount val="1"/>
                <c:pt idx="0">
                  <c:v>2</c:v>
                </c:pt>
              </c:numCache>
            </c:numRef>
          </c:val>
          <c:extLst>
            <c:ext xmlns:c16="http://schemas.microsoft.com/office/drawing/2014/chart" uri="{C3380CC4-5D6E-409C-BE32-E72D297353CC}">
              <c16:uniqueId val="{0000000C-488A-456F-8CBA-1643269BAA3D}"/>
            </c:ext>
          </c:extLst>
        </c:ser>
        <c:dLbls>
          <c:dLblPos val="outEnd"/>
          <c:showLegendKey val="0"/>
          <c:showVal val="1"/>
          <c:showCatName val="0"/>
          <c:showSerName val="0"/>
          <c:showPercent val="0"/>
          <c:showBubbleSize val="0"/>
        </c:dLbls>
        <c:gapWidth val="219"/>
        <c:overlap val="-27"/>
        <c:axId val="1178913152"/>
        <c:axId val="1178913632"/>
      </c:barChart>
      <c:catAx>
        <c:axId val="1178913152"/>
        <c:scaling>
          <c:orientation val="minMax"/>
        </c:scaling>
        <c:delete val="1"/>
        <c:axPos val="b"/>
        <c:numFmt formatCode="General" sourceLinked="1"/>
        <c:majorTickMark val="none"/>
        <c:minorTickMark val="none"/>
        <c:tickLblPos val="nextTo"/>
        <c:crossAx val="1178913632"/>
        <c:crosses val="autoZero"/>
        <c:auto val="1"/>
        <c:lblAlgn val="ctr"/>
        <c:lblOffset val="100"/>
        <c:noMultiLvlLbl val="0"/>
      </c:catAx>
      <c:valAx>
        <c:axId val="117891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913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Sheet1!$B$1:$B$12</c:f>
              <c:numCache>
                <c:formatCode>General</c:formatCode>
                <c:ptCount val="12"/>
                <c:pt idx="0">
                  <c:v>32</c:v>
                </c:pt>
                <c:pt idx="1">
                  <c:v>35</c:v>
                </c:pt>
                <c:pt idx="2">
                  <c:v>33</c:v>
                </c:pt>
                <c:pt idx="3">
                  <c:v>27</c:v>
                </c:pt>
                <c:pt idx="4">
                  <c:v>41</c:v>
                </c:pt>
                <c:pt idx="5">
                  <c:v>47</c:v>
                </c:pt>
                <c:pt idx="6">
                  <c:v>54</c:v>
                </c:pt>
                <c:pt idx="7">
                  <c:v>33</c:v>
                </c:pt>
                <c:pt idx="8">
                  <c:v>37</c:v>
                </c:pt>
                <c:pt idx="9">
                  <c:v>37</c:v>
                </c:pt>
                <c:pt idx="10">
                  <c:v>43</c:v>
                </c:pt>
                <c:pt idx="11">
                  <c:v>31</c:v>
                </c:pt>
              </c:numCache>
            </c:numRef>
          </c:val>
          <c:smooth val="0"/>
          <c:extLst>
            <c:ext xmlns:c16="http://schemas.microsoft.com/office/drawing/2014/chart" uri="{C3380CC4-5D6E-409C-BE32-E72D297353CC}">
              <c16:uniqueId val="{00000000-2CE6-40F3-9CF9-67DC0BA2FF48}"/>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07/05/2025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07/05/2025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holding-force-to-account/" TargetMode="External"/><Relationship Id="rId2" Type="http://schemas.openxmlformats.org/officeDocument/2006/relationships/hyperlink" Target="https://www.bedfordshire.pcc.police.uk/complaints-handlin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April 2025</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fontScale="62500" lnSpcReduction="20000"/>
          </a:bodyPr>
          <a:lstStyle/>
          <a:p>
            <a:r>
              <a:rPr lang="en-GB" dirty="0">
                <a:solidFill>
                  <a:srgbClr val="FFFFFF"/>
                </a:solidFill>
              </a:rPr>
              <a:t>Author: Office of the Police and Crime Commissioner </a:t>
            </a:r>
          </a:p>
          <a:p>
            <a:r>
              <a:rPr lang="en-GB" dirty="0">
                <a:solidFill>
                  <a:srgbClr val="FFFFFF"/>
                </a:solidFill>
              </a:rPr>
              <a:t>Sign Off – Force Exec : Fiona Dawson</a:t>
            </a:r>
          </a:p>
          <a:p>
            <a:r>
              <a:rPr lang="en-GB" dirty="0">
                <a:solidFill>
                  <a:srgbClr val="FFFFFF"/>
                </a:solidFill>
              </a:rPr>
              <a:t>Changed to quarterly publication in line with Performance and Governance Performance Meetings.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A diagram of a different type of work">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https://www.bedfordshire.pcc.police.uk/complaints-handling/</a:t>
            </a:r>
            <a:r>
              <a:rPr lang="en-GB" dirty="0"/>
              <a:t> </a:t>
            </a:r>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https://www.bedfordshire.pcc.police.uk/holding-force-to-account/</a:t>
            </a: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Reinvigorating local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7" name="Picture 6" descr="A table with numbers and letters">
            <a:extLst>
              <a:ext uri="{FF2B5EF4-FFF2-40B4-BE49-F238E27FC236}">
                <a16:creationId xmlns:a16="http://schemas.microsoft.com/office/drawing/2014/main" id="{9FE8C859-2B31-C600-BC3C-C65A2FF1D0C8}"/>
              </a:ext>
            </a:extLst>
          </p:cNvPr>
          <p:cNvPicPr>
            <a:picLocks noChangeAspect="1"/>
          </p:cNvPicPr>
          <p:nvPr/>
        </p:nvPicPr>
        <p:blipFill>
          <a:blip r:embed="rId2"/>
          <a:stretch>
            <a:fillRect/>
          </a:stretch>
        </p:blipFill>
        <p:spPr>
          <a:xfrm>
            <a:off x="4249117" y="3245398"/>
            <a:ext cx="7692521" cy="2108567"/>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type="title" idx="4294967295"/>
          </p:nvPr>
        </p:nvSpPr>
        <p:spPr>
          <a:xfrm>
            <a:off x="849313" y="295275"/>
            <a:ext cx="6403975" cy="1000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Reinvigorating local policing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Recruitment and Retention Numbers: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bg1"/>
              </a:solidFill>
              <a:effectLst/>
              <a:highlight>
                <a:srgbClr val="FFFF00"/>
              </a:highligh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a:extLst>
              <a:ext uri="{FF2B5EF4-FFF2-40B4-BE49-F238E27FC236}">
                <a16:creationId xmlns:a16="http://schemas.microsoft.com/office/drawing/2014/main" id="{21CE92D6-32AD-EA2D-DEDC-82E96E2CAA5C}"/>
              </a:ext>
            </a:extLst>
          </p:cNvPr>
          <p:cNvGraphicFramePr>
            <a:graphicFrameLocks noGrp="1"/>
          </p:cNvGraphicFramePr>
          <p:nvPr>
            <p:extLst>
              <p:ext uri="{D42A27DB-BD31-4B8C-83A1-F6EECF244321}">
                <p14:modId xmlns:p14="http://schemas.microsoft.com/office/powerpoint/2010/main" val="2902824314"/>
              </p:ext>
            </p:extLst>
          </p:nvPr>
        </p:nvGraphicFramePr>
        <p:xfrm>
          <a:off x="921218" y="1825625"/>
          <a:ext cx="10349563" cy="4351337"/>
        </p:xfrm>
        <a:graphic>
          <a:graphicData uri="http://schemas.openxmlformats.org/drawingml/2006/table">
            <a:tbl>
              <a:tblPr firstRow="1" firstCol="1" bandRow="1"/>
              <a:tblGrid>
                <a:gridCol w="870096">
                  <a:extLst>
                    <a:ext uri="{9D8B030D-6E8A-4147-A177-3AD203B41FA5}">
                      <a16:colId xmlns:a16="http://schemas.microsoft.com/office/drawing/2014/main" val="3030964078"/>
                    </a:ext>
                  </a:extLst>
                </a:gridCol>
                <a:gridCol w="835750">
                  <a:extLst>
                    <a:ext uri="{9D8B030D-6E8A-4147-A177-3AD203B41FA5}">
                      <a16:colId xmlns:a16="http://schemas.microsoft.com/office/drawing/2014/main" val="4151698770"/>
                    </a:ext>
                  </a:extLst>
                </a:gridCol>
                <a:gridCol w="1087620">
                  <a:extLst>
                    <a:ext uri="{9D8B030D-6E8A-4147-A177-3AD203B41FA5}">
                      <a16:colId xmlns:a16="http://schemas.microsoft.com/office/drawing/2014/main" val="4222560198"/>
                    </a:ext>
                  </a:extLst>
                </a:gridCol>
                <a:gridCol w="870096">
                  <a:extLst>
                    <a:ext uri="{9D8B030D-6E8A-4147-A177-3AD203B41FA5}">
                      <a16:colId xmlns:a16="http://schemas.microsoft.com/office/drawing/2014/main" val="3113573183"/>
                    </a:ext>
                  </a:extLst>
                </a:gridCol>
                <a:gridCol w="812853">
                  <a:extLst>
                    <a:ext uri="{9D8B030D-6E8A-4147-A177-3AD203B41FA5}">
                      <a16:colId xmlns:a16="http://schemas.microsoft.com/office/drawing/2014/main" val="535163618"/>
                    </a:ext>
                  </a:extLst>
                </a:gridCol>
                <a:gridCol w="870096">
                  <a:extLst>
                    <a:ext uri="{9D8B030D-6E8A-4147-A177-3AD203B41FA5}">
                      <a16:colId xmlns:a16="http://schemas.microsoft.com/office/drawing/2014/main" val="2486638750"/>
                    </a:ext>
                  </a:extLst>
                </a:gridCol>
                <a:gridCol w="814558">
                  <a:extLst>
                    <a:ext uri="{9D8B030D-6E8A-4147-A177-3AD203B41FA5}">
                      <a16:colId xmlns:a16="http://schemas.microsoft.com/office/drawing/2014/main" val="4206617858"/>
                    </a:ext>
                  </a:extLst>
                </a:gridCol>
                <a:gridCol w="742456">
                  <a:extLst>
                    <a:ext uri="{9D8B030D-6E8A-4147-A177-3AD203B41FA5}">
                      <a16:colId xmlns:a16="http://schemas.microsoft.com/office/drawing/2014/main" val="604255447"/>
                    </a:ext>
                  </a:extLst>
                </a:gridCol>
                <a:gridCol w="870096">
                  <a:extLst>
                    <a:ext uri="{9D8B030D-6E8A-4147-A177-3AD203B41FA5}">
                      <a16:colId xmlns:a16="http://schemas.microsoft.com/office/drawing/2014/main" val="1409767366"/>
                    </a:ext>
                  </a:extLst>
                </a:gridCol>
                <a:gridCol w="870096">
                  <a:extLst>
                    <a:ext uri="{9D8B030D-6E8A-4147-A177-3AD203B41FA5}">
                      <a16:colId xmlns:a16="http://schemas.microsoft.com/office/drawing/2014/main" val="3930772821"/>
                    </a:ext>
                  </a:extLst>
                </a:gridCol>
                <a:gridCol w="835750">
                  <a:extLst>
                    <a:ext uri="{9D8B030D-6E8A-4147-A177-3AD203B41FA5}">
                      <a16:colId xmlns:a16="http://schemas.microsoft.com/office/drawing/2014/main" val="1488440066"/>
                    </a:ext>
                  </a:extLst>
                </a:gridCol>
                <a:gridCol w="870096">
                  <a:extLst>
                    <a:ext uri="{9D8B030D-6E8A-4147-A177-3AD203B41FA5}">
                      <a16:colId xmlns:a16="http://schemas.microsoft.com/office/drawing/2014/main" val="326089303"/>
                    </a:ext>
                  </a:extLst>
                </a:gridCol>
              </a:tblGrid>
              <a:tr h="1432482">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Starters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Female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Under 24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2772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3.45%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27.59%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41.38%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3.45%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79168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12.50%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62.50%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25.00%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37.50%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12.50%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8187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67445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5.41%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35.14%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37.84%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5.41%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695039"/>
                  </a:ext>
                </a:extLst>
              </a:tr>
              <a:tr h="182537">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714889"/>
                  </a:ext>
                </a:extLst>
              </a:tr>
              <a:tr h="1276022">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Leavers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(people from ethnic minority backgrounds)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Female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Under 24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76283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16.67%</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33.33%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16.67%</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18842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13.33%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53.33%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13.33%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46.67%</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33.33%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52416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190990"/>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22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18.18%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18.18%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36.36%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22.73%</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051019"/>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During March 2025, 57 Initial Attendance Surveys were completed and 44 Investigation Surveys.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Initial Attendance Surveys - 60.4% satisfaction rate. (Very satisfied + satisfied)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Investigation Surveys - 63.6%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u="sng" dirty="0"/>
              <a:t>MARCH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4" name="Picture 2" descr="A close-up of a graph">
            <a:extLst>
              <a:ext uri="{FF2B5EF4-FFF2-40B4-BE49-F238E27FC236}">
                <a16:creationId xmlns:a16="http://schemas.microsoft.com/office/drawing/2014/main" id="{AA585543-0BBE-F0E9-20FF-8E0ABC9FF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915" y="3352734"/>
            <a:ext cx="75057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C09CD54B-D417-67F8-2A18-32E9C1C4934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D3C229-5C8B-6E91-B3A7-13093539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1C8AE9C-6D66-6415-ABEF-55E11A802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0AEFD-2031-A975-D8F7-26FB6C6C1066}"/>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A1FCE9E-D1DF-9671-D2CB-500F0215580C}"/>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indent="0">
              <a:buNone/>
              <a:defRPr/>
            </a:pPr>
            <a:r>
              <a:rPr lang="en-GB" sz="1200" dirty="0">
                <a:latin typeface="Arial" panose="020B0604020202020204" pitchFamily="34" charset="0"/>
                <a:cs typeface="Arial" panose="020B0604020202020204" pitchFamily="34" charset="0"/>
              </a:rPr>
              <a:t>During February 2025, 57 Initial Attendance Surveys were completed and 48 Investigation Surveys. Initial Attendance Surveys - 61.4% satisfaction rate. (Very satisfied + satisfied). Investigation Surveys - 60.4%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1" u="sng" dirty="0"/>
              <a:t>FEBRUARY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1027" name="Picture 3" descr="A close-up of a graph">
            <a:extLst>
              <a:ext uri="{FF2B5EF4-FFF2-40B4-BE49-F238E27FC236}">
                <a16:creationId xmlns:a16="http://schemas.microsoft.com/office/drawing/2014/main" id="{49E20E38-5BC3-355E-8269-9BB172FD9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993" y="2954997"/>
            <a:ext cx="74771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42435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5B143B06-3969-6FA2-DDA6-60974D3A4A2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C2BC554-CABB-AD50-55BD-16D0AF4CF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9C38E84D-4CE7-6A48-DBEA-0B61CE30B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C151D-0BEB-4B4D-CC90-8867D0EC5D84}"/>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C6A0AD5-0B01-4393-8D0D-E02646C156E5}"/>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indent="0">
              <a:buNone/>
              <a:defRPr/>
            </a:pPr>
            <a:r>
              <a:rPr lang="en-GB" sz="1200" dirty="0">
                <a:latin typeface="Arial" panose="020B0604020202020204" pitchFamily="34" charset="0"/>
                <a:cs typeface="Arial" panose="020B0604020202020204" pitchFamily="34" charset="0"/>
              </a:rPr>
              <a:t>During January 2025, 61 Initial Attendance Surveys were completed and 72 Investigation Surveys. Initial Attendance Surveys - 63.9% satisfaction rate. (Very satisfied + satisfied). Investigation Surveys - 55.6%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2050" name="Picture 2" descr="A close-up of a graph">
            <a:extLst>
              <a:ext uri="{FF2B5EF4-FFF2-40B4-BE49-F238E27FC236}">
                <a16:creationId xmlns:a16="http://schemas.microsoft.com/office/drawing/2014/main" id="{115B347B-241E-DB6A-AA2D-6638B511E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26" y="2925420"/>
            <a:ext cx="74771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0961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Arial" panose="020B0604020202020204" pitchFamily="34" charset="0"/>
                <a:ea typeface="Calibri" panose="020F0502020204030204" pitchFamily="34" charset="0"/>
                <a:cs typeface="Arial" panose="020B0604020202020204" pitchFamily="34" charset="0"/>
              </a:rPr>
              <a:t>Blue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total dissatisfactions">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3267946256"/>
              </p:ext>
            </p:extLst>
          </p:nvPr>
        </p:nvGraphicFramePr>
        <p:xfrm>
          <a:off x="6393996" y="3125561"/>
          <a:ext cx="5676899" cy="351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dissatisfaction">
            <a:extLst>
              <a:ext uri="{FF2B5EF4-FFF2-40B4-BE49-F238E27FC236}">
                <a16:creationId xmlns:a16="http://schemas.microsoft.com/office/drawing/2014/main" id="{CD51C894-8885-0345-79B6-7E99C3D85C85}"/>
              </a:ext>
            </a:extLst>
          </p:cNvPr>
          <p:cNvGraphicFramePr/>
          <p:nvPr>
            <p:extLst>
              <p:ext uri="{D42A27DB-BD31-4B8C-83A1-F6EECF244321}">
                <p14:modId xmlns:p14="http://schemas.microsoft.com/office/powerpoint/2010/main" val="3680675706"/>
              </p:ext>
            </p:extLst>
          </p:nvPr>
        </p:nvGraphicFramePr>
        <p:xfrm>
          <a:off x="5286375" y="983614"/>
          <a:ext cx="5756332" cy="278828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close-up of a pie chart">
            <a:extLst>
              <a:ext uri="{FF2B5EF4-FFF2-40B4-BE49-F238E27FC236}">
                <a16:creationId xmlns:a16="http://schemas.microsoft.com/office/drawing/2014/main" id="{DD016CF0-C987-5FC5-BE76-BFD219084DC1}"/>
              </a:ext>
            </a:extLst>
          </p:cNvPr>
          <p:cNvPicPr>
            <a:picLocks noChangeAspect="1"/>
          </p:cNvPicPr>
          <p:nvPr/>
        </p:nvPicPr>
        <p:blipFill>
          <a:blip r:embed="rId3"/>
          <a:stretch>
            <a:fillRect/>
          </a:stretch>
        </p:blipFill>
        <p:spPr>
          <a:xfrm>
            <a:off x="4883684" y="3860231"/>
            <a:ext cx="6786229" cy="2771840"/>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A pie chart with text">
            <a:extLst>
              <a:ext uri="{FF2B5EF4-FFF2-40B4-BE49-F238E27FC236}">
                <a16:creationId xmlns:a16="http://schemas.microsoft.com/office/drawing/2014/main" id="{CA9DD003-F2E3-306F-8C0E-8839233C79E8}"/>
              </a:ext>
            </a:extLst>
          </p:cNvPr>
          <p:cNvPicPr>
            <a:picLocks noChangeAspect="1"/>
          </p:cNvPicPr>
          <p:nvPr/>
        </p:nvPicPr>
        <p:blipFill>
          <a:blip r:embed="rId2"/>
          <a:stretch>
            <a:fillRect/>
          </a:stretch>
        </p:blipFill>
        <p:spPr>
          <a:xfrm>
            <a:off x="4218264" y="1326643"/>
            <a:ext cx="7837307" cy="4216908"/>
          </a:xfrm>
          <a:prstGeom prst="rect">
            <a:avLst/>
          </a:prstGeom>
        </p:spPr>
      </p:pic>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dissatisfaction">
            <a:extLst>
              <a:ext uri="{FF2B5EF4-FFF2-40B4-BE49-F238E27FC236}">
                <a16:creationId xmlns:a16="http://schemas.microsoft.com/office/drawing/2014/main" id="{247771B2-7719-9B54-2E83-BCC998FCD641}"/>
              </a:ext>
            </a:extLst>
          </p:cNvPr>
          <p:cNvGraphicFramePr/>
          <p:nvPr>
            <p:extLst>
              <p:ext uri="{D42A27DB-BD31-4B8C-83A1-F6EECF244321}">
                <p14:modId xmlns:p14="http://schemas.microsoft.com/office/powerpoint/2010/main" val="3494385548"/>
              </p:ext>
            </p:extLst>
          </p:nvPr>
        </p:nvGraphicFramePr>
        <p:xfrm>
          <a:off x="5138737" y="1604961"/>
          <a:ext cx="6315075" cy="3648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dissatisfaction">
            <a:extLst>
              <a:ext uri="{FF2B5EF4-FFF2-40B4-BE49-F238E27FC236}">
                <a16:creationId xmlns:a16="http://schemas.microsoft.com/office/drawing/2014/main" id="{CF4F0599-DEDB-9425-B400-63E70825F8D6}"/>
              </a:ext>
            </a:extLst>
          </p:cNvPr>
          <p:cNvGraphicFramePr/>
          <p:nvPr>
            <p:extLst>
              <p:ext uri="{D42A27DB-BD31-4B8C-83A1-F6EECF244321}">
                <p14:modId xmlns:p14="http://schemas.microsoft.com/office/powerpoint/2010/main" val="3742363847"/>
              </p:ext>
            </p:extLst>
          </p:nvPr>
        </p:nvGraphicFramePr>
        <p:xfrm>
          <a:off x="4786312" y="1681162"/>
          <a:ext cx="6867525" cy="3762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A pie chart with different colored circles">
            <a:extLst>
              <a:ext uri="{FF2B5EF4-FFF2-40B4-BE49-F238E27FC236}">
                <a16:creationId xmlns:a16="http://schemas.microsoft.com/office/drawing/2014/main" id="{B9F19E97-D9F9-3619-1B10-05B97EC23205}"/>
              </a:ext>
            </a:extLst>
          </p:cNvPr>
          <p:cNvPicPr>
            <a:picLocks noChangeAspect="1"/>
          </p:cNvPicPr>
          <p:nvPr/>
        </p:nvPicPr>
        <p:blipFill>
          <a:blip r:embed="rId2"/>
          <a:stretch>
            <a:fillRect/>
          </a:stretch>
        </p:blipFill>
        <p:spPr>
          <a:xfrm>
            <a:off x="4581641" y="1656831"/>
            <a:ext cx="7162684" cy="3727738"/>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ethnicity">
            <a:extLst>
              <a:ext uri="{FF2B5EF4-FFF2-40B4-BE49-F238E27FC236}">
                <a16:creationId xmlns:a16="http://schemas.microsoft.com/office/drawing/2014/main" id="{59EB3586-0324-D3DB-763B-7F1AEE4AB36F}"/>
              </a:ext>
            </a:extLst>
          </p:cNvPr>
          <p:cNvGraphicFramePr/>
          <p:nvPr>
            <p:extLst>
              <p:ext uri="{D42A27DB-BD31-4B8C-83A1-F6EECF244321}">
                <p14:modId xmlns:p14="http://schemas.microsoft.com/office/powerpoint/2010/main" val="319624716"/>
              </p:ext>
            </p:extLst>
          </p:nvPr>
        </p:nvGraphicFramePr>
        <p:xfrm>
          <a:off x="4491037" y="1462087"/>
          <a:ext cx="7379385" cy="3929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dissatisfaction">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2024983451"/>
              </p:ext>
            </p:extLst>
          </p:nvPr>
        </p:nvGraphicFramePr>
        <p:xfrm>
          <a:off x="4354515" y="1847850"/>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a:extLst>
              <a:ext uri="{FF2B5EF4-FFF2-40B4-BE49-F238E27FC236}">
                <a16:creationId xmlns:a16="http://schemas.microsoft.com/office/drawing/2014/main" id="{6F014EC6-7173-0B48-EF11-BA6270BD24EC}"/>
              </a:ext>
            </a:extLst>
          </p:cNvPr>
          <p:cNvPicPr>
            <a:picLocks noChangeAspect="1"/>
          </p:cNvPicPr>
          <p:nvPr/>
        </p:nvPicPr>
        <p:blipFill>
          <a:blip r:embed="rId2"/>
          <a:stretch>
            <a:fillRect/>
          </a:stretch>
        </p:blipFill>
        <p:spPr>
          <a:xfrm>
            <a:off x="74639" y="2493477"/>
            <a:ext cx="12042721" cy="1871044"/>
          </a:xfrm>
          <a:prstGeom prst="rect">
            <a:avLst/>
          </a:prstGeom>
        </p:spPr>
      </p:pic>
      <p:sp>
        <p:nvSpPr>
          <p:cNvPr id="5" name="Title 4">
            <a:extLst>
              <a:ext uri="{FF2B5EF4-FFF2-40B4-BE49-F238E27FC236}">
                <a16:creationId xmlns:a16="http://schemas.microsoft.com/office/drawing/2014/main" id="{73EA8623-596A-916F-0A8C-FB26F1659A4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Table of Clares Law Requests</a:t>
            </a:r>
          </a:p>
        </p:txBody>
      </p:sp>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endParaRPr lang="en-GB" sz="2000" dirty="0"/>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u="sng" dirty="0">
                <a:latin typeface="Arial" panose="020B0604020202020204" pitchFamily="34" charset="0"/>
                <a:ea typeface="Aptos" panose="020B0004020202020204" pitchFamily="34" charset="0"/>
                <a:cs typeface="Aptos" panose="020B0004020202020204" pitchFamily="34" charset="0"/>
              </a:rPr>
              <a:t>March 2025</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342900" lvl="0" indent="-342900">
              <a:buFont typeface="Arial" panose="020B0604020202020204" pitchFamily="34" charset="0"/>
              <a:buChar char="•"/>
              <a:tabLst>
                <a:tab pos="457200" algn="l"/>
              </a:tabLst>
            </a:pP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8,835 - 999 call answered, 316 average per day, 92.3% answered in 10 secs, 4s average wait time</a:t>
            </a:r>
            <a:endParaRPr lang="en-GB" sz="2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3,060 - 101 Priority, 109 average per day, 1m 57s average wait time</a:t>
            </a:r>
            <a:endParaRPr lang="en-GB" sz="2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5,539 - 101 Non-Priority, 198 average per day, 6m 12s average wait time</a:t>
            </a:r>
            <a:endParaRPr lang="en-GB" sz="2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(Q4)</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8" name="Picture 7" descr="A screenshot of Stop and search figures">
            <a:extLst>
              <a:ext uri="{FF2B5EF4-FFF2-40B4-BE49-F238E27FC236}">
                <a16:creationId xmlns:a16="http://schemas.microsoft.com/office/drawing/2014/main" id="{1C02F63C-C40F-FC49-0A88-1378472630DE}"/>
              </a:ext>
            </a:extLst>
          </p:cNvPr>
          <p:cNvPicPr>
            <a:picLocks noChangeAspect="1"/>
          </p:cNvPicPr>
          <p:nvPr/>
        </p:nvPicPr>
        <p:blipFill>
          <a:blip r:embed="rId3"/>
          <a:stretch>
            <a:fillRect/>
          </a:stretch>
        </p:blipFill>
        <p:spPr>
          <a:xfrm>
            <a:off x="4328742" y="1609294"/>
            <a:ext cx="7553325" cy="4198524"/>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dirty="0">
                <a:hlinkClick r:id="rId2">
                  <a:extLst>
                    <a:ext uri="{A12FA001-AC4F-418D-AE19-62706E023703}">
                      <ahyp:hlinkClr xmlns:ahyp="http://schemas.microsoft.com/office/drawing/2018/hyperlinkcolor" val="tx"/>
                    </a:ext>
                  </a:extLst>
                </a:hlinkClick>
              </a:rPr>
              <a:t>https://www.bedfordshire.pcc.police.uk/specified-information-order/</a:t>
            </a:r>
            <a:endParaRPr lang="en-GB" sz="3600"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B8CAD01-AA72-47E0-B684-606A25EB815E}"/>
              </a:ext>
            </a:extLst>
          </p:cNvPr>
          <p:cNvSpPr txBox="1">
            <a:spLocks noGrp="1"/>
          </p:cNvSpPr>
          <p:nvPr>
            <p:ph type="title" idx="4294967295"/>
          </p:nvPr>
        </p:nvSpPr>
        <p:spPr>
          <a:xfrm>
            <a:off x="265800" y="6536694"/>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8" name="Picture 7" descr="A screenshot of a data analysis">
            <a:extLst>
              <a:ext uri="{FF2B5EF4-FFF2-40B4-BE49-F238E27FC236}">
                <a16:creationId xmlns:a16="http://schemas.microsoft.com/office/drawing/2014/main" id="{E492C202-C16C-665B-4E06-E8D19D77F18C}"/>
              </a:ext>
            </a:extLst>
          </p:cNvPr>
          <p:cNvPicPr>
            <a:picLocks noChangeAspect="1"/>
          </p:cNvPicPr>
          <p:nvPr/>
        </p:nvPicPr>
        <p:blipFill>
          <a:blip r:embed="rId2"/>
          <a:stretch>
            <a:fillRect/>
          </a:stretch>
        </p:blipFill>
        <p:spPr>
          <a:xfrm>
            <a:off x="932729" y="737812"/>
            <a:ext cx="10326541" cy="5382376"/>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6" name="Picture 5" descr="A screenshot of a computer">
            <a:extLst>
              <a:ext uri="{FF2B5EF4-FFF2-40B4-BE49-F238E27FC236}">
                <a16:creationId xmlns:a16="http://schemas.microsoft.com/office/drawing/2014/main" id="{A1326CB2-395E-2E38-B89A-06A2C6143E83}"/>
              </a:ext>
            </a:extLst>
          </p:cNvPr>
          <p:cNvPicPr>
            <a:picLocks noChangeAspect="1"/>
          </p:cNvPicPr>
          <p:nvPr/>
        </p:nvPicPr>
        <p:blipFill>
          <a:blip r:embed="rId2"/>
          <a:stretch>
            <a:fillRect/>
          </a:stretch>
        </p:blipFill>
        <p:spPr>
          <a:xfrm>
            <a:off x="0" y="1259754"/>
            <a:ext cx="12192000" cy="4338491"/>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6" name="Picture 5" descr="Table of self defined ethnicity figures">
            <a:extLst>
              <a:ext uri="{FF2B5EF4-FFF2-40B4-BE49-F238E27FC236}">
                <a16:creationId xmlns:a16="http://schemas.microsoft.com/office/drawing/2014/main" id="{1D54B9C7-ADAD-3D7B-1D14-387A72128CCD}"/>
              </a:ext>
            </a:extLst>
          </p:cNvPr>
          <p:cNvPicPr>
            <a:picLocks noChangeAspect="1"/>
          </p:cNvPicPr>
          <p:nvPr/>
        </p:nvPicPr>
        <p:blipFill>
          <a:blip r:embed="rId2"/>
          <a:stretch>
            <a:fillRect/>
          </a:stretch>
        </p:blipFill>
        <p:spPr>
          <a:xfrm>
            <a:off x="0" y="441356"/>
            <a:ext cx="12192000" cy="5975287"/>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6" name="Picture 5" descr="Table of Stop and search data">
            <a:extLst>
              <a:ext uri="{FF2B5EF4-FFF2-40B4-BE49-F238E27FC236}">
                <a16:creationId xmlns:a16="http://schemas.microsoft.com/office/drawing/2014/main" id="{718D8E7E-5311-1684-E9ED-95982D3B151A}"/>
              </a:ext>
            </a:extLst>
          </p:cNvPr>
          <p:cNvPicPr>
            <a:picLocks noChangeAspect="1"/>
          </p:cNvPicPr>
          <p:nvPr/>
        </p:nvPicPr>
        <p:blipFill>
          <a:blip r:embed="rId2"/>
          <a:stretch>
            <a:fillRect/>
          </a:stretch>
        </p:blipFill>
        <p:spPr>
          <a:xfrm>
            <a:off x="696762" y="381001"/>
            <a:ext cx="10798476" cy="5959356"/>
          </a:xfrm>
          <a:prstGeom prst="rect">
            <a:avLst/>
          </a:prstGeom>
        </p:spPr>
      </p:pic>
    </p:spTree>
    <p:extLst>
      <p:ext uri="{BB962C8B-B14F-4D97-AF65-F5344CB8AC3E}">
        <p14:creationId xmlns:p14="http://schemas.microsoft.com/office/powerpoint/2010/main" val="40872360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now has the Crest Advisory Homicide Review, and the conclusions/recommendations are being actioned via the Homicide and Serious Violence Reduction group and SV Board</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249414"/>
          <a:ext cx="4576191" cy="140716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Four </a:t>
                      </a:r>
                      <a:r>
                        <a:rPr lang="en-GB" sz="1400" dirty="0">
                          <a:solidFill>
                            <a:schemeClr val="bg1"/>
                          </a:solidFill>
                          <a:effectLst/>
                          <a:ea typeface="Times New Roman" panose="02020603050405020304" pitchFamily="18" charset="0"/>
                          <a:cs typeface="Times New Roman" panose="02020603050405020304" pitchFamily="18" charset="0"/>
                        </a:rPr>
                        <a:t>Homicides recorded in Q4, averaging around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The total number of Homicides recorded in 2024-25 exceeds the number recorded in 2023-24 by 5 crimes.</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two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41</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st</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crime rate per 1000 population in the 12mths to Jan 2025.  In the OPCC report Q3 24-25 we were reporting being 33</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rd</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 deterioration in our ranking.</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6" name="Picture 5" descr="Graph record crime">
            <a:extLst>
              <a:ext uri="{FF2B5EF4-FFF2-40B4-BE49-F238E27FC236}">
                <a16:creationId xmlns:a16="http://schemas.microsoft.com/office/drawing/2014/main" id="{3033A739-B8AF-3807-A22A-396C23A63000}"/>
              </a:ext>
            </a:extLst>
          </p:cNvPr>
          <p:cNvPicPr>
            <a:picLocks noChangeAspect="1"/>
          </p:cNvPicPr>
          <p:nvPr/>
        </p:nvPicPr>
        <p:blipFill>
          <a:blip r:embed="rId2"/>
          <a:stretch>
            <a:fillRect/>
          </a:stretch>
        </p:blipFill>
        <p:spPr>
          <a:xfrm>
            <a:off x="1228198" y="1666142"/>
            <a:ext cx="5646202" cy="2748152"/>
          </a:xfrm>
          <a:prstGeom prst="rect">
            <a:avLst/>
          </a:prstGeom>
        </p:spPr>
      </p:pic>
      <p:pic>
        <p:nvPicPr>
          <p:cNvPr id="13" name="Picture 12" descr="Table financial quarter">
            <a:extLst>
              <a:ext uri="{FF2B5EF4-FFF2-40B4-BE49-F238E27FC236}">
                <a16:creationId xmlns:a16="http://schemas.microsoft.com/office/drawing/2014/main" id="{4ECB4C51-83F7-9EE1-5CB7-F0868B65EAC5}"/>
              </a:ext>
            </a:extLst>
          </p:cNvPr>
          <p:cNvPicPr>
            <a:picLocks noChangeAspect="1"/>
          </p:cNvPicPr>
          <p:nvPr/>
        </p:nvPicPr>
        <p:blipFill>
          <a:blip r:embed="rId3"/>
          <a:stretch>
            <a:fillRect/>
          </a:stretch>
        </p:blipFill>
        <p:spPr>
          <a:xfrm>
            <a:off x="9799171" y="5031893"/>
            <a:ext cx="1382254" cy="1425997"/>
          </a:xfrm>
          <a:prstGeom prst="rect">
            <a:avLst/>
          </a:prstGeom>
        </p:spPr>
      </p:pic>
      <p:pic>
        <p:nvPicPr>
          <p:cNvPr id="4" name="Picture 3" descr="Description of local measures">
            <a:extLst>
              <a:ext uri="{FF2B5EF4-FFF2-40B4-BE49-F238E27FC236}">
                <a16:creationId xmlns:a16="http://schemas.microsoft.com/office/drawing/2014/main" id="{BD24C4B5-B4D8-0369-CAAD-1EC878FF01D8}"/>
              </a:ext>
            </a:extLst>
          </p:cNvPr>
          <p:cNvPicPr>
            <a:picLocks noChangeAspect="1"/>
          </p:cNvPicPr>
          <p:nvPr/>
        </p:nvPicPr>
        <p:blipFill>
          <a:blip r:embed="rId4"/>
          <a:stretch>
            <a:fillRect/>
          </a:stretch>
        </p:blipFill>
        <p:spPr>
          <a:xfrm>
            <a:off x="980297" y="381729"/>
            <a:ext cx="6207471" cy="1022528"/>
          </a:xfrm>
          <a:prstGeom prst="rect">
            <a:avLst/>
          </a:prstGeom>
        </p:spPr>
      </p:pic>
    </p:spTree>
    <p:extLst>
      <p:ext uri="{BB962C8B-B14F-4D97-AF65-F5344CB8AC3E}">
        <p14:creationId xmlns:p14="http://schemas.microsoft.com/office/powerpoint/2010/main" val="2446104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21662" y="193809"/>
          <a:ext cx="4528504" cy="3078480"/>
        </p:xfrm>
        <a:graphic>
          <a:graphicData uri="http://schemas.openxmlformats.org/drawingml/2006/table">
            <a:tbl>
              <a:tblPr firstRow="1" bandRow="1">
                <a:tableStyleId>{5C22544A-7EE6-4342-B048-85BDC9FD1C3A}</a:tableStyleId>
              </a:tblPr>
              <a:tblGrid>
                <a:gridCol w="4528504">
                  <a:extLst>
                    <a:ext uri="{9D8B030D-6E8A-4147-A177-3AD203B41FA5}">
                      <a16:colId xmlns:a16="http://schemas.microsoft.com/office/drawing/2014/main" val="3013512217"/>
                    </a:ext>
                  </a:extLst>
                </a:gridCol>
              </a:tblGrid>
              <a:tr h="349538">
                <a:tc>
                  <a:txBody>
                    <a:bodyPr/>
                    <a:lstStyle/>
                    <a:p>
                      <a:r>
                        <a:rPr lang="en-GB" dirty="0"/>
                        <a:t>Planned Action to Drive Performance</a:t>
                      </a:r>
                    </a:p>
                  </a:txBody>
                  <a:tcPr/>
                </a:tc>
                <a:extLst>
                  <a:ext uri="{0D108BD9-81ED-4DB2-BD59-A6C34878D82A}">
                    <a16:rowId xmlns:a16="http://schemas.microsoft.com/office/drawing/2014/main" val="1770329830"/>
                  </a:ext>
                </a:extLst>
              </a:tr>
              <a:tr h="689500">
                <a:tc>
                  <a:txBody>
                    <a:bodyPr/>
                    <a:lstStyle/>
                    <a:p>
                      <a:r>
                        <a:rPr lang="en-GB" sz="1400" dirty="0">
                          <a:solidFill>
                            <a:schemeClr val="bg1"/>
                          </a:solidFill>
                        </a:rPr>
                        <a:t>1. Quarterly review of HKC (Habitual Knife Carriers) – offenders and issues raised have been assigned to Boson, CET and CTT.</a:t>
                      </a:r>
                    </a:p>
                  </a:txBody>
                  <a:tcPr/>
                </a:tc>
                <a:extLst>
                  <a:ext uri="{0D108BD9-81ED-4DB2-BD59-A6C34878D82A}">
                    <a16:rowId xmlns:a16="http://schemas.microsoft.com/office/drawing/2014/main" val="1694316663"/>
                  </a:ext>
                </a:extLst>
              </a:tr>
              <a:tr h="488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Implementation of the Knife Crime quarterly review.</a:t>
                      </a:r>
                      <a:endParaRPr lang="en-US" sz="1400" b="0" i="0" kern="1200" dirty="0">
                        <a:solidFill>
                          <a:schemeClr val="bg1"/>
                        </a:solidFill>
                        <a:effectLst/>
                        <a:latin typeface="+mn-lt"/>
                        <a:ea typeface="+mn-ea"/>
                        <a:cs typeface="+mn-cs"/>
                      </a:endParaRPr>
                    </a:p>
                    <a:p>
                      <a:endParaRPr lang="en-GB" sz="1400" dirty="0">
                        <a:solidFill>
                          <a:schemeClr val="bg1"/>
                        </a:solidFill>
                      </a:endParaRPr>
                    </a:p>
                  </a:txBody>
                  <a:tcPr/>
                </a:tc>
                <a:extLst>
                  <a:ext uri="{0D108BD9-81ED-4DB2-BD59-A6C34878D82A}">
                    <a16:rowId xmlns:a16="http://schemas.microsoft.com/office/drawing/2014/main" val="694984677"/>
                  </a:ext>
                </a:extLst>
              </a:tr>
              <a:tr h="689500">
                <a:tc>
                  <a:txBody>
                    <a:bodyPr/>
                    <a:lstStyle/>
                    <a:p>
                      <a:r>
                        <a:rPr lang="en-GB" sz="1400" dirty="0">
                          <a:solidFill>
                            <a:schemeClr val="bg1"/>
                          </a:solidFill>
                        </a:rPr>
                        <a:t>3. Specific issues raised at Force Tasking Meeting including firearms discharges (Op Broadway) and Knife enabled theft of motorbikes so work and actions can be taken forward.</a:t>
                      </a:r>
                    </a:p>
                  </a:txBody>
                  <a:tcPr/>
                </a:tc>
                <a:extLst>
                  <a:ext uri="{0D108BD9-81ED-4DB2-BD59-A6C34878D82A}">
                    <a16:rowId xmlns:a16="http://schemas.microsoft.com/office/drawing/2014/main" val="2207318142"/>
                  </a:ext>
                </a:extLst>
              </a:tr>
              <a:tr h="689500">
                <a:tc>
                  <a:txBody>
                    <a:bodyPr/>
                    <a:lstStyle/>
                    <a:p>
                      <a:r>
                        <a:rPr lang="en-GB" sz="1400" dirty="0">
                          <a:solidFill>
                            <a:schemeClr val="bg1"/>
                          </a:solidFill>
                        </a:rPr>
                        <a:t>4. Working with the NHS to gain access to data relating to admissions and A&amp;E attendances where Serious Violence may be the cause. </a:t>
                      </a:r>
                    </a:p>
                  </a:txBody>
                  <a:tcPr/>
                </a:tc>
                <a:extLst>
                  <a:ext uri="{0D108BD9-81ED-4DB2-BD59-A6C34878D82A}">
                    <a16:rowId xmlns:a16="http://schemas.microsoft.com/office/drawing/2014/main" val="427402746"/>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437389"/>
          <a:ext cx="4576191" cy="1947784"/>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sz="1200"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Most Se</a:t>
                      </a:r>
                      <a:r>
                        <a:rPr lang="en-GB" sz="1200" dirty="0">
                          <a:solidFill>
                            <a:schemeClr val="bg1"/>
                          </a:solidFill>
                          <a:effectLst/>
                          <a:ea typeface="Times New Roman" panose="02020603050405020304" pitchFamily="18" charset="0"/>
                          <a:cs typeface="Times New Roman" panose="02020603050405020304" pitchFamily="18" charset="0"/>
                        </a:rPr>
                        <a:t>rious Violence levels reduced during Q3 but have risen in Q4 and are now around the average. They are averaging 33 crimes per month.  </a:t>
                      </a:r>
                    </a:p>
                  </a:txBody>
                  <a:tcPr/>
                </a:tc>
                <a:extLst>
                  <a:ext uri="{0D108BD9-81ED-4DB2-BD59-A6C34878D82A}">
                    <a16:rowId xmlns:a16="http://schemas.microsoft.com/office/drawing/2014/main" val="1694316663"/>
                  </a:ext>
                </a:extLst>
              </a:tr>
              <a:tr h="370205">
                <a:tc>
                  <a:txBody>
                    <a:bodyPr/>
                    <a:lstStyle/>
                    <a:p>
                      <a:r>
                        <a:rPr lang="en-GB" sz="1200" dirty="0"/>
                        <a:t>2. Levels have been below average during Jan and Feb but rose to above average in March.</a:t>
                      </a:r>
                    </a:p>
                  </a:txBody>
                  <a:tcPr/>
                </a:tc>
                <a:extLst>
                  <a:ext uri="{0D108BD9-81ED-4DB2-BD59-A6C34878D82A}">
                    <a16:rowId xmlns:a16="http://schemas.microsoft.com/office/drawing/2014/main" val="694984677"/>
                  </a:ext>
                </a:extLst>
              </a:tr>
              <a:tr h="425252">
                <a:tc>
                  <a:txBody>
                    <a:bodyPr/>
                    <a:lstStyle/>
                    <a:p>
                      <a:r>
                        <a:rPr lang="en-GB" sz="1200" dirty="0"/>
                        <a:t>3. Beds is just below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6" name="Picture 5" descr="graph recorded crime">
            <a:extLst>
              <a:ext uri="{FF2B5EF4-FFF2-40B4-BE49-F238E27FC236}">
                <a16:creationId xmlns:a16="http://schemas.microsoft.com/office/drawing/2014/main" id="{99E5021F-3FA6-981D-247A-3F9D9A14E73F}"/>
              </a:ext>
            </a:extLst>
          </p:cNvPr>
          <p:cNvPicPr>
            <a:picLocks noChangeAspect="1"/>
          </p:cNvPicPr>
          <p:nvPr/>
        </p:nvPicPr>
        <p:blipFill>
          <a:blip r:embed="rId2"/>
          <a:stretch>
            <a:fillRect/>
          </a:stretch>
        </p:blipFill>
        <p:spPr>
          <a:xfrm>
            <a:off x="1088406" y="2000768"/>
            <a:ext cx="6154167" cy="3125926"/>
          </a:xfrm>
          <a:prstGeom prst="rect">
            <a:avLst/>
          </a:prstGeom>
        </p:spPr>
      </p:pic>
      <p:pic>
        <p:nvPicPr>
          <p:cNvPr id="13" name="Picture 12" descr="A screenshot of a table">
            <a:extLst>
              <a:ext uri="{FF2B5EF4-FFF2-40B4-BE49-F238E27FC236}">
                <a16:creationId xmlns:a16="http://schemas.microsoft.com/office/drawing/2014/main" id="{8C87ECDF-01F8-373C-80B1-F58D77B0362F}"/>
              </a:ext>
            </a:extLst>
          </p:cNvPr>
          <p:cNvPicPr>
            <a:picLocks noChangeAspect="1"/>
          </p:cNvPicPr>
          <p:nvPr/>
        </p:nvPicPr>
        <p:blipFill>
          <a:blip r:embed="rId3"/>
          <a:stretch>
            <a:fillRect/>
          </a:stretch>
        </p:blipFill>
        <p:spPr>
          <a:xfrm>
            <a:off x="9739223" y="5526299"/>
            <a:ext cx="1152116" cy="1137892"/>
          </a:xfrm>
          <a:prstGeom prst="rect">
            <a:avLst/>
          </a:prstGeom>
        </p:spPr>
      </p:pic>
      <p:pic>
        <p:nvPicPr>
          <p:cNvPr id="4" name="Picture 3" descr="Table of local measures">
            <a:extLst>
              <a:ext uri="{FF2B5EF4-FFF2-40B4-BE49-F238E27FC236}">
                <a16:creationId xmlns:a16="http://schemas.microsoft.com/office/drawing/2014/main" id="{ADB634B2-85D8-A729-AC84-A774376FB0FC}"/>
              </a:ext>
            </a:extLst>
          </p:cNvPr>
          <p:cNvPicPr>
            <a:picLocks noChangeAspect="1"/>
          </p:cNvPicPr>
          <p:nvPr/>
        </p:nvPicPr>
        <p:blipFill>
          <a:blip r:embed="rId4"/>
          <a:stretch>
            <a:fillRect/>
          </a:stretch>
        </p:blipFill>
        <p:spPr>
          <a:xfrm>
            <a:off x="1088407" y="305757"/>
            <a:ext cx="6154166" cy="1561504"/>
          </a:xfrm>
          <a:prstGeom prst="rect">
            <a:avLst/>
          </a:prstGeom>
        </p:spPr>
      </p:pic>
    </p:spTree>
    <p:extLst>
      <p:ext uri="{BB962C8B-B14F-4D97-AF65-F5344CB8AC3E}">
        <p14:creationId xmlns:p14="http://schemas.microsoft.com/office/powerpoint/2010/main" val="4056045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82478" y="193809"/>
          <a:ext cx="4670338" cy="213360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dirty="0"/>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Op Joule scanning will continue in order to identify new lines.</a:t>
                      </a:r>
                    </a:p>
                  </a:txBody>
                  <a:tcPr/>
                </a:tc>
                <a:extLst>
                  <a:ext uri="{0D108BD9-81ED-4DB2-BD59-A6C34878D82A}">
                    <a16:rowId xmlns:a16="http://schemas.microsoft.com/office/drawing/2014/main" val="694984677"/>
                  </a:ext>
                </a:extLst>
              </a:tr>
              <a:tr h="289189">
                <a:tc>
                  <a:txBody>
                    <a:bodyPr/>
                    <a:lstStyle/>
                    <a:p>
                      <a:r>
                        <a:rPr lang="en-GB" sz="1400" kern="1200" dirty="0">
                          <a:solidFill>
                            <a:schemeClr val="bg1"/>
                          </a:solidFill>
                          <a:latin typeface="+mn-lt"/>
                          <a:ea typeface="+mn-ea"/>
                          <a:cs typeface="+mn-cs"/>
                        </a:rPr>
                        <a:t>3. The Drugs Focus Desk is now up and running and ensuring the Force has a focus on drug offences, particularly PWITS.</a:t>
                      </a:r>
                    </a:p>
                  </a:txBody>
                  <a:tcPr/>
                </a:tc>
                <a:extLst>
                  <a:ext uri="{0D108BD9-81ED-4DB2-BD59-A6C34878D82A}">
                    <a16:rowId xmlns:a16="http://schemas.microsoft.com/office/drawing/2014/main" val="60905173"/>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07475" y="2490488"/>
          <a:ext cx="4690378" cy="2558264"/>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dirty="0"/>
                        <a:t>Comments</a:t>
                      </a:r>
                    </a:p>
                  </a:txBody>
                  <a:tcPr/>
                </a:tc>
                <a:extLst>
                  <a:ext uri="{0D108BD9-81ED-4DB2-BD59-A6C34878D82A}">
                    <a16:rowId xmlns:a16="http://schemas.microsoft.com/office/drawing/2014/main" val="1770329830"/>
                  </a:ext>
                </a:extLst>
              </a:tr>
              <a:tr h="883287">
                <a:tc>
                  <a:txBody>
                    <a:bodyPr/>
                    <a:lstStyle/>
                    <a:p>
                      <a:r>
                        <a:rPr lang="en-GB" sz="1400" dirty="0"/>
                        <a:t>1. Q4 recorded 143 Trafficking of Drugs offences, averaging 39 crimes per month in 24/25.  This is up on the previous quarter and on same time last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17 OCGs – this is a decrease on Q3 24-25 where 19 were recorded. The number of Street Gangs has remained stable at 14 (as at April 25).</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71 groups operating 72 county lines.</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some OCGs being archived.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graph recorded crime">
            <a:extLst>
              <a:ext uri="{FF2B5EF4-FFF2-40B4-BE49-F238E27FC236}">
                <a16:creationId xmlns:a16="http://schemas.microsoft.com/office/drawing/2014/main" id="{FE7EBEA2-D47E-7584-BF07-A5E59FFF30E8}"/>
              </a:ext>
            </a:extLst>
          </p:cNvPr>
          <p:cNvPicPr>
            <a:picLocks noChangeAspect="1"/>
          </p:cNvPicPr>
          <p:nvPr/>
        </p:nvPicPr>
        <p:blipFill>
          <a:blip r:embed="rId2"/>
          <a:stretch>
            <a:fillRect/>
          </a:stretch>
        </p:blipFill>
        <p:spPr>
          <a:xfrm>
            <a:off x="1074805" y="2018018"/>
            <a:ext cx="5572932" cy="2771671"/>
          </a:xfrm>
          <a:prstGeom prst="rect">
            <a:avLst/>
          </a:prstGeom>
        </p:spPr>
      </p:pic>
      <p:pic>
        <p:nvPicPr>
          <p:cNvPr id="16" name="Picture 15" descr="A screenshot of a table">
            <a:extLst>
              <a:ext uri="{FF2B5EF4-FFF2-40B4-BE49-F238E27FC236}">
                <a16:creationId xmlns:a16="http://schemas.microsoft.com/office/drawing/2014/main" id="{41270CCC-9F94-DE87-89C7-74AB446B063F}"/>
              </a:ext>
            </a:extLst>
          </p:cNvPr>
          <p:cNvPicPr>
            <a:picLocks noChangeAspect="1"/>
          </p:cNvPicPr>
          <p:nvPr/>
        </p:nvPicPr>
        <p:blipFill>
          <a:blip r:embed="rId3"/>
          <a:stretch>
            <a:fillRect/>
          </a:stretch>
        </p:blipFill>
        <p:spPr>
          <a:xfrm>
            <a:off x="9914502" y="5114893"/>
            <a:ext cx="1370110" cy="1457377"/>
          </a:xfrm>
          <a:prstGeom prst="rect">
            <a:avLst/>
          </a:prstGeom>
        </p:spPr>
      </p:pic>
      <p:pic>
        <p:nvPicPr>
          <p:cNvPr id="3" name="Picture 2" descr="Table of local measures">
            <a:extLst>
              <a:ext uri="{FF2B5EF4-FFF2-40B4-BE49-F238E27FC236}">
                <a16:creationId xmlns:a16="http://schemas.microsoft.com/office/drawing/2014/main" id="{D471B05F-26F7-526C-B6B5-14F7D5EDBA8E}"/>
              </a:ext>
            </a:extLst>
          </p:cNvPr>
          <p:cNvPicPr>
            <a:picLocks noChangeAspect="1"/>
          </p:cNvPicPr>
          <p:nvPr/>
        </p:nvPicPr>
        <p:blipFill>
          <a:blip r:embed="rId4"/>
          <a:stretch>
            <a:fillRect/>
          </a:stretch>
        </p:blipFill>
        <p:spPr>
          <a:xfrm>
            <a:off x="811558" y="266396"/>
            <a:ext cx="6595917" cy="1119440"/>
          </a:xfrm>
          <a:prstGeom prst="rect">
            <a:avLst/>
          </a:prstGeom>
        </p:spPr>
      </p:pic>
    </p:spTree>
    <p:extLst>
      <p:ext uri="{BB962C8B-B14F-4D97-AF65-F5344CB8AC3E}">
        <p14:creationId xmlns:p14="http://schemas.microsoft.com/office/powerpoint/2010/main" val="659711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76104" y="124797"/>
          <a:ext cx="4690378" cy="2778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The </a:t>
                      </a:r>
                      <a:r>
                        <a:rPr lang="en-GB" sz="1400" dirty="0">
                          <a:solidFill>
                            <a:schemeClr val="bg1"/>
                          </a:solidFill>
                        </a:rPr>
                        <a:t>Force has invested in POP training for analysts and some officers. We have worked alongside CCEBP to embed this training. Projects include Robberies in Luton Town Centre and Residential Burglary in Brook Street.</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a:t>
                      </a:r>
                      <a:r>
                        <a:rPr lang="en-GB" sz="1400" dirty="0">
                          <a:solidFill>
                            <a:schemeClr val="bg1"/>
                          </a:solidFill>
                        </a:rPr>
                        <a:t>Op Belleville is a current force priority – HSG in Bedford supported by problem profile, development work and warrants being executed.</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544386562"/>
                  </a:ext>
                </a:extLst>
              </a:tr>
              <a:tr h="370840">
                <a:tc>
                  <a:txBody>
                    <a:bodyPr/>
                    <a:lstStyle/>
                    <a:p>
                      <a:r>
                        <a:rPr lang="en-GB" sz="1400" kern="1200" dirty="0">
                          <a:solidFill>
                            <a:schemeClr val="bg1"/>
                          </a:solidFill>
                          <a:effectLst/>
                          <a:latin typeface="+mn-lt"/>
                          <a:ea typeface="+mn-ea"/>
                          <a:cs typeface="Times New Roman" panose="02020603050405020304" pitchFamily="18" charset="0"/>
                        </a:rPr>
                        <a:t>3. </a:t>
                      </a:r>
                      <a:r>
                        <a:rPr lang="en-GB" sz="1400" dirty="0">
                          <a:solidFill>
                            <a:schemeClr val="bg1"/>
                          </a:solidFill>
                        </a:rPr>
                        <a:t>Op </a:t>
                      </a:r>
                      <a:r>
                        <a:rPr lang="en-GB" sz="1400" dirty="0" err="1">
                          <a:solidFill>
                            <a:schemeClr val="bg1"/>
                          </a:solidFill>
                        </a:rPr>
                        <a:t>Despan</a:t>
                      </a:r>
                      <a:r>
                        <a:rPr lang="en-GB" sz="1400" dirty="0">
                          <a:solidFill>
                            <a:schemeClr val="bg1"/>
                          </a:solidFill>
                        </a:rPr>
                        <a:t> – identifying vehicles frequently using the ANPR network with a view to ID vehicles involved in criminality, particularly Drug supply.</a:t>
                      </a:r>
                      <a:endParaRPr lang="en-GB" sz="14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3214646031"/>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42236" y="2994758"/>
          <a:ext cx="4690378" cy="366943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sz="1200"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200" dirty="0"/>
                        <a:t>1.  Q4 recorded 281 Residential Burglaries averaging 118 crimes a month 24/25</a:t>
                      </a:r>
                      <a:r>
                        <a:rPr lang="en-GB" sz="1200" dirty="0">
                          <a:solidFill>
                            <a:schemeClr val="bg1"/>
                          </a:solidFill>
                        </a:rPr>
                        <a:t>.</a:t>
                      </a:r>
                      <a:r>
                        <a:rPr lang="en-GB" sz="1200" dirty="0">
                          <a:solidFill>
                            <a:schemeClr val="bg1"/>
                          </a:solidFill>
                          <a:effectLst/>
                          <a:cs typeface="Times New Roman" panose="02020603050405020304" pitchFamily="18" charset="0"/>
                        </a:rPr>
                        <a:t> This is lower than the previous quarter and below the same period in the previous year.  Solved rate for Q4 24-25 was 13.9%.</a:t>
                      </a:r>
                      <a:endParaRPr lang="en-GB" sz="12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200" dirty="0">
                          <a:solidFill>
                            <a:schemeClr val="bg1"/>
                          </a:solidFill>
                        </a:rPr>
                        <a:t>2. Vehicle Crime has decreased compared to Q3, but comparable with previous quarters.  Average 352 crimes per month 24/25. The solved rate has remained stable across the whole 24/25 year.</a:t>
                      </a:r>
                      <a:endParaRPr lang="en-GB" sz="12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a:solidFill>
                            <a:schemeClr val="bg1"/>
                          </a:solidFill>
                          <a:effectLst/>
                          <a:latin typeface="+mn-lt"/>
                          <a:cs typeface="Times New Roman" panose="02020603050405020304" pitchFamily="18" charset="0"/>
                        </a:rPr>
                        <a:t>3. Personal Robbery has decreased compered to Q3.  Q4 was lower than the same quarter in the 23-24 year.  Average 42 crimes per month 24/25.  Solved rate for Q4 24-25 was 12.2%.</a:t>
                      </a:r>
                      <a:endParaRPr lang="en-GB" sz="12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solidFill>
                            <a:schemeClr val="bg1"/>
                          </a:solidFill>
                        </a:rPr>
                        <a:t>4. 105 </a:t>
                      </a:r>
                      <a:r>
                        <a:rPr lang="en-GB" sz="1200" kern="1200" dirty="0">
                          <a:solidFill>
                            <a:schemeClr val="bg1"/>
                          </a:solidFill>
                          <a:effectLst/>
                          <a:latin typeface="+mn-lt"/>
                          <a:ea typeface="+mn-ea"/>
                          <a:cs typeface="Times New Roman" panose="02020603050405020304" pitchFamily="18" charset="0"/>
                        </a:rPr>
                        <a:t>Theft from a Person during Q4, this is a decrease compared to Q3 and below this time in the previous year.  Levels have been below average across the quarter as a whole. </a:t>
                      </a:r>
                      <a:endParaRPr lang="en-GB" sz="12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6" name="Picture 5" descr="graph recorded crime">
            <a:extLst>
              <a:ext uri="{FF2B5EF4-FFF2-40B4-BE49-F238E27FC236}">
                <a16:creationId xmlns:a16="http://schemas.microsoft.com/office/drawing/2014/main" id="{D126016D-B6A6-DD59-CC17-892910FB2E67}"/>
              </a:ext>
            </a:extLst>
          </p:cNvPr>
          <p:cNvPicPr>
            <a:picLocks noChangeAspect="1"/>
          </p:cNvPicPr>
          <p:nvPr/>
        </p:nvPicPr>
        <p:blipFill>
          <a:blip r:embed="rId2"/>
          <a:stretch>
            <a:fillRect/>
          </a:stretch>
        </p:blipFill>
        <p:spPr>
          <a:xfrm>
            <a:off x="873342" y="2759908"/>
            <a:ext cx="3159747" cy="1579874"/>
          </a:xfrm>
          <a:prstGeom prst="rect">
            <a:avLst/>
          </a:prstGeom>
        </p:spPr>
      </p:pic>
      <p:pic>
        <p:nvPicPr>
          <p:cNvPr id="13" name="Picture 12" descr="graph recorded crime">
            <a:extLst>
              <a:ext uri="{FF2B5EF4-FFF2-40B4-BE49-F238E27FC236}">
                <a16:creationId xmlns:a16="http://schemas.microsoft.com/office/drawing/2014/main" id="{4FC4EF9E-44F5-07DA-13F4-049251424797}"/>
              </a:ext>
            </a:extLst>
          </p:cNvPr>
          <p:cNvPicPr>
            <a:picLocks noChangeAspect="1"/>
          </p:cNvPicPr>
          <p:nvPr/>
        </p:nvPicPr>
        <p:blipFill>
          <a:blip r:embed="rId3"/>
          <a:stretch>
            <a:fillRect/>
          </a:stretch>
        </p:blipFill>
        <p:spPr>
          <a:xfrm>
            <a:off x="4119928" y="2750587"/>
            <a:ext cx="3195456" cy="1577503"/>
          </a:xfrm>
          <a:prstGeom prst="rect">
            <a:avLst/>
          </a:prstGeom>
        </p:spPr>
      </p:pic>
      <p:pic>
        <p:nvPicPr>
          <p:cNvPr id="20" name="Picture 19" descr="graph recorded crime">
            <a:extLst>
              <a:ext uri="{FF2B5EF4-FFF2-40B4-BE49-F238E27FC236}">
                <a16:creationId xmlns:a16="http://schemas.microsoft.com/office/drawing/2014/main" id="{4C799144-5E6A-3EEE-79D3-CC5252E260E5}"/>
              </a:ext>
            </a:extLst>
          </p:cNvPr>
          <p:cNvPicPr>
            <a:picLocks noChangeAspect="1"/>
          </p:cNvPicPr>
          <p:nvPr/>
        </p:nvPicPr>
        <p:blipFill>
          <a:blip r:embed="rId4"/>
          <a:stretch>
            <a:fillRect/>
          </a:stretch>
        </p:blipFill>
        <p:spPr>
          <a:xfrm>
            <a:off x="811460" y="4673585"/>
            <a:ext cx="3221630" cy="1641497"/>
          </a:xfrm>
          <a:prstGeom prst="rect">
            <a:avLst/>
          </a:prstGeom>
        </p:spPr>
      </p:pic>
      <p:pic>
        <p:nvPicPr>
          <p:cNvPr id="24" name="Picture 23" descr="graph recorded crime">
            <a:extLst>
              <a:ext uri="{FF2B5EF4-FFF2-40B4-BE49-F238E27FC236}">
                <a16:creationId xmlns:a16="http://schemas.microsoft.com/office/drawing/2014/main" id="{97836364-561D-0AD6-BE3E-90F9B692C21C}"/>
              </a:ext>
            </a:extLst>
          </p:cNvPr>
          <p:cNvPicPr>
            <a:picLocks noChangeAspect="1"/>
          </p:cNvPicPr>
          <p:nvPr/>
        </p:nvPicPr>
        <p:blipFill>
          <a:blip r:embed="rId5"/>
          <a:stretch>
            <a:fillRect/>
          </a:stretch>
        </p:blipFill>
        <p:spPr>
          <a:xfrm>
            <a:off x="4126356" y="4687084"/>
            <a:ext cx="3240823" cy="1633374"/>
          </a:xfrm>
          <a:prstGeom prst="rect">
            <a:avLst/>
          </a:prstGeom>
        </p:spPr>
      </p:pic>
      <p:pic>
        <p:nvPicPr>
          <p:cNvPr id="3" name="Picture 2" descr="Table of local measures">
            <a:extLst>
              <a:ext uri="{FF2B5EF4-FFF2-40B4-BE49-F238E27FC236}">
                <a16:creationId xmlns:a16="http://schemas.microsoft.com/office/drawing/2014/main" id="{5821069F-8E9E-F188-179F-2EE6A0F34D45}"/>
              </a:ext>
            </a:extLst>
          </p:cNvPr>
          <p:cNvPicPr>
            <a:picLocks noChangeAspect="1"/>
          </p:cNvPicPr>
          <p:nvPr/>
        </p:nvPicPr>
        <p:blipFill>
          <a:blip r:embed="rId6"/>
          <a:stretch>
            <a:fillRect/>
          </a:stretch>
        </p:blipFill>
        <p:spPr>
          <a:xfrm>
            <a:off x="836383" y="273054"/>
            <a:ext cx="6393412" cy="2449216"/>
          </a:xfrm>
          <a:prstGeom prst="rect">
            <a:avLst/>
          </a:prstGeom>
        </p:spPr>
      </p:pic>
    </p:spTree>
    <p:extLst>
      <p:ext uri="{BB962C8B-B14F-4D97-AF65-F5344CB8AC3E}">
        <p14:creationId xmlns:p14="http://schemas.microsoft.com/office/powerpoint/2010/main" val="17269267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394313" y="400554"/>
          <a:ext cx="4690378" cy="361082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4958">
                <a:tc>
                  <a:txBody>
                    <a:bodyPr/>
                    <a:lstStyle/>
                    <a:p>
                      <a:r>
                        <a:rPr lang="en-GB" dirty="0"/>
                        <a:t>Planned Action to Drive Performance</a:t>
                      </a:r>
                    </a:p>
                  </a:txBody>
                  <a:tcPr/>
                </a:tc>
                <a:extLst>
                  <a:ext uri="{0D108BD9-81ED-4DB2-BD59-A6C34878D82A}">
                    <a16:rowId xmlns:a16="http://schemas.microsoft.com/office/drawing/2014/main" val="1770329830"/>
                  </a:ext>
                </a:extLst>
              </a:tr>
              <a:tr h="891141">
                <a:tc>
                  <a:txBody>
                    <a:bodyPr/>
                    <a:lstStyle/>
                    <a:p>
                      <a:pPr lvl="0"/>
                      <a:r>
                        <a:rPr lang="en-GB" sz="1400" dirty="0">
                          <a:solidFill>
                            <a:schemeClr val="bg1"/>
                          </a:solidFill>
                        </a:rPr>
                        <a:t>1</a:t>
                      </a:r>
                      <a:r>
                        <a:rPr lang="en-GB" sz="1400" dirty="0">
                          <a:solidFill>
                            <a:schemeClr val="bg1"/>
                          </a:solidFill>
                          <a:latin typeface="+mn-lt"/>
                        </a:rPr>
                        <a:t>. The Cyber CPD that took place in February was attended by 60 colleagues from various business areas. </a:t>
                      </a:r>
                      <a:r>
                        <a:rPr lang="en-GB" sz="1400" i="0" kern="1200" dirty="0">
                          <a:solidFill>
                            <a:schemeClr val="dk1"/>
                          </a:solidFill>
                          <a:effectLst/>
                          <a:latin typeface="+mn-lt"/>
                          <a:ea typeface="+mn-ea"/>
                          <a:cs typeface="+mn-cs"/>
                        </a:rPr>
                        <a:t>Additionally, DMI and DFE's have attended two patrol training days to upskill/update in relation to best process at scene.</a:t>
                      </a:r>
                      <a:endParaRPr lang="en-GB" sz="1400" i="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1092367">
                <a:tc>
                  <a:txBody>
                    <a:bodyPr/>
                    <a:lstStyle/>
                    <a:p>
                      <a:pPr lvl="0"/>
                      <a:r>
                        <a:rPr lang="en-GB" sz="1400" dirty="0">
                          <a:solidFill>
                            <a:schemeClr val="bg1"/>
                          </a:solidFill>
                        </a:rPr>
                        <a:t>2. Cyber </a:t>
                      </a:r>
                      <a:r>
                        <a:rPr lang="en-GB" sz="1400">
                          <a:solidFill>
                            <a:schemeClr val="bg1"/>
                          </a:solidFill>
                        </a:rPr>
                        <a:t>clinics are being </a:t>
                      </a:r>
                      <a:r>
                        <a:rPr lang="en-GB" sz="1400" dirty="0">
                          <a:solidFill>
                            <a:schemeClr val="bg1"/>
                          </a:solidFill>
                        </a:rPr>
                        <a:t>arranged at both HQ and Luton – these are still being arranged but will be in place from next month</a:t>
                      </a:r>
                      <a:r>
                        <a:rPr lang="en-GB" sz="1400" i="0" dirty="0">
                          <a:solidFill>
                            <a:schemeClr val="bg1"/>
                          </a:solidFill>
                        </a:rPr>
                        <a:t>. </a:t>
                      </a:r>
                      <a:r>
                        <a:rPr lang="en-GB" sz="1400" i="0" kern="1200" dirty="0">
                          <a:solidFill>
                            <a:schemeClr val="dk1"/>
                          </a:solidFill>
                          <a:effectLst/>
                          <a:latin typeface="+mn-lt"/>
                          <a:ea typeface="+mn-ea"/>
                          <a:cs typeface="+mn-cs"/>
                        </a:rPr>
                        <a:t>DMI and DFE representatives were present at the Workload Improvement Network on 24</a:t>
                      </a:r>
                      <a:r>
                        <a:rPr lang="en-GB" sz="1400" i="0" kern="1200" baseline="30000" dirty="0">
                          <a:solidFill>
                            <a:schemeClr val="dk1"/>
                          </a:solidFill>
                          <a:effectLst/>
                          <a:latin typeface="+mn-lt"/>
                          <a:ea typeface="+mn-ea"/>
                          <a:cs typeface="+mn-cs"/>
                        </a:rPr>
                        <a:t>th</a:t>
                      </a:r>
                      <a:r>
                        <a:rPr lang="en-GB" sz="1400" i="0" kern="1200" dirty="0">
                          <a:solidFill>
                            <a:schemeClr val="dk1"/>
                          </a:solidFill>
                          <a:effectLst/>
                          <a:latin typeface="+mn-lt"/>
                          <a:ea typeface="+mn-ea"/>
                          <a:cs typeface="+mn-cs"/>
                        </a:rPr>
                        <a:t> April - good feedback received which reinforced the requirement for the 'clinics' to be set up.</a:t>
                      </a:r>
                    </a:p>
                  </a:txBody>
                  <a:tcPr/>
                </a:tc>
                <a:extLst>
                  <a:ext uri="{0D108BD9-81ED-4DB2-BD59-A6C34878D82A}">
                    <a16:rowId xmlns:a16="http://schemas.microsoft.com/office/drawing/2014/main" val="694984677"/>
                  </a:ext>
                </a:extLst>
              </a:tr>
              <a:tr h="928580">
                <a:tc>
                  <a:txBody>
                    <a:bodyPr/>
                    <a:lstStyle/>
                    <a:p>
                      <a:pPr lvl="0"/>
                      <a:r>
                        <a:rPr lang="en-GB" sz="1400" i="0" kern="1200" dirty="0">
                          <a:solidFill>
                            <a:schemeClr val="dk1"/>
                          </a:solidFill>
                          <a:effectLst/>
                          <a:latin typeface="+mn-lt"/>
                          <a:ea typeface="+mn-ea"/>
                          <a:cs typeface="+mn-cs"/>
                        </a:rPr>
                        <a:t>3. In relation to Op Soteria, as of 1</a:t>
                      </a:r>
                      <a:r>
                        <a:rPr lang="en-GB" sz="1400" i="0" kern="1200" baseline="30000" dirty="0">
                          <a:solidFill>
                            <a:schemeClr val="dk1"/>
                          </a:solidFill>
                          <a:effectLst/>
                          <a:latin typeface="+mn-lt"/>
                          <a:ea typeface="+mn-ea"/>
                          <a:cs typeface="+mn-cs"/>
                        </a:rPr>
                        <a:t>st</a:t>
                      </a:r>
                      <a:r>
                        <a:rPr lang="en-GB" sz="1400" i="0" kern="1200" dirty="0">
                          <a:solidFill>
                            <a:schemeClr val="dk1"/>
                          </a:solidFill>
                          <a:effectLst/>
                          <a:latin typeface="+mn-lt"/>
                          <a:ea typeface="+mn-ea"/>
                          <a:cs typeface="+mn-cs"/>
                        </a:rPr>
                        <a:t> April, additional support is now being provided to officers in RASSO to help with digital strategies.</a:t>
                      </a:r>
                    </a:p>
                  </a:txBody>
                  <a:tcPr/>
                </a:tc>
                <a:extLst>
                  <a:ext uri="{0D108BD9-81ED-4DB2-BD59-A6C34878D82A}">
                    <a16:rowId xmlns:a16="http://schemas.microsoft.com/office/drawing/2014/main" val="113237484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946572" y="4207744"/>
          <a:ext cx="11131241" cy="1102360"/>
        </p:xfrm>
        <a:graphic>
          <a:graphicData uri="http://schemas.openxmlformats.org/drawingml/2006/table">
            <a:tbl>
              <a:tblPr firstRow="1" bandRow="1">
                <a:tableStyleId>{5C22544A-7EE6-4342-B048-85BDC9FD1C3A}</a:tableStyleId>
              </a:tblPr>
              <a:tblGrid>
                <a:gridCol w="11131241">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rgbClr val="000000"/>
                          </a:solidFill>
                          <a:effectLst/>
                          <a:latin typeface="Aptos" panose="020B0004020202020204" pitchFamily="34" charset="0"/>
                          <a:ea typeface="+mn-ea"/>
                          <a:cs typeface="+mn-cs"/>
                        </a:rPr>
                        <a:t>The </a:t>
                      </a:r>
                      <a:r>
                        <a:rPr lang="en-GB" sz="1400" i="0" kern="1200" dirty="0">
                          <a:solidFill>
                            <a:schemeClr val="dk1"/>
                          </a:solidFill>
                          <a:effectLst/>
                          <a:latin typeface="+mn-lt"/>
                          <a:ea typeface="+mn-ea"/>
                          <a:cs typeface="+mn-cs"/>
                        </a:rPr>
                        <a:t>Cyber Security Advisor appeared on BBC 3 Counties Radio following a rise in Op Bromley offences (courier fraud targeting the elderly and vulnerable) and had a Q&amp;A session with the presenter raising awareness and providing advice to potential future victims. This then generated a phone in piece where members of the public made contact and discussed their experiences/concerns. </a:t>
                      </a:r>
                    </a:p>
                  </a:txBody>
                  <a:tcPr/>
                </a:tc>
                <a:extLst>
                  <a:ext uri="{0D108BD9-81ED-4DB2-BD59-A6C34878D82A}">
                    <a16:rowId xmlns:a16="http://schemas.microsoft.com/office/drawing/2014/main" val="1694316663"/>
                  </a:ext>
                </a:extLst>
              </a:tr>
            </a:tbl>
          </a:graphicData>
        </a:graphic>
      </p:graphicFrame>
      <p:pic>
        <p:nvPicPr>
          <p:cNvPr id="3" name="Picture 2" descr="Table of local measures">
            <a:extLst>
              <a:ext uri="{FF2B5EF4-FFF2-40B4-BE49-F238E27FC236}">
                <a16:creationId xmlns:a16="http://schemas.microsoft.com/office/drawing/2014/main" id="{1957B327-B3A3-773B-634C-9DE5F2342E6C}"/>
              </a:ext>
            </a:extLst>
          </p:cNvPr>
          <p:cNvPicPr>
            <a:picLocks noChangeAspect="1"/>
          </p:cNvPicPr>
          <p:nvPr/>
        </p:nvPicPr>
        <p:blipFill>
          <a:blip r:embed="rId2"/>
          <a:stretch>
            <a:fillRect/>
          </a:stretch>
        </p:blipFill>
        <p:spPr>
          <a:xfrm>
            <a:off x="832381" y="400554"/>
            <a:ext cx="6380788" cy="2047888"/>
          </a:xfrm>
          <a:prstGeom prst="rect">
            <a:avLst/>
          </a:prstGeom>
        </p:spPr>
      </p:pic>
    </p:spTree>
    <p:extLst>
      <p:ext uri="{BB962C8B-B14F-4D97-AF65-F5344CB8AC3E}">
        <p14:creationId xmlns:p14="http://schemas.microsoft.com/office/powerpoint/2010/main" val="11398954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13259</TotalTime>
  <Words>2724</Words>
  <Application>Microsoft Office PowerPoint</Application>
  <PresentationFormat>Widescreen</PresentationFormat>
  <Paragraphs>383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Calibri</vt:lpstr>
      <vt:lpstr>Calibri Light</vt:lpstr>
      <vt:lpstr>Times New Roman</vt:lpstr>
      <vt:lpstr>Office Theme</vt:lpstr>
      <vt:lpstr>Office of the Police and Crime Commissioner Information Document for April 2025</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Reinvigorating local policing</vt:lpstr>
      <vt:lpstr>Reinvigorating local policing Recruitment and Retention Numbers: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Victims </vt:lpstr>
      <vt:lpstr>Table of Clares Law Requests</vt:lpstr>
      <vt:lpstr>   Excellence: an excellent police service</vt:lpstr>
      <vt:lpstr>   Excellence: an excellent police service </vt:lpstr>
      <vt:lpstr>Updated quarterly</vt:lpstr>
      <vt:lpstr>Updated quarterly</vt:lpstr>
      <vt:lpstr>Updated quarterly</vt:lpstr>
      <vt:lpstr>Updated quarterly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157</cp:revision>
  <dcterms:created xsi:type="dcterms:W3CDTF">2022-01-13T10:24:52Z</dcterms:created>
  <dcterms:modified xsi:type="dcterms:W3CDTF">2025-05-07T14:10:16Z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