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8" r:id="rId7"/>
    <p:sldId id="274" r:id="rId8"/>
    <p:sldId id="275" r:id="rId9"/>
    <p:sldId id="335" r:id="rId10"/>
    <p:sldId id="336" r:id="rId11"/>
    <p:sldId id="337" r:id="rId12"/>
    <p:sldId id="338" r:id="rId13"/>
    <p:sldId id="343" r:id="rId14"/>
    <p:sldId id="277" r:id="rId15"/>
    <p:sldId id="259" r:id="rId16"/>
    <p:sldId id="268" r:id="rId17"/>
    <p:sldId id="280" r:id="rId18"/>
    <p:sldId id="344" r:id="rId19"/>
    <p:sldId id="345" r:id="rId20"/>
    <p:sldId id="297" r:id="rId21"/>
    <p:sldId id="281" r:id="rId22"/>
    <p:sldId id="263" r:id="rId23"/>
    <p:sldId id="324" r:id="rId24"/>
    <p:sldId id="287" r:id="rId25"/>
    <p:sldId id="288" r:id="rId26"/>
    <p:sldId id="298" r:id="rId27"/>
    <p:sldId id="3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C35A4-4D1C-44B5-9903-4C817BAC9375}" v="34" dt="2026-04-27T13:26:18.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7189" autoAdjust="0"/>
    <p:restoredTop sz="86441" autoAdjust="0"/>
  </p:normalViewPr>
  <p:slideViewPr>
    <p:cSldViewPr snapToGrid="0">
      <p:cViewPr varScale="1">
        <p:scale>
          <a:sx n="95" d="100"/>
          <a:sy n="95" d="100"/>
        </p:scale>
        <p:origin x="106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11/05/2026</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11/05/2026</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specified-information-orde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April 2026 </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fontScale="62500" lnSpcReduction="20000"/>
          </a:bodyPr>
          <a:lstStyle/>
          <a:p>
            <a:r>
              <a:rPr lang="en-GB" dirty="0">
                <a:solidFill>
                  <a:srgbClr val="FFFFFF"/>
                </a:solidFill>
              </a:rPr>
              <a:t>Author: Office of the Police and Crime Commissioner </a:t>
            </a:r>
          </a:p>
          <a:p>
            <a:r>
              <a:rPr lang="en-GB" dirty="0">
                <a:solidFill>
                  <a:srgbClr val="FFFFFF"/>
                </a:solidFill>
              </a:rPr>
              <a:t>Sign Off – Force Exec : Katy Watts </a:t>
            </a:r>
          </a:p>
          <a:p>
            <a:r>
              <a:rPr lang="en-GB" dirty="0">
                <a:solidFill>
                  <a:srgbClr val="FFFFFF"/>
                </a:solidFill>
              </a:rPr>
              <a:t>Changed to quarterly publication in line with Performance and Governance Performance Meetings.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a:t>HMICFRS reporting </a:t>
            </a:r>
          </a:p>
          <a:p>
            <a:pPr marL="0" indent="0">
              <a:buNone/>
            </a:pPr>
            <a:endParaRPr lang="en-GB" sz="2000"/>
          </a:p>
          <a:p>
            <a:pPr marL="0" indent="0">
              <a:buNone/>
            </a:pPr>
            <a:r>
              <a:rPr lang="en-GB" sz="2000"/>
              <a:t>The amending Order requires PCCs to publish the most recent HMICFRS force-level report on the effectiveness, efficiency and legitimacy of the police force.</a:t>
            </a:r>
          </a:p>
          <a:p>
            <a:pPr marL="0" indent="0">
              <a:buNone/>
            </a:pPr>
            <a:r>
              <a:rPr lang="en-GB" sz="2000"/>
              <a:t>The Order requires that PCCs publish the PEEL report for their force on their website, within one calendar month of its publication by HMICFRS. </a:t>
            </a:r>
          </a:p>
          <a:p>
            <a:pPr marL="0" indent="0">
              <a:buNone/>
            </a:pPr>
            <a:r>
              <a:rPr lang="en-GB" sz="2000">
                <a:hlinkClick r:id="rId2">
                  <a:extLst>
                    <a:ext uri="{A12FA001-AC4F-418D-AE19-62706E023703}">
                      <ahyp:hlinkClr xmlns:ahyp="http://schemas.microsoft.com/office/drawing/2018/hyperlinkcolor" val="tx"/>
                    </a:ext>
                  </a:extLst>
                </a:hlinkClick>
              </a:rPr>
              <a:t>https://www.bedfordshire.pcc.police.uk/hmic-reports/</a:t>
            </a:r>
            <a:r>
              <a:rPr lang="en-GB" sz="2000"/>
              <a:t> </a:t>
            </a:r>
          </a:p>
          <a:p>
            <a:pPr marL="0" indent="0">
              <a:buNone/>
            </a:pPr>
            <a:endParaRPr lang="en-GB" sz="2000">
              <a:solidFill>
                <a:srgbClr val="FF0000"/>
              </a:solidFill>
            </a:endParaRPr>
          </a:p>
          <a:p>
            <a:pPr marL="0" indent="0">
              <a:buNone/>
            </a:pPr>
            <a:endParaRPr lang="en-GB" sz="2000">
              <a:solidFill>
                <a:srgbClr val="FF0000"/>
              </a:solidFill>
            </a:endParaRPr>
          </a:p>
        </p:txBody>
      </p:sp>
      <p:pic>
        <p:nvPicPr>
          <p:cNvPr id="6" name="Picture 5" descr="HMICFRS Chart ">
            <a:extLst>
              <a:ext uri="{FF2B5EF4-FFF2-40B4-BE49-F238E27FC236}">
                <a16:creationId xmlns:a16="http://schemas.microsoft.com/office/drawing/2014/main" id="{82FEB1B9-38CA-F045-9F32-3723BB8EEF8A}"/>
              </a:ext>
            </a:extLst>
          </p:cNvPr>
          <p:cNvPicPr>
            <a:picLocks noChangeAspect="1"/>
          </p:cNvPicPr>
          <p:nvPr/>
        </p:nvPicPr>
        <p:blipFill>
          <a:blip r:embed="rId3"/>
          <a:stretch>
            <a:fillRect/>
          </a:stretch>
        </p:blipFill>
        <p:spPr>
          <a:xfrm>
            <a:off x="5925241" y="3580404"/>
            <a:ext cx="4430924" cy="2758744"/>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Reinvigorating local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1648215"/>
          </a:xfrm>
        </p:spPr>
        <p:txBody>
          <a:bodyPr>
            <a:normAutofit fontScale="92500" lnSpcReduction="20000"/>
          </a:bodyPr>
          <a:lstStyle/>
          <a:p>
            <a:pPr marL="0" indent="0">
              <a:buNone/>
            </a:pPr>
            <a:r>
              <a:rPr lang="en-GB" sz="1600" dirty="0"/>
              <a:t>Recruitment and Retention Numbers:</a:t>
            </a:r>
          </a:p>
          <a:p>
            <a:pPr marL="0" indent="0">
              <a:buNone/>
            </a:pPr>
            <a:r>
              <a:rPr lang="en-GB" sz="16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8" name="Picture 7" descr="Recruitment and retention numbers ">
            <a:extLst>
              <a:ext uri="{FF2B5EF4-FFF2-40B4-BE49-F238E27FC236}">
                <a16:creationId xmlns:a16="http://schemas.microsoft.com/office/drawing/2014/main" id="{2FDDB2CC-47BF-0923-E2F3-1DE8CB9E836C}"/>
              </a:ext>
            </a:extLst>
          </p:cNvPr>
          <p:cNvPicPr>
            <a:picLocks noChangeAspect="1"/>
          </p:cNvPicPr>
          <p:nvPr/>
        </p:nvPicPr>
        <p:blipFill>
          <a:blip r:embed="rId2"/>
          <a:stretch>
            <a:fillRect/>
          </a:stretch>
        </p:blipFill>
        <p:spPr>
          <a:xfrm>
            <a:off x="4883684" y="1739256"/>
            <a:ext cx="6148779" cy="4501127"/>
          </a:xfrm>
          <a:prstGeom prst="rect">
            <a:avLst/>
          </a:prstGeom>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type="title" idx="4294967295"/>
          </p:nvPr>
        </p:nvSpPr>
        <p:spPr>
          <a:xfrm>
            <a:off x="4186238" y="158750"/>
            <a:ext cx="6950075" cy="5727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Reinvigorating local policing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Recruitment and Retention Numbers: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bg1"/>
              </a:solidFill>
              <a:effectLst/>
              <a:highlight>
                <a:srgbClr val="FFFF00"/>
              </a:highligh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Recruitment and retention numbers ">
            <a:extLst>
              <a:ext uri="{FF2B5EF4-FFF2-40B4-BE49-F238E27FC236}">
                <a16:creationId xmlns:a16="http://schemas.microsoft.com/office/drawing/2014/main" id="{35895827-8621-871B-636F-9D266C2D61CF}"/>
              </a:ext>
            </a:extLst>
          </p:cNvPr>
          <p:cNvPicPr>
            <a:picLocks noChangeAspect="1"/>
          </p:cNvPicPr>
          <p:nvPr/>
        </p:nvPicPr>
        <p:blipFill>
          <a:blip r:embed="rId2"/>
          <a:stretch>
            <a:fillRect/>
          </a:stretch>
        </p:blipFill>
        <p:spPr>
          <a:xfrm>
            <a:off x="721305" y="1193063"/>
            <a:ext cx="11028850" cy="4471874"/>
          </a:xfrm>
          <a:prstGeom prst="rect">
            <a:avLst/>
          </a:prstGeom>
        </p:spPr>
      </p:pic>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dirty="0"/>
              <a:t>January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dirty="0"/>
              <a:t>During January 2026, 50 Initial attendance surveys were completed alongside 56 Investigation surveys.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dirty="0"/>
              <a:t>Initial Attendance – 70% Satisfaction rate (Very Satisfied + Satisfied)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dirty="0"/>
              <a:t>Investigation – 55% Satisfaction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pic>
        <p:nvPicPr>
          <p:cNvPr id="6" name="Picture 5" descr="Victim satisfaction">
            <a:extLst>
              <a:ext uri="{FF2B5EF4-FFF2-40B4-BE49-F238E27FC236}">
                <a16:creationId xmlns:a16="http://schemas.microsoft.com/office/drawing/2014/main" id="{2FF28166-BBCD-5773-9F63-7E807478ED71}"/>
              </a:ext>
            </a:extLst>
          </p:cNvPr>
          <p:cNvPicPr>
            <a:picLocks noChangeAspect="1"/>
          </p:cNvPicPr>
          <p:nvPr/>
        </p:nvPicPr>
        <p:blipFill>
          <a:blip r:embed="rId2"/>
          <a:stretch>
            <a:fillRect/>
          </a:stretch>
        </p:blipFill>
        <p:spPr>
          <a:xfrm>
            <a:off x="4842995" y="3582321"/>
            <a:ext cx="5942857" cy="2666667"/>
          </a:xfrm>
          <a:prstGeom prst="rect">
            <a:avLst/>
          </a:prstGeom>
        </p:spPr>
      </p:pic>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CF89FC8B-0560-1678-88AA-AEE7998B35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198DD07-EE70-38F0-C0DC-AFBC6DEDE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191C1A75-4244-FE80-0359-3876F3285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45C0D-EAFF-67C6-5592-4AB8D80FB757}"/>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94348381-50B8-F0C3-0812-A3B9B74DEE47}"/>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r>
              <a:rPr lang="en-GB" sz="1600" dirty="0"/>
              <a:t>During February 2026, 49 Initial attendance surveys were completed alongside 40 Investigation surveys.</a:t>
            </a:r>
          </a:p>
          <a:p>
            <a:r>
              <a:rPr lang="en-GB" sz="1600" dirty="0"/>
              <a:t>Initial Attendance – 59% Satisfaction rate (Very Satisfied + Satisfied)</a:t>
            </a:r>
          </a:p>
          <a:p>
            <a:r>
              <a:rPr lang="en-GB" sz="1600" dirty="0"/>
              <a:t>Investigation – 50% Satisfaction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pic>
        <p:nvPicPr>
          <p:cNvPr id="7" name="Picture 6" descr="Victim satisfaction">
            <a:extLst>
              <a:ext uri="{FF2B5EF4-FFF2-40B4-BE49-F238E27FC236}">
                <a16:creationId xmlns:a16="http://schemas.microsoft.com/office/drawing/2014/main" id="{7E584E36-8C27-226F-CB2E-59EACDE865AB}"/>
              </a:ext>
            </a:extLst>
          </p:cNvPr>
          <p:cNvPicPr>
            <a:picLocks noChangeAspect="1"/>
          </p:cNvPicPr>
          <p:nvPr/>
        </p:nvPicPr>
        <p:blipFill>
          <a:blip r:embed="rId2"/>
          <a:stretch>
            <a:fillRect/>
          </a:stretch>
        </p:blipFill>
        <p:spPr>
          <a:xfrm>
            <a:off x="4704471" y="2897331"/>
            <a:ext cx="6798587" cy="3070330"/>
          </a:xfrm>
          <a:prstGeom prst="rect">
            <a:avLst/>
          </a:prstGeom>
        </p:spPr>
      </p:pic>
    </p:spTree>
    <p:extLst>
      <p:ext uri="{BB962C8B-B14F-4D97-AF65-F5344CB8AC3E}">
        <p14:creationId xmlns:p14="http://schemas.microsoft.com/office/powerpoint/2010/main" val="28291360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95669243-E487-CDDA-D7C8-76F86CEDDF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D11B394-EF9A-9553-6651-8A01857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329D30BE-07C1-5DE2-92C1-F3D4DB0C2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10E55-DBAC-ACCE-FA4D-0288DB743F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187CB1D7-2417-53E0-B919-78B3E1232E8B}"/>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r>
              <a:rPr lang="en-GB" sz="1400" b="1" u="sng" dirty="0"/>
              <a:t>March</a:t>
            </a:r>
            <a:endParaRPr lang="en-GB" sz="1400" dirty="0"/>
          </a:p>
          <a:p>
            <a:r>
              <a:rPr lang="en-GB" sz="1400" dirty="0"/>
              <a:t>During March 2026, 53 Initial attendance surveys were completed alongside 49 Investigation surveys.</a:t>
            </a:r>
          </a:p>
          <a:p>
            <a:r>
              <a:rPr lang="en-GB" sz="1400" dirty="0"/>
              <a:t>Initial Attendance – 68% Satisfaction rate (Very Satisfied + Satisfied)</a:t>
            </a:r>
          </a:p>
          <a:p>
            <a:r>
              <a:rPr lang="en-GB" sz="1400" dirty="0"/>
              <a:t>Investigation – 65% Satisfaction rate</a:t>
            </a:r>
          </a:p>
          <a:p>
            <a:endParaRPr lang="en-GB" sz="1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p:txBody>
      </p:sp>
      <p:sp>
        <p:nvSpPr>
          <p:cNvPr id="6" name="Rectangle 4" descr="Victim satisfaction">
            <a:extLst>
              <a:ext uri="{FF2B5EF4-FFF2-40B4-BE49-F238E27FC236}">
                <a16:creationId xmlns:a16="http://schemas.microsoft.com/office/drawing/2014/main" id="{C37150AB-443D-EAF9-0366-A9CB705EB86A}"/>
              </a:ext>
            </a:extLst>
          </p:cNvPr>
          <p:cNvSpPr>
            <a:spLocks noChangeArrowheads="1"/>
          </p:cNvSpPr>
          <p:nvPr/>
        </p:nvSpPr>
        <p:spPr bwMode="auto">
          <a:xfrm>
            <a:off x="3356792" y="1455671"/>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Victim satisfaction">
            <a:extLst>
              <a:ext uri="{FF2B5EF4-FFF2-40B4-BE49-F238E27FC236}">
                <a16:creationId xmlns:a16="http://schemas.microsoft.com/office/drawing/2014/main" id="{38166EC0-D1C3-A883-03F8-A9C2A9A16838}"/>
              </a:ext>
            </a:extLst>
          </p:cNvPr>
          <p:cNvPicPr>
            <a:picLocks noChangeAspect="1"/>
          </p:cNvPicPr>
          <p:nvPr/>
        </p:nvPicPr>
        <p:blipFill>
          <a:blip r:embed="rId2"/>
          <a:stretch>
            <a:fillRect/>
          </a:stretch>
        </p:blipFill>
        <p:spPr>
          <a:xfrm>
            <a:off x="4540490" y="2742257"/>
            <a:ext cx="7329932" cy="3332865"/>
          </a:xfrm>
          <a:prstGeom prst="rect">
            <a:avLst/>
          </a:prstGeom>
        </p:spPr>
      </p:pic>
    </p:spTree>
    <p:extLst>
      <p:ext uri="{BB962C8B-B14F-4D97-AF65-F5344CB8AC3E}">
        <p14:creationId xmlns:p14="http://schemas.microsoft.com/office/powerpoint/2010/main" val="12876885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a:t>The PCC has also requested for additional information to aid transparency of the Force and they fall under different headings in line with the pledge of being Transparent. </a:t>
            </a:r>
          </a:p>
          <a:p>
            <a:pPr marL="0" indent="0">
              <a:buNone/>
            </a:pPr>
            <a:endParaRPr lang="en-GB" sz="2000"/>
          </a:p>
          <a:p>
            <a:pPr marL="0" indent="0">
              <a:buNone/>
            </a:pPr>
            <a:r>
              <a:rPr lang="en-GB" sz="2000"/>
              <a:t>The PCC pledged that he would ensure that appropriate services are in place for victims within the power of the OPCC.</a:t>
            </a:r>
          </a:p>
          <a:p>
            <a:pPr marL="0" indent="0">
              <a:buNone/>
            </a:pPr>
            <a:endParaRPr lang="en-GB" sz="2000" u="sng"/>
          </a:p>
          <a:p>
            <a:pPr marL="0" indent="0">
              <a:buNone/>
            </a:pPr>
            <a:r>
              <a:rPr lang="en-GB" sz="2000" u="sng"/>
              <a:t>Clare’s Law </a:t>
            </a:r>
            <a:endParaRPr lang="en-GB" sz="2000">
              <a:solidFill>
                <a:schemeClr val="bg1"/>
              </a:solidFill>
              <a:highlight>
                <a:srgbClr val="FFFF00"/>
              </a:highlight>
            </a:endParaRPr>
          </a:p>
          <a:p>
            <a:pPr marL="0" indent="0">
              <a:buNone/>
            </a:pPr>
            <a:endParaRPr lang="en-GB" sz="2000" u="sng"/>
          </a:p>
          <a:p>
            <a:pPr marL="0" indent="0">
              <a:buNone/>
            </a:pPr>
            <a:r>
              <a:rPr lang="en-GB" sz="200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a:t>Clare's Law - number of requests and average length of time to respond to requests are on the next slide. </a:t>
            </a:r>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umber of Clares Law requests ">
            <a:extLst>
              <a:ext uri="{FF2B5EF4-FFF2-40B4-BE49-F238E27FC236}">
                <a16:creationId xmlns:a16="http://schemas.microsoft.com/office/drawing/2014/main" id="{431B7F4A-D7EA-B9E6-6C8D-6D58A44A23DB}"/>
              </a:ext>
            </a:extLst>
          </p:cNvPr>
          <p:cNvPicPr>
            <a:picLocks noChangeAspect="1"/>
          </p:cNvPicPr>
          <p:nvPr/>
        </p:nvPicPr>
        <p:blipFill>
          <a:blip r:embed="rId2"/>
          <a:stretch>
            <a:fillRect/>
          </a:stretch>
        </p:blipFill>
        <p:spPr>
          <a:xfrm>
            <a:off x="34171" y="2287655"/>
            <a:ext cx="12123658" cy="1795830"/>
          </a:xfrm>
          <a:prstGeom prst="rect">
            <a:avLst/>
          </a:prstGeom>
        </p:spPr>
      </p:pic>
      <p:sp>
        <p:nvSpPr>
          <p:cNvPr id="4" name="Title 3">
            <a:extLst>
              <a:ext uri="{FF2B5EF4-FFF2-40B4-BE49-F238E27FC236}">
                <a16:creationId xmlns:a16="http://schemas.microsoft.com/office/drawing/2014/main" id="{5E8B14A9-35CD-38F9-65E1-063B7C19D4FF}"/>
              </a:ext>
            </a:extLst>
          </p:cNvPr>
          <p:cNvSpPr>
            <a:spLocks noGrp="1"/>
          </p:cNvSpPr>
          <p:nvPr>
            <p:ph type="title"/>
          </p:nvPr>
        </p:nvSpPr>
        <p:spPr/>
        <p:txBody>
          <a:bodyPr/>
          <a:lstStyle/>
          <a:p>
            <a:r>
              <a:rPr lang="en-GB" dirty="0"/>
              <a:t>Clare’s Law requests</a:t>
            </a:r>
          </a:p>
        </p:txBody>
      </p:sp>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26176" y="353292"/>
            <a:ext cx="7357767" cy="5728794"/>
          </a:xfrm>
        </p:spPr>
        <p:txBody>
          <a:bodyPr>
            <a:normAutofit fontScale="92500" lnSpcReduction="20000"/>
          </a:bodyPr>
          <a:lstStyle/>
          <a:p>
            <a:pPr marL="0" indent="0">
              <a:buNone/>
            </a:pPr>
            <a:endParaRPr lang="en-GB" sz="2000" dirty="0"/>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a:t>
            </a:r>
            <a:r>
              <a:rPr lang="en-GB" sz="2400" i="1" u="sng" dirty="0">
                <a:latin typeface="Arial" panose="020B0604020202020204" pitchFamily="34" charset="0"/>
                <a:ea typeface="Aptos" panose="020B0004020202020204" pitchFamily="34" charset="0"/>
                <a:cs typeface="Aptos" panose="020B0004020202020204" pitchFamily="34" charset="0"/>
              </a:rPr>
              <a:t> – MARCH </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latin typeface="Arial" panose="020B0604020202020204" pitchFamily="34" charset="0"/>
                <a:ea typeface="Aptos" panose="020B0004020202020204" pitchFamily="34" charset="0"/>
                <a:cs typeface="Aptos" panose="020B0004020202020204" pitchFamily="34" charset="0"/>
              </a:rPr>
              <a:t>10,143</a:t>
            </a:r>
            <a:r>
              <a:rPr lang="en-GB" sz="2400" dirty="0">
                <a:effectLst/>
                <a:latin typeface="Arial" panose="020B0604020202020204" pitchFamily="34" charset="0"/>
                <a:ea typeface="Aptos" panose="020B0004020202020204" pitchFamily="34" charset="0"/>
                <a:cs typeface="Aptos" panose="020B0004020202020204" pitchFamily="34" charset="0"/>
              </a:rPr>
              <a:t> - 999 call answered, 327 average per day, </a:t>
            </a:r>
            <a:r>
              <a:rPr lang="en-GB" sz="2400" dirty="0">
                <a:latin typeface="Arial" panose="020B0604020202020204" pitchFamily="34" charset="0"/>
                <a:ea typeface="Aptos" panose="020B0004020202020204" pitchFamily="34" charset="0"/>
                <a:cs typeface="Aptos" panose="020B0004020202020204" pitchFamily="34" charset="0"/>
              </a:rPr>
              <a:t>92.8%</a:t>
            </a:r>
            <a:r>
              <a:rPr lang="en-GB" sz="2400" dirty="0">
                <a:effectLst/>
                <a:latin typeface="Arial" panose="020B0604020202020204" pitchFamily="34" charset="0"/>
                <a:ea typeface="Aptos" panose="020B0004020202020204" pitchFamily="34" charset="0"/>
                <a:cs typeface="Aptos" panose="020B0004020202020204" pitchFamily="34" charset="0"/>
              </a:rPr>
              <a:t> answered in 10 secs, 4s average wait time</a:t>
            </a:r>
          </a:p>
          <a:p>
            <a:pPr marL="0" indent="0">
              <a:buNone/>
            </a:pPr>
            <a:endParaRPr lang="en-GB" sz="2400"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latin typeface="Arial" panose="020B0604020202020204" pitchFamily="34" charset="0"/>
                <a:ea typeface="Aptos" panose="020B0004020202020204" pitchFamily="34" charset="0"/>
                <a:cs typeface="Aptos" panose="020B0004020202020204" pitchFamily="34" charset="0"/>
              </a:rPr>
              <a:t>4154 received, 2949 answered</a:t>
            </a:r>
            <a:r>
              <a:rPr lang="en-GB" sz="2400" dirty="0">
                <a:effectLst/>
                <a:latin typeface="Arial" panose="020B0604020202020204" pitchFamily="34" charset="0"/>
                <a:ea typeface="Aptos" panose="020B0004020202020204" pitchFamily="34" charset="0"/>
                <a:cs typeface="Aptos" panose="020B0004020202020204" pitchFamily="34" charset="0"/>
              </a:rPr>
              <a:t> - 101 Priority, </a:t>
            </a:r>
            <a:r>
              <a:rPr lang="en-GB" sz="2400" dirty="0">
                <a:latin typeface="Arial" panose="020B0604020202020204" pitchFamily="34" charset="0"/>
                <a:ea typeface="Aptos" panose="020B0004020202020204" pitchFamily="34" charset="0"/>
                <a:cs typeface="Aptos" panose="020B0004020202020204" pitchFamily="34" charset="0"/>
              </a:rPr>
              <a:t>95</a:t>
            </a:r>
            <a:r>
              <a:rPr lang="en-GB" sz="2400" dirty="0">
                <a:effectLst/>
                <a:latin typeface="Arial" panose="020B0604020202020204" pitchFamily="34" charset="0"/>
                <a:ea typeface="Aptos" panose="020B0004020202020204" pitchFamily="34" charset="0"/>
                <a:cs typeface="Aptos" panose="020B0004020202020204" pitchFamily="34" charset="0"/>
              </a:rPr>
              <a:t> average per day, 2m </a:t>
            </a:r>
            <a:r>
              <a:rPr lang="en-GB" sz="2400" dirty="0">
                <a:latin typeface="Arial" panose="020B0604020202020204" pitchFamily="34" charset="0"/>
                <a:ea typeface="Aptos" panose="020B0004020202020204" pitchFamily="34" charset="0"/>
                <a:cs typeface="Aptos" panose="020B0004020202020204" pitchFamily="34" charset="0"/>
              </a:rPr>
              <a:t>22</a:t>
            </a:r>
            <a:r>
              <a:rPr lang="en-GB" sz="2400" dirty="0">
                <a:effectLst/>
                <a:latin typeface="Arial" panose="020B0604020202020204" pitchFamily="34" charset="0"/>
                <a:ea typeface="Aptos" panose="020B0004020202020204" pitchFamily="34" charset="0"/>
                <a:cs typeface="Aptos" panose="020B0004020202020204" pitchFamily="34" charset="0"/>
              </a:rPr>
              <a:t>s average wait time</a:t>
            </a:r>
          </a:p>
          <a:p>
            <a:pPr marL="0" indent="0">
              <a:buNone/>
            </a:pPr>
            <a:endParaRPr lang="en-GB" sz="2400"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effectLst/>
                <a:latin typeface="Arial" panose="020B0604020202020204" pitchFamily="34" charset="0"/>
                <a:ea typeface="Aptos" panose="020B0004020202020204" pitchFamily="34" charset="0"/>
                <a:cs typeface="Aptos" panose="020B0004020202020204" pitchFamily="34" charset="0"/>
              </a:rPr>
              <a:t>12,168 received, 3652 answered - 101 Non-Priority, </a:t>
            </a:r>
            <a:r>
              <a:rPr lang="en-GB" sz="2400" dirty="0">
                <a:latin typeface="Arial" panose="020B0604020202020204" pitchFamily="34" charset="0"/>
                <a:ea typeface="Aptos" panose="020B0004020202020204" pitchFamily="34" charset="0"/>
                <a:cs typeface="Aptos" panose="020B0004020202020204" pitchFamily="34" charset="0"/>
              </a:rPr>
              <a:t>118</a:t>
            </a:r>
            <a:r>
              <a:rPr lang="en-GB" sz="2400" dirty="0">
                <a:effectLst/>
                <a:latin typeface="Arial" panose="020B0604020202020204" pitchFamily="34" charset="0"/>
                <a:ea typeface="Aptos" panose="020B0004020202020204" pitchFamily="34" charset="0"/>
                <a:cs typeface="Aptos" panose="020B0004020202020204" pitchFamily="34" charset="0"/>
              </a:rPr>
              <a:t> average per day, 9m 13</a:t>
            </a:r>
            <a:r>
              <a:rPr lang="en-GB" sz="2400" dirty="0">
                <a:latin typeface="Arial" panose="020B0604020202020204" pitchFamily="34" charset="0"/>
                <a:ea typeface="Aptos" panose="020B0004020202020204" pitchFamily="34" charset="0"/>
                <a:cs typeface="Aptos" panose="020B0004020202020204" pitchFamily="34" charset="0"/>
              </a:rPr>
              <a:t>s</a:t>
            </a:r>
            <a:r>
              <a:rPr lang="en-GB" sz="2400" dirty="0">
                <a:effectLst/>
                <a:latin typeface="Arial" panose="020B0604020202020204" pitchFamily="34" charset="0"/>
                <a:ea typeface="Aptos" panose="020B0004020202020204" pitchFamily="34" charset="0"/>
                <a:cs typeface="Aptos" panose="020B0004020202020204" pitchFamily="34" charset="0"/>
              </a:rPr>
              <a:t> average wait time</a:t>
            </a: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(Q4 25-26)</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Updated quarterly</a:t>
            </a:r>
          </a:p>
        </p:txBody>
      </p:sp>
      <p:pic>
        <p:nvPicPr>
          <p:cNvPr id="7" name="Picture 6" descr="Stop and Search data">
            <a:extLst>
              <a:ext uri="{FF2B5EF4-FFF2-40B4-BE49-F238E27FC236}">
                <a16:creationId xmlns:a16="http://schemas.microsoft.com/office/drawing/2014/main" id="{E2472687-8D75-1BDA-49E4-A4D4787E6C8E}"/>
              </a:ext>
            </a:extLst>
          </p:cNvPr>
          <p:cNvPicPr>
            <a:picLocks noChangeAspect="1"/>
          </p:cNvPicPr>
          <p:nvPr/>
        </p:nvPicPr>
        <p:blipFill>
          <a:blip r:embed="rId3"/>
          <a:stretch>
            <a:fillRect/>
          </a:stretch>
        </p:blipFill>
        <p:spPr>
          <a:xfrm>
            <a:off x="4141059" y="1726080"/>
            <a:ext cx="7999287" cy="4501128"/>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a:p>
          <a:p>
            <a:pPr marL="0" indent="0">
              <a:buNone/>
            </a:pPr>
            <a:endParaRPr lang="en-GB" sz="1400"/>
          </a:p>
          <a:p>
            <a:pPr marL="0" indent="0">
              <a:buNone/>
            </a:pPr>
            <a:endParaRPr lang="en-GB" sz="1400"/>
          </a:p>
          <a:p>
            <a:pPr marL="0" indent="0">
              <a:buNone/>
            </a:pPr>
            <a:r>
              <a:rPr lang="en-GB" sz="2000"/>
              <a:t>Police and Crime Commissioners (PCCs) are required to publish certain information to allow the public to hold them to account. </a:t>
            </a:r>
          </a:p>
          <a:p>
            <a:pPr marL="0" indent="0">
              <a:buNone/>
            </a:pPr>
            <a:r>
              <a:rPr lang="en-GB" sz="2000"/>
              <a:t>Section 11(1) and (2) of The Police Reform and Social Responsibility Act 2011 requires an elected local policing body to publish any information specified by the Secretary of State by order. </a:t>
            </a:r>
          </a:p>
          <a:p>
            <a:pPr marL="0" indent="0">
              <a:buNone/>
            </a:pPr>
            <a:r>
              <a:rPr lang="en-GB" sz="2000"/>
              <a:t>The Elected Local Policing Bodies (Specified Information) Order 2011 (‘the Order’) sets out the information that must be published. Guidance on the order is published on gov.uk - </a:t>
            </a:r>
            <a:r>
              <a:rPr lang="en-GB" sz="200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a:p>
          <a:p>
            <a:pPr marL="0" indent="0">
              <a:buNone/>
            </a:pPr>
            <a:endParaRPr lang="en-GB" sz="1400"/>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B8CAD01-AA72-47E0-B684-606A25EB815E}"/>
              </a:ext>
            </a:extLst>
          </p:cNvPr>
          <p:cNvSpPr txBox="1">
            <a:spLocks noGrp="1"/>
          </p:cNvSpPr>
          <p:nvPr>
            <p:ph type="title" idx="4294967295"/>
          </p:nvPr>
        </p:nvSpPr>
        <p:spPr>
          <a:xfrm>
            <a:off x="265800" y="6536694"/>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Stop and Search data">
            <a:extLst>
              <a:ext uri="{FF2B5EF4-FFF2-40B4-BE49-F238E27FC236}">
                <a16:creationId xmlns:a16="http://schemas.microsoft.com/office/drawing/2014/main" id="{D9B4A024-34C4-67BF-D9E1-E23DD0030878}"/>
              </a:ext>
            </a:extLst>
          </p:cNvPr>
          <p:cNvPicPr>
            <a:picLocks noChangeAspect="1"/>
          </p:cNvPicPr>
          <p:nvPr/>
        </p:nvPicPr>
        <p:blipFill>
          <a:blip r:embed="rId2"/>
          <a:stretch>
            <a:fillRect/>
          </a:stretch>
        </p:blipFill>
        <p:spPr>
          <a:xfrm>
            <a:off x="1664770" y="715377"/>
            <a:ext cx="9442482" cy="4867864"/>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3BFB1D5-E660-434A-88E3-51B954B98F0A}"/>
              </a:ext>
            </a:extLst>
          </p:cNvPr>
          <p:cNvSpPr txBox="1">
            <a:spLocks noGrp="1"/>
          </p:cNvSpPr>
          <p:nvPr>
            <p:ph type="title" idx="4294967295"/>
          </p:nvPr>
        </p:nvSpPr>
        <p:spPr>
          <a:xfrm>
            <a:off x="381254" y="6477625"/>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Stop and Search data">
            <a:extLst>
              <a:ext uri="{FF2B5EF4-FFF2-40B4-BE49-F238E27FC236}">
                <a16:creationId xmlns:a16="http://schemas.microsoft.com/office/drawing/2014/main" id="{287D3FED-FD73-7034-7875-7FE2CCABA5C5}"/>
              </a:ext>
            </a:extLst>
          </p:cNvPr>
          <p:cNvPicPr>
            <a:picLocks noChangeAspect="1"/>
          </p:cNvPicPr>
          <p:nvPr/>
        </p:nvPicPr>
        <p:blipFill>
          <a:blip r:embed="rId2"/>
          <a:stretch>
            <a:fillRect/>
          </a:stretch>
        </p:blipFill>
        <p:spPr>
          <a:xfrm>
            <a:off x="83299" y="1068210"/>
            <a:ext cx="12025402" cy="5540220"/>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3BFB1D5-E660-434A-88E3-51B954B98F0A}"/>
              </a:ext>
            </a:extLst>
          </p:cNvPr>
          <p:cNvSpPr txBox="1">
            <a:spLocks noGrp="1"/>
          </p:cNvSpPr>
          <p:nvPr>
            <p:ph type="title" idx="4294967295"/>
          </p:nvPr>
        </p:nvSpPr>
        <p:spPr>
          <a:xfrm>
            <a:off x="381254" y="6477625"/>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Stop and Search data">
            <a:extLst>
              <a:ext uri="{FF2B5EF4-FFF2-40B4-BE49-F238E27FC236}">
                <a16:creationId xmlns:a16="http://schemas.microsoft.com/office/drawing/2014/main" id="{85AFE282-CABD-D911-7361-78158394AC44}"/>
              </a:ext>
            </a:extLst>
          </p:cNvPr>
          <p:cNvPicPr>
            <a:picLocks noChangeAspect="1"/>
          </p:cNvPicPr>
          <p:nvPr/>
        </p:nvPicPr>
        <p:blipFill>
          <a:blip r:embed="rId2"/>
          <a:stretch>
            <a:fillRect/>
          </a:stretch>
        </p:blipFill>
        <p:spPr>
          <a:xfrm>
            <a:off x="1283516" y="541099"/>
            <a:ext cx="9800169" cy="5395428"/>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3BFB1D5-E660-434A-88E3-51B954B98F0A}"/>
              </a:ext>
            </a:extLst>
          </p:cNvPr>
          <p:cNvSpPr txBox="1">
            <a:spLocks noGrp="1"/>
          </p:cNvSpPr>
          <p:nvPr>
            <p:ph type="title" idx="4294967295"/>
          </p:nvPr>
        </p:nvSpPr>
        <p:spPr>
          <a:xfrm>
            <a:off x="381254" y="6477625"/>
            <a:ext cx="2567032" cy="261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Stop and Search data">
            <a:extLst>
              <a:ext uri="{FF2B5EF4-FFF2-40B4-BE49-F238E27FC236}">
                <a16:creationId xmlns:a16="http://schemas.microsoft.com/office/drawing/2014/main" id="{D84C2EA1-D474-DA80-3A88-32FD665BA63A}"/>
              </a:ext>
            </a:extLst>
          </p:cNvPr>
          <p:cNvPicPr>
            <a:picLocks noChangeAspect="1"/>
          </p:cNvPicPr>
          <p:nvPr/>
        </p:nvPicPr>
        <p:blipFill>
          <a:blip r:embed="rId2"/>
          <a:stretch>
            <a:fillRect/>
          </a:stretch>
        </p:blipFill>
        <p:spPr>
          <a:xfrm>
            <a:off x="1173053" y="658890"/>
            <a:ext cx="9845893" cy="5540220"/>
          </a:xfrm>
          <a:prstGeom prst="rect">
            <a:avLst/>
          </a:prstGeom>
        </p:spPr>
      </p:pic>
    </p:spTree>
    <p:extLst>
      <p:ext uri="{BB962C8B-B14F-4D97-AF65-F5344CB8AC3E}">
        <p14:creationId xmlns:p14="http://schemas.microsoft.com/office/powerpoint/2010/main" val="40872360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r>
              <a:rPr lang="en-GB" sz="3600">
                <a:hlinkClick r:id="rId2">
                  <a:extLst>
                    <a:ext uri="{A12FA001-AC4F-418D-AE19-62706E023703}">
                      <ahyp:hlinkClr xmlns:ahyp="http://schemas.microsoft.com/office/drawing/2018/hyperlinkcolor" val="tx"/>
                    </a:ext>
                  </a:extLst>
                </a:hlinkClick>
              </a:rPr>
              <a:t>https://www.bedfordshire.pcc.police.uk/specified-information-order/</a:t>
            </a:r>
            <a:endParaRPr lang="en-GB" sz="3600"/>
          </a:p>
          <a:p>
            <a:pPr marL="0" indent="0">
              <a:buNone/>
            </a:pPr>
            <a:endParaRPr lang="en-GB" sz="200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a:p>
          <a:p>
            <a:pPr marL="0" indent="0">
              <a:buNone/>
            </a:pPr>
            <a:r>
              <a:rPr lang="en-GB" sz="2000"/>
              <a:t>National priorities for policing</a:t>
            </a:r>
          </a:p>
          <a:p>
            <a:pPr marL="0" indent="0">
              <a:buNone/>
            </a:pPr>
            <a:r>
              <a:rPr lang="en-GB" sz="2000"/>
              <a:t>The national priorities for policing are specified in the Police and Crime Measures: </a:t>
            </a:r>
          </a:p>
          <a:p>
            <a:r>
              <a:rPr lang="en-GB" sz="2000"/>
              <a:t>reduce murder and other homicide; </a:t>
            </a:r>
          </a:p>
          <a:p>
            <a:r>
              <a:rPr lang="en-GB" sz="2000"/>
              <a:t>reduce serious violence; </a:t>
            </a:r>
          </a:p>
          <a:p>
            <a:r>
              <a:rPr lang="en-GB" sz="2000"/>
              <a:t>disrupt drugs supply and county lines; </a:t>
            </a:r>
          </a:p>
          <a:p>
            <a:r>
              <a:rPr lang="en-GB" sz="2000"/>
              <a:t>reduce neighbourhood crime; </a:t>
            </a:r>
          </a:p>
          <a:p>
            <a:r>
              <a:rPr lang="en-GB" sz="2000"/>
              <a:t>tackle cyber crime; </a:t>
            </a:r>
          </a:p>
          <a:p>
            <a:r>
              <a:rPr lang="en-GB" sz="2000"/>
              <a:t>and improve satisfaction among victims with a particular focus on victims of domestic abuse. </a:t>
            </a: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2303120795"/>
              </p:ext>
            </p:extLst>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Improving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2502636793"/>
              </p:ext>
            </p:extLst>
          </p:nvPr>
        </p:nvGraphicFramePr>
        <p:xfrm>
          <a:off x="7501622" y="636310"/>
          <a:ext cx="4576191" cy="226060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a:t>Planned Action to Drive Performance</a:t>
                      </a:r>
                    </a:p>
                  </a:txBody>
                  <a:tcPr/>
                </a:tc>
                <a:extLst>
                  <a:ext uri="{0D108BD9-81ED-4DB2-BD59-A6C34878D82A}">
                    <a16:rowId xmlns:a16="http://schemas.microsoft.com/office/drawing/2014/main" val="1770329830"/>
                  </a:ext>
                </a:extLst>
              </a:tr>
              <a:tr h="370840">
                <a:tc>
                  <a:txBody>
                    <a:bodyPr/>
                    <a:lstStyle/>
                    <a:p>
                      <a:r>
                        <a:rPr lang="en-GB" sz="140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2. The end of year position for Op Salus shows that we met the annual target for patrol hours. Various prevention work was carried out including 435 arrests and 535 stops (in the year as a whole).</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266929712"/>
              </p:ext>
            </p:extLst>
          </p:nvPr>
        </p:nvGraphicFramePr>
        <p:xfrm>
          <a:off x="7501622" y="3508517"/>
          <a:ext cx="4576191" cy="125984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There was one </a:t>
                      </a:r>
                      <a:r>
                        <a:rPr lang="en-GB" sz="1400" dirty="0">
                          <a:solidFill>
                            <a:schemeClr val="bg1"/>
                          </a:solidFill>
                          <a:effectLst/>
                          <a:ea typeface="Times New Roman" panose="02020603050405020304" pitchFamily="18" charset="0"/>
                          <a:cs typeface="Times New Roman" panose="02020603050405020304" pitchFamily="18" charset="0"/>
                        </a:rPr>
                        <a:t>Homicide recorded in Q4 25-26.</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By comparison, in the same period last year, we recorded 5 homicides.</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922246"/>
            <a:ext cx="86238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where there were </a:t>
            </a:r>
            <a:r>
              <a:rPr lang="en-GB" sz="1200" i="1" dirty="0">
                <a:solidFill>
                  <a:prstClr val="white"/>
                </a:solidFill>
                <a:latin typeface="Calibri" panose="020F0502020204030204" pitchFamily="34" charset="0"/>
                <a:ea typeface="Calibri" panose="020F0502020204030204" pitchFamily="34" charset="0"/>
              </a:rPr>
              <a:t>no</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homicides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force in ranked 8</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for the Homicide crime rate per 1000 population in the 12mths to Jan 2026. This means our homicide rate has reduced </a:t>
            </a:r>
            <a:r>
              <a:rPr lang="en-GB" sz="1200" i="1" dirty="0">
                <a:solidFill>
                  <a:prstClr val="white"/>
                </a:solidFill>
                <a:latin typeface="Calibri" panose="020F0502020204030204" pitchFamily="34" charset="0"/>
                <a:ea typeface="Calibri" panose="020F0502020204030204" pitchFamily="34" charset="0"/>
              </a:rPr>
              <a:t>since the last update.</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4" name="Picture 3" descr="Recorded Crime Trend">
            <a:extLst>
              <a:ext uri="{FF2B5EF4-FFF2-40B4-BE49-F238E27FC236}">
                <a16:creationId xmlns:a16="http://schemas.microsoft.com/office/drawing/2014/main" id="{E24CCFA1-630C-07D8-25F6-04893855BBCC}"/>
              </a:ext>
            </a:extLst>
          </p:cNvPr>
          <p:cNvPicPr>
            <a:picLocks noChangeAspect="1"/>
          </p:cNvPicPr>
          <p:nvPr/>
        </p:nvPicPr>
        <p:blipFill>
          <a:blip r:embed="rId2"/>
          <a:stretch>
            <a:fillRect/>
          </a:stretch>
        </p:blipFill>
        <p:spPr>
          <a:xfrm>
            <a:off x="1280668" y="1601613"/>
            <a:ext cx="5541262" cy="2819050"/>
          </a:xfrm>
          <a:prstGeom prst="rect">
            <a:avLst/>
          </a:prstGeom>
        </p:spPr>
      </p:pic>
      <p:pic>
        <p:nvPicPr>
          <p:cNvPr id="10" name="Picture 9" descr="Financial Quarter and Number of Crimes">
            <a:extLst>
              <a:ext uri="{FF2B5EF4-FFF2-40B4-BE49-F238E27FC236}">
                <a16:creationId xmlns:a16="http://schemas.microsoft.com/office/drawing/2014/main" id="{ACE42318-50D0-9407-4EC0-761FA6E0B894}"/>
              </a:ext>
            </a:extLst>
          </p:cNvPr>
          <p:cNvPicPr>
            <a:picLocks noChangeAspect="1"/>
          </p:cNvPicPr>
          <p:nvPr/>
        </p:nvPicPr>
        <p:blipFill>
          <a:blip r:embed="rId3"/>
          <a:stretch>
            <a:fillRect/>
          </a:stretch>
        </p:blipFill>
        <p:spPr>
          <a:xfrm>
            <a:off x="9908513" y="5070797"/>
            <a:ext cx="1469109" cy="1510203"/>
          </a:xfrm>
          <a:prstGeom prst="rect">
            <a:avLst/>
          </a:prstGeom>
        </p:spPr>
      </p:pic>
    </p:spTree>
    <p:extLst>
      <p:ext uri="{BB962C8B-B14F-4D97-AF65-F5344CB8AC3E}">
        <p14:creationId xmlns:p14="http://schemas.microsoft.com/office/powerpoint/2010/main" val="2446104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359941360"/>
              </p:ext>
            </p:extLst>
          </p:nvPr>
        </p:nvGraphicFramePr>
        <p:xfrm>
          <a:off x="832381" y="193809"/>
          <a:ext cx="6305838" cy="1630680"/>
        </p:xfrm>
        <a:graphic>
          <a:graphicData uri="http://schemas.openxmlformats.org/drawingml/2006/table">
            <a:tbl>
              <a:tblPr firstRow="1" bandRow="1">
                <a:tableStyleId>{5C22544A-7EE6-4342-B048-85BDC9FD1C3A}</a:tableStyleId>
              </a:tblPr>
              <a:tblGrid>
                <a:gridCol w="2717567">
                  <a:extLst>
                    <a:ext uri="{9D8B030D-6E8A-4147-A177-3AD203B41FA5}">
                      <a16:colId xmlns:a16="http://schemas.microsoft.com/office/drawing/2014/main" val="3019714828"/>
                    </a:ext>
                  </a:extLst>
                </a:gridCol>
                <a:gridCol w="1858500">
                  <a:extLst>
                    <a:ext uri="{9D8B030D-6E8A-4147-A177-3AD203B41FA5}">
                      <a16:colId xmlns:a16="http://schemas.microsoft.com/office/drawing/2014/main" val="1576387772"/>
                    </a:ext>
                  </a:extLst>
                </a:gridCol>
                <a:gridCol w="1729771">
                  <a:extLst>
                    <a:ext uri="{9D8B030D-6E8A-4147-A177-3AD203B41FA5}">
                      <a16:colId xmlns:a16="http://schemas.microsoft.com/office/drawing/2014/main" val="2297174558"/>
                    </a:ext>
                  </a:extLst>
                </a:gridCol>
              </a:tblGrid>
              <a:tr h="370840">
                <a:tc gridSpan="3">
                  <a:txBody>
                    <a:bodyPr/>
                    <a:lstStyle/>
                    <a:p>
                      <a:pPr algn="ctr"/>
                      <a:r>
                        <a:rPr lang="en-GB" b="1"/>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166467386"/>
              </p:ext>
            </p:extLst>
          </p:nvPr>
        </p:nvGraphicFramePr>
        <p:xfrm>
          <a:off x="7387516" y="600924"/>
          <a:ext cx="4528504" cy="2477720"/>
        </p:xfrm>
        <a:graphic>
          <a:graphicData uri="http://schemas.openxmlformats.org/drawingml/2006/table">
            <a:tbl>
              <a:tblPr firstRow="1" bandRow="1">
                <a:tableStyleId>{5C22544A-7EE6-4342-B048-85BDC9FD1C3A}</a:tableStyleId>
              </a:tblPr>
              <a:tblGrid>
                <a:gridCol w="4528504">
                  <a:extLst>
                    <a:ext uri="{9D8B030D-6E8A-4147-A177-3AD203B41FA5}">
                      <a16:colId xmlns:a16="http://schemas.microsoft.com/office/drawing/2014/main" val="3013512217"/>
                    </a:ext>
                  </a:extLst>
                </a:gridCol>
              </a:tblGrid>
              <a:tr h="324460">
                <a:tc>
                  <a:txBody>
                    <a:bodyPr/>
                    <a:lstStyle/>
                    <a:p>
                      <a:r>
                        <a:rPr lang="en-GB"/>
                        <a:t>Planned Action to Drive Performance</a:t>
                      </a:r>
                    </a:p>
                  </a:txBody>
                  <a:tcPr/>
                </a:tc>
                <a:extLst>
                  <a:ext uri="{0D108BD9-81ED-4DB2-BD59-A6C34878D82A}">
                    <a16:rowId xmlns:a16="http://schemas.microsoft.com/office/drawing/2014/main" val="1770329830"/>
                  </a:ext>
                </a:extLst>
              </a:tr>
              <a:tr h="648920">
                <a:tc>
                  <a:txBody>
                    <a:bodyPr/>
                    <a:lstStyle/>
                    <a:p>
                      <a:r>
                        <a:rPr lang="en-GB" sz="1400" dirty="0">
                          <a:solidFill>
                            <a:schemeClr val="bg1"/>
                          </a:solidFill>
                        </a:rPr>
                        <a:t>1. Habitual Knife Carriers is refreshed quarterly.  We will be looking at implementing a new methodology soon.</a:t>
                      </a:r>
                    </a:p>
                  </a:txBody>
                  <a:tcPr/>
                </a:tc>
                <a:extLst>
                  <a:ext uri="{0D108BD9-81ED-4DB2-BD59-A6C34878D82A}">
                    <a16:rowId xmlns:a16="http://schemas.microsoft.com/office/drawing/2014/main" val="1694316663"/>
                  </a:ext>
                </a:extLst>
              </a:tr>
              <a:tr h="45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a:t>
                      </a:r>
                      <a:r>
                        <a:rPr lang="en-GB" sz="1400" kern="1200" dirty="0">
                          <a:solidFill>
                            <a:schemeClr val="dk1"/>
                          </a:solidFill>
                          <a:effectLst/>
                          <a:latin typeface="+mn-lt"/>
                          <a:ea typeface="+mn-ea"/>
                          <a:cs typeface="+mn-cs"/>
                        </a:rPr>
                        <a:t>Knife Crime Concentration Fund – 4 hotspots identified, 2 in Luton and 2 in Bedford.  Geographical analysts assigned to each.</a:t>
                      </a:r>
                    </a:p>
                  </a:txBody>
                  <a:tcPr/>
                </a:tc>
                <a:extLst>
                  <a:ext uri="{0D108BD9-81ED-4DB2-BD59-A6C34878D82A}">
                    <a16:rowId xmlns:a16="http://schemas.microsoft.com/office/drawing/2014/main" val="694984677"/>
                  </a:ext>
                </a:extLst>
              </a:tr>
              <a:tr h="45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3. Op Pencils identified as a force priority – </a:t>
                      </a:r>
                      <a:r>
                        <a:rPr lang="en-GB" sz="1400" kern="1200" dirty="0" err="1">
                          <a:solidFill>
                            <a:schemeClr val="dk1"/>
                          </a:solidFill>
                          <a:effectLst/>
                          <a:latin typeface="+mn-lt"/>
                          <a:ea typeface="+mn-ea"/>
                          <a:cs typeface="+mn-cs"/>
                        </a:rPr>
                        <a:t>Wymington</a:t>
                      </a:r>
                      <a:r>
                        <a:rPr lang="en-GB" sz="1400" kern="1200" dirty="0">
                          <a:solidFill>
                            <a:schemeClr val="dk1"/>
                          </a:solidFill>
                          <a:effectLst/>
                          <a:latin typeface="+mn-lt"/>
                          <a:ea typeface="+mn-ea"/>
                          <a:cs typeface="+mn-cs"/>
                        </a:rPr>
                        <a:t> nominals involved in cross-border violence offences with Northants.</a:t>
                      </a:r>
                    </a:p>
                  </a:txBody>
                  <a:tcPr/>
                </a:tc>
                <a:extLst>
                  <a:ext uri="{0D108BD9-81ED-4DB2-BD59-A6C34878D82A}">
                    <a16:rowId xmlns:a16="http://schemas.microsoft.com/office/drawing/2014/main" val="3553912538"/>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49567051"/>
              </p:ext>
            </p:extLst>
          </p:nvPr>
        </p:nvGraphicFramePr>
        <p:xfrm>
          <a:off x="7308318" y="3380827"/>
          <a:ext cx="4576191" cy="2953624"/>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sz="1400"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decreased during Q4 and are now just above the average (having increased in March 2026). It should be noted that Q2 was exceptionally low compared to previous quarters. The average for Q4 is 31 crimes per month.  </a:t>
                      </a:r>
                    </a:p>
                  </a:txBody>
                  <a:tcPr/>
                </a:tc>
                <a:extLst>
                  <a:ext uri="{0D108BD9-81ED-4DB2-BD59-A6C34878D82A}">
                    <a16:rowId xmlns:a16="http://schemas.microsoft.com/office/drawing/2014/main" val="1694316663"/>
                  </a:ext>
                </a:extLst>
              </a:tr>
              <a:tr h="370205">
                <a:tc>
                  <a:txBody>
                    <a:bodyPr/>
                    <a:lstStyle/>
                    <a:p>
                      <a:r>
                        <a:rPr lang="en-GB" sz="1400" dirty="0"/>
                        <a:t>2. Levels were previously below average from Oct 24 to Feb 25 but rose to above average from March – Aug 25. As mentioned above levels were exceptionally low in Q2 25-26 and decreased further in Q4.</a:t>
                      </a:r>
                    </a:p>
                  </a:txBody>
                  <a:tcPr/>
                </a:tc>
                <a:extLst>
                  <a:ext uri="{0D108BD9-81ED-4DB2-BD59-A6C34878D82A}">
                    <a16:rowId xmlns:a16="http://schemas.microsoft.com/office/drawing/2014/main" val="694984677"/>
                  </a:ext>
                </a:extLst>
              </a:tr>
              <a:tr h="425252">
                <a:tc>
                  <a:txBody>
                    <a:bodyPr/>
                    <a:lstStyle/>
                    <a:p>
                      <a:r>
                        <a:rPr lang="en-GB" sz="1400" dirty="0"/>
                        <a:t>3. Beds is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41797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5" name="Picture 4" descr="Recorded Crime Trend">
            <a:extLst>
              <a:ext uri="{FF2B5EF4-FFF2-40B4-BE49-F238E27FC236}">
                <a16:creationId xmlns:a16="http://schemas.microsoft.com/office/drawing/2014/main" id="{F96228F3-5F4D-B8C4-2D1F-53282B5DA9D5}"/>
              </a:ext>
            </a:extLst>
          </p:cNvPr>
          <p:cNvPicPr>
            <a:picLocks noChangeAspect="1"/>
          </p:cNvPicPr>
          <p:nvPr/>
        </p:nvPicPr>
        <p:blipFill>
          <a:blip r:embed="rId2"/>
          <a:stretch>
            <a:fillRect/>
          </a:stretch>
        </p:blipFill>
        <p:spPr>
          <a:xfrm>
            <a:off x="1550579" y="2180871"/>
            <a:ext cx="4772134" cy="2399913"/>
          </a:xfrm>
          <a:prstGeom prst="rect">
            <a:avLst/>
          </a:prstGeom>
        </p:spPr>
      </p:pic>
      <p:pic>
        <p:nvPicPr>
          <p:cNvPr id="12" name="Picture 11" descr="Financial Quarter and Number of Crimes">
            <a:extLst>
              <a:ext uri="{FF2B5EF4-FFF2-40B4-BE49-F238E27FC236}">
                <a16:creationId xmlns:a16="http://schemas.microsoft.com/office/drawing/2014/main" id="{1913AFC5-365B-BB6E-A5CB-A59489F5B670}"/>
              </a:ext>
            </a:extLst>
          </p:cNvPr>
          <p:cNvPicPr>
            <a:picLocks noChangeAspect="1"/>
          </p:cNvPicPr>
          <p:nvPr/>
        </p:nvPicPr>
        <p:blipFill>
          <a:blip r:embed="rId3"/>
          <a:stretch>
            <a:fillRect/>
          </a:stretch>
        </p:blipFill>
        <p:spPr>
          <a:xfrm>
            <a:off x="3281346" y="4701624"/>
            <a:ext cx="1602338" cy="1656839"/>
          </a:xfrm>
          <a:prstGeom prst="rect">
            <a:avLst/>
          </a:prstGeom>
        </p:spPr>
      </p:pic>
    </p:spTree>
    <p:extLst>
      <p:ext uri="{BB962C8B-B14F-4D97-AF65-F5344CB8AC3E}">
        <p14:creationId xmlns:p14="http://schemas.microsoft.com/office/powerpoint/2010/main" val="4056045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994591677"/>
              </p:ext>
            </p:extLst>
          </p:nvPr>
        </p:nvGraphicFramePr>
        <p:xfrm>
          <a:off x="7482478" y="193809"/>
          <a:ext cx="4670338" cy="256032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292126">
                <a:tc>
                  <a:txBody>
                    <a:bodyPr/>
                    <a:lstStyle/>
                    <a:p>
                      <a:r>
                        <a:rPr lang="en-GB"/>
                        <a:t>Planned Action to Drive Performance</a:t>
                      </a:r>
                    </a:p>
                  </a:txBody>
                  <a:tcPr/>
                </a:tc>
                <a:extLst>
                  <a:ext uri="{0D108BD9-81ED-4DB2-BD59-A6C34878D82A}">
                    <a16:rowId xmlns:a16="http://schemas.microsoft.com/office/drawing/2014/main" val="1770329830"/>
                  </a:ext>
                </a:extLst>
              </a:tr>
              <a:tr h="584252">
                <a:tc>
                  <a:txBody>
                    <a:bodyPr/>
                    <a:lstStyle/>
                    <a:p>
                      <a:r>
                        <a:rPr lang="en-GB" sz="1400" dirty="0">
                          <a:solidFill>
                            <a:schemeClr val="bg1"/>
                          </a:solidFill>
                        </a:rPr>
                        <a:t>1. Op COSTELLO – this is a dedicated team which works on enforcements for large scale drug activity. A key focus for the team is professional enablers, linking </a:t>
                      </a:r>
                      <a:r>
                        <a:rPr lang="en-GB" sz="1400" kern="1200" dirty="0">
                          <a:solidFill>
                            <a:schemeClr val="bg1"/>
                          </a:solidFill>
                          <a:latin typeface="+mn-lt"/>
                          <a:ea typeface="+mn-ea"/>
                          <a:cs typeface="+mn-cs"/>
                        </a:rPr>
                        <a:t>into SOC.</a:t>
                      </a:r>
                      <a:endParaRPr lang="en-GB" sz="1400" dirty="0">
                        <a:solidFill>
                          <a:schemeClr val="bg1"/>
                        </a:solidFill>
                      </a:endParaRPr>
                    </a:p>
                  </a:txBody>
                  <a:tcPr/>
                </a:tc>
                <a:extLst>
                  <a:ext uri="{0D108BD9-81ED-4DB2-BD59-A6C34878D82A}">
                    <a16:rowId xmlns:a16="http://schemas.microsoft.com/office/drawing/2014/main" val="1694316663"/>
                  </a:ext>
                </a:extLst>
              </a:tr>
              <a:tr h="289189">
                <a:tc>
                  <a:txBody>
                    <a:bodyPr/>
                    <a:lstStyle/>
                    <a:p>
                      <a:r>
                        <a:rPr lang="en-GB" sz="1400" kern="1200" dirty="0">
                          <a:solidFill>
                            <a:schemeClr val="bg1"/>
                          </a:solidFill>
                          <a:latin typeface="+mn-lt"/>
                          <a:ea typeface="+mn-ea"/>
                          <a:cs typeface="+mn-cs"/>
                        </a:rPr>
                        <a:t>2. Scanning processes continue as business as usual in order to identify new lines.</a:t>
                      </a:r>
                    </a:p>
                  </a:txBody>
                  <a:tcPr/>
                </a:tc>
                <a:extLst>
                  <a:ext uri="{0D108BD9-81ED-4DB2-BD59-A6C34878D82A}">
                    <a16:rowId xmlns:a16="http://schemas.microsoft.com/office/drawing/2014/main" val="694984677"/>
                  </a:ext>
                </a:extLst>
              </a:tr>
              <a:tr h="289189">
                <a:tc>
                  <a:txBody>
                    <a:bodyPr/>
                    <a:lstStyle/>
                    <a:p>
                      <a:r>
                        <a:rPr lang="en-GB" sz="1400" kern="1200" dirty="0">
                          <a:solidFill>
                            <a:schemeClr val="bg1"/>
                          </a:solidFill>
                          <a:latin typeface="+mn-lt"/>
                          <a:ea typeface="+mn-ea"/>
                          <a:cs typeface="+mn-cs"/>
                        </a:rPr>
                        <a:t>3. The work covered by the Drugs Focus Desk has now moved to CID following the merger of the CID and Emerald Teams. Increased demand particularly in relation to PWITS offences did occur in the short term but has now stabilised.</a:t>
                      </a:r>
                    </a:p>
                  </a:txBody>
                  <a:tcPr/>
                </a:tc>
                <a:extLst>
                  <a:ext uri="{0D108BD9-81ED-4DB2-BD59-A6C34878D82A}">
                    <a16:rowId xmlns:a16="http://schemas.microsoft.com/office/drawing/2014/main" val="60905173"/>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2060402276"/>
              </p:ext>
            </p:extLst>
          </p:nvPr>
        </p:nvGraphicFramePr>
        <p:xfrm>
          <a:off x="7462438" y="3199233"/>
          <a:ext cx="4690378" cy="3413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1917">
                <a:tc>
                  <a:txBody>
                    <a:bodyPr/>
                    <a:lstStyle/>
                    <a:p>
                      <a:r>
                        <a:rPr lang="en-GB"/>
                        <a:t>Comments</a:t>
                      </a:r>
                    </a:p>
                  </a:txBody>
                  <a:tcPr/>
                </a:tc>
                <a:extLst>
                  <a:ext uri="{0D108BD9-81ED-4DB2-BD59-A6C34878D82A}">
                    <a16:rowId xmlns:a16="http://schemas.microsoft.com/office/drawing/2014/main" val="1770329830"/>
                  </a:ext>
                </a:extLst>
              </a:tr>
              <a:tr h="883287">
                <a:tc>
                  <a:txBody>
                    <a:bodyPr/>
                    <a:lstStyle/>
                    <a:p>
                      <a:r>
                        <a:rPr lang="en-GB" sz="1400" dirty="0"/>
                        <a:t>1. Q4 recorded 343 Trafficking of Drugs offences, averaging 114 crimes per month in the quarter This is up on the previous quarter and on the same time last year.  Trafficking offences tend to reflect proactive police activity however some of this increase will be in relation to the recording of FAST Parcels.</a:t>
                      </a:r>
                      <a:endParaRPr lang="en-GB" sz="1400" dirty="0">
                        <a:solidFill>
                          <a:srgbClr val="FF0000"/>
                        </a:solidFill>
                      </a:endParaRPr>
                    </a:p>
                  </a:txBody>
                  <a:tcPr/>
                </a:tc>
                <a:extLst>
                  <a:ext uri="{0D108BD9-81ED-4DB2-BD59-A6C34878D82A}">
                    <a16:rowId xmlns:a16="http://schemas.microsoft.com/office/drawing/2014/main" val="1694316663"/>
                  </a:ext>
                </a:extLst>
              </a:tr>
              <a:tr h="683835">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21 mapped OCGs – this has decreased since last quarter. The number of Street Gangs has remained at 9 (as at Apr 26).</a:t>
                      </a:r>
                      <a:endParaRPr lang="en-GB" sz="1400" b="0" dirty="0">
                        <a:solidFill>
                          <a:schemeClr val="bg1"/>
                        </a:solidFill>
                      </a:endParaRPr>
                    </a:p>
                  </a:txBody>
                  <a:tcPr/>
                </a:tc>
                <a:extLst>
                  <a:ext uri="{0D108BD9-81ED-4DB2-BD59-A6C34878D82A}">
                    <a16:rowId xmlns:a16="http://schemas.microsoft.com/office/drawing/2014/main" val="694984677"/>
                  </a:ext>
                </a:extLst>
              </a:tr>
              <a:tr h="5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60 county lines. This significant decrease from the last quarter is due to enforcement and archiving, partially due to the recent County Lines Intensification week.</a:t>
                      </a: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93197" y="1306329"/>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6264081"/>
            <a:ext cx="62212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4" name="Picture 3" descr="Recorded Crime Trend">
            <a:extLst>
              <a:ext uri="{FF2B5EF4-FFF2-40B4-BE49-F238E27FC236}">
                <a16:creationId xmlns:a16="http://schemas.microsoft.com/office/drawing/2014/main" id="{51EC7541-C5A6-0B91-7141-307DD9D37A35}"/>
              </a:ext>
            </a:extLst>
          </p:cNvPr>
          <p:cNvPicPr>
            <a:picLocks noChangeAspect="1"/>
          </p:cNvPicPr>
          <p:nvPr/>
        </p:nvPicPr>
        <p:blipFill>
          <a:blip r:embed="rId2"/>
          <a:stretch>
            <a:fillRect/>
          </a:stretch>
        </p:blipFill>
        <p:spPr>
          <a:xfrm>
            <a:off x="1593539" y="1790407"/>
            <a:ext cx="4848898" cy="2382568"/>
          </a:xfrm>
          <a:prstGeom prst="rect">
            <a:avLst/>
          </a:prstGeom>
        </p:spPr>
      </p:pic>
      <p:pic>
        <p:nvPicPr>
          <p:cNvPr id="12" name="Picture 11" descr="Financial Quarter and Number of Crimes">
            <a:extLst>
              <a:ext uri="{FF2B5EF4-FFF2-40B4-BE49-F238E27FC236}">
                <a16:creationId xmlns:a16="http://schemas.microsoft.com/office/drawing/2014/main" id="{F7075237-5C28-A346-FFBA-7DA235738626}"/>
              </a:ext>
            </a:extLst>
          </p:cNvPr>
          <p:cNvPicPr>
            <a:picLocks noChangeAspect="1"/>
          </p:cNvPicPr>
          <p:nvPr/>
        </p:nvPicPr>
        <p:blipFill>
          <a:blip r:embed="rId3"/>
          <a:stretch>
            <a:fillRect/>
          </a:stretch>
        </p:blipFill>
        <p:spPr>
          <a:xfrm>
            <a:off x="3509689" y="4372200"/>
            <a:ext cx="1561611" cy="1692655"/>
          </a:xfrm>
          <a:prstGeom prst="rect">
            <a:avLst/>
          </a:prstGeom>
        </p:spPr>
      </p:pic>
    </p:spTree>
    <p:extLst>
      <p:ext uri="{BB962C8B-B14F-4D97-AF65-F5344CB8AC3E}">
        <p14:creationId xmlns:p14="http://schemas.microsoft.com/office/powerpoint/2010/main" val="659711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2805074643"/>
              </p:ext>
            </p:extLst>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a:solidFill>
                            <a:schemeClr val="dk1"/>
                          </a:solidFill>
                          <a:latin typeface="+mn-lt"/>
                          <a:ea typeface="+mn-ea"/>
                          <a:cs typeface="+mn-cs"/>
                        </a:rPr>
                        <a:t>Police recorded Residential Burglary offences </a:t>
                      </a:r>
                      <a:r>
                        <a:rPr lang="en-GB" sz="800" kern="120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1010728664"/>
              </p:ext>
            </p:extLst>
          </p:nvPr>
        </p:nvGraphicFramePr>
        <p:xfrm>
          <a:off x="7527885" y="203303"/>
          <a:ext cx="4387820" cy="1833880"/>
        </p:xfrm>
        <a:graphic>
          <a:graphicData uri="http://schemas.openxmlformats.org/drawingml/2006/table">
            <a:tbl>
              <a:tblPr firstRow="1" bandRow="1">
                <a:tableStyleId>{5C22544A-7EE6-4342-B048-85BDC9FD1C3A}</a:tableStyleId>
              </a:tblPr>
              <a:tblGrid>
                <a:gridCol w="4387820">
                  <a:extLst>
                    <a:ext uri="{9D8B030D-6E8A-4147-A177-3AD203B41FA5}">
                      <a16:colId xmlns:a16="http://schemas.microsoft.com/office/drawing/2014/main" val="3013512217"/>
                    </a:ext>
                  </a:extLst>
                </a:gridCol>
              </a:tblGrid>
              <a:tr h="370840">
                <a:tc>
                  <a:txBody>
                    <a:bodyPr/>
                    <a:lstStyle/>
                    <a:p>
                      <a:r>
                        <a:rPr lang="en-GB"/>
                        <a:t>Planned Action to Drive Performance</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effectLst/>
                          <a:latin typeface="+mn-lt"/>
                          <a:ea typeface="+mn-ea"/>
                          <a:cs typeface="Times New Roman" panose="02020603050405020304" pitchFamily="18" charset="0"/>
                        </a:rPr>
                        <a:t>1. </a:t>
                      </a:r>
                      <a:r>
                        <a:rPr lang="en-GB" sz="1400" kern="1200" dirty="0">
                          <a:solidFill>
                            <a:schemeClr val="bg1"/>
                          </a:solidFill>
                          <a:effectLst/>
                          <a:latin typeface="+mn-lt"/>
                          <a:ea typeface="+mn-ea"/>
                          <a:cs typeface="+mn-cs"/>
                        </a:rPr>
                        <a:t>Op Cautela – force priority closed at last FTTCG, relating to a series of overnight burglaries affecting the south of the county, mostly Luton.</a:t>
                      </a:r>
                    </a:p>
                  </a:txBody>
                  <a:tcPr/>
                </a:tc>
                <a:extLst>
                  <a:ext uri="{0D108BD9-81ED-4DB2-BD59-A6C34878D82A}">
                    <a16:rowId xmlns:a16="http://schemas.microsoft.com/office/drawing/2014/main" val="4168489154"/>
                  </a:ext>
                </a:extLst>
              </a:tr>
              <a:tr h="348694">
                <a:tc>
                  <a:txBody>
                    <a:bodyPr/>
                    <a:lstStyle/>
                    <a:p>
                      <a:r>
                        <a:rPr lang="en-GB" sz="1400" kern="1200" dirty="0">
                          <a:solidFill>
                            <a:schemeClr val="bg1"/>
                          </a:solidFill>
                          <a:effectLst/>
                          <a:latin typeface="+mn-lt"/>
                          <a:ea typeface="+mn-ea"/>
                          <a:cs typeface="Times New Roman" panose="02020603050405020304" pitchFamily="18" charset="0"/>
                        </a:rPr>
                        <a:t>2. Op Bodyline – current force priority regarding robberies in Luton, particularly with e-scooters being targeted or used by offenders.</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2072394538"/>
              </p:ext>
            </p:extLst>
          </p:nvPr>
        </p:nvGraphicFramePr>
        <p:xfrm>
          <a:off x="7376606" y="2595716"/>
          <a:ext cx="4539099" cy="3559194"/>
        </p:xfrm>
        <a:graphic>
          <a:graphicData uri="http://schemas.openxmlformats.org/drawingml/2006/table">
            <a:tbl>
              <a:tblPr firstRow="1" bandRow="1">
                <a:tableStyleId>{5C22544A-7EE6-4342-B048-85BDC9FD1C3A}</a:tableStyleId>
              </a:tblPr>
              <a:tblGrid>
                <a:gridCol w="4539099">
                  <a:extLst>
                    <a:ext uri="{9D8B030D-6E8A-4147-A177-3AD203B41FA5}">
                      <a16:colId xmlns:a16="http://schemas.microsoft.com/office/drawing/2014/main" val="3013512217"/>
                    </a:ext>
                  </a:extLst>
                </a:gridCol>
              </a:tblGrid>
              <a:tr h="331914">
                <a:tc>
                  <a:txBody>
                    <a:bodyPr/>
                    <a:lstStyle/>
                    <a:p>
                      <a:r>
                        <a:rPr lang="en-GB" sz="1200" dirty="0"/>
                        <a:t>Comments</a:t>
                      </a:r>
                    </a:p>
                  </a:txBody>
                  <a:tcPr/>
                </a:tc>
                <a:extLst>
                  <a:ext uri="{0D108BD9-81ED-4DB2-BD59-A6C34878D82A}">
                    <a16:rowId xmlns:a16="http://schemas.microsoft.com/office/drawing/2014/main" val="1770329830"/>
                  </a:ext>
                </a:extLst>
              </a:tr>
              <a:tr h="954599">
                <a:tc>
                  <a:txBody>
                    <a:bodyPr/>
                    <a:lstStyle/>
                    <a:p>
                      <a:pPr marL="0" indent="0">
                        <a:lnSpc>
                          <a:spcPct val="115000"/>
                        </a:lnSpc>
                        <a:spcAft>
                          <a:spcPts val="1000"/>
                        </a:spcAft>
                        <a:buNone/>
                      </a:pPr>
                      <a:r>
                        <a:rPr lang="en-GB" sz="1200" dirty="0"/>
                        <a:t>1.  In Q4 286 Residential Burglaries were recorded, averaging 95 crimes a month</a:t>
                      </a:r>
                      <a:r>
                        <a:rPr lang="en-GB" sz="1200" dirty="0">
                          <a:solidFill>
                            <a:schemeClr val="bg1"/>
                          </a:solidFill>
                        </a:rPr>
                        <a:t>.</a:t>
                      </a:r>
                      <a:r>
                        <a:rPr lang="en-GB" sz="1200" dirty="0">
                          <a:solidFill>
                            <a:schemeClr val="bg1"/>
                          </a:solidFill>
                          <a:effectLst/>
                          <a:cs typeface="Times New Roman" panose="02020603050405020304" pitchFamily="18" charset="0"/>
                        </a:rPr>
                        <a:t> This is the same as Q2 but is above the same period in the previous year.  Solved rate for Q4 25-26 was 4.5%.</a:t>
                      </a:r>
                      <a:endParaRPr lang="en-GB" sz="12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581616">
                <a:tc>
                  <a:txBody>
                    <a:bodyPr/>
                    <a:lstStyle/>
                    <a:p>
                      <a:pPr>
                        <a:lnSpc>
                          <a:spcPct val="115000"/>
                        </a:lnSpc>
                        <a:spcAft>
                          <a:spcPts val="1000"/>
                        </a:spcAft>
                      </a:pPr>
                      <a:r>
                        <a:rPr lang="en-GB" sz="1200" dirty="0">
                          <a:solidFill>
                            <a:schemeClr val="bg1"/>
                          </a:solidFill>
                        </a:rPr>
                        <a:t>2. Vehicle Crime has decreased compared to Q3. The average in Q4 is 230 crimes per month. The solved rate was 2.5%.</a:t>
                      </a:r>
                      <a:endParaRPr lang="en-GB" sz="12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95459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a:solidFill>
                            <a:schemeClr val="bg1"/>
                          </a:solidFill>
                          <a:effectLst/>
                          <a:latin typeface="+mn-lt"/>
                          <a:cs typeface="Times New Roman" panose="02020603050405020304" pitchFamily="18" charset="0"/>
                        </a:rPr>
                        <a:t>3. Personal Robbery has decreased compared to Q3. Q4 was higher (by around 20 crimes) than the same quarter in the 24-25 year. The average was 40 crimes per month in Q4 25-26 and the solved rate was 9.2%.</a:t>
                      </a:r>
                      <a:endParaRPr lang="en-GB" sz="1200" dirty="0">
                        <a:solidFill>
                          <a:schemeClr val="bg1"/>
                        </a:solidFill>
                      </a:endParaRPr>
                    </a:p>
                  </a:txBody>
                  <a:tcPr/>
                </a:tc>
                <a:extLst>
                  <a:ext uri="{0D108BD9-81ED-4DB2-BD59-A6C34878D82A}">
                    <a16:rowId xmlns:a16="http://schemas.microsoft.com/office/drawing/2014/main" val="3582506667"/>
                  </a:ext>
                </a:extLst>
              </a:tr>
              <a:tr h="73646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solidFill>
                            <a:schemeClr val="bg1"/>
                          </a:solidFill>
                        </a:rPr>
                        <a:t>4. 103 </a:t>
                      </a:r>
                      <a:r>
                        <a:rPr lang="en-GB" sz="1200" kern="1200" dirty="0">
                          <a:solidFill>
                            <a:schemeClr val="bg1"/>
                          </a:solidFill>
                          <a:effectLst/>
                          <a:latin typeface="+mn-lt"/>
                          <a:ea typeface="+mn-ea"/>
                          <a:cs typeface="Times New Roman" panose="02020603050405020304" pitchFamily="18" charset="0"/>
                        </a:rPr>
                        <a:t>Theft from a Person crimes were recorded during Q4, this is an decrease compared to Q3 and is slightly above this time last year.  Levels have been around the average across the quarter as a whole. </a:t>
                      </a:r>
                      <a:endParaRPr lang="en-GB" sz="12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Theft from Person</a:t>
            </a:r>
          </a:p>
        </p:txBody>
      </p:sp>
      <p:pic>
        <p:nvPicPr>
          <p:cNvPr id="4" name="Picture 3" descr="Recorded Crime Trend">
            <a:extLst>
              <a:ext uri="{FF2B5EF4-FFF2-40B4-BE49-F238E27FC236}">
                <a16:creationId xmlns:a16="http://schemas.microsoft.com/office/drawing/2014/main" id="{2229FAF2-57F0-01A8-4E88-209C92EEA021}"/>
              </a:ext>
            </a:extLst>
          </p:cNvPr>
          <p:cNvPicPr>
            <a:picLocks noChangeAspect="1"/>
          </p:cNvPicPr>
          <p:nvPr/>
        </p:nvPicPr>
        <p:blipFill>
          <a:blip r:embed="rId2"/>
          <a:stretch>
            <a:fillRect/>
          </a:stretch>
        </p:blipFill>
        <p:spPr>
          <a:xfrm>
            <a:off x="871520" y="2712285"/>
            <a:ext cx="3075983" cy="1582616"/>
          </a:xfrm>
          <a:prstGeom prst="rect">
            <a:avLst/>
          </a:prstGeom>
        </p:spPr>
      </p:pic>
      <p:pic>
        <p:nvPicPr>
          <p:cNvPr id="12" name="Picture 11" descr="Recorded Crime Trend">
            <a:extLst>
              <a:ext uri="{FF2B5EF4-FFF2-40B4-BE49-F238E27FC236}">
                <a16:creationId xmlns:a16="http://schemas.microsoft.com/office/drawing/2014/main" id="{B3B13DE0-5721-8D47-C9B4-471A96A824E3}"/>
              </a:ext>
            </a:extLst>
          </p:cNvPr>
          <p:cNvPicPr>
            <a:picLocks noChangeAspect="1"/>
          </p:cNvPicPr>
          <p:nvPr/>
        </p:nvPicPr>
        <p:blipFill>
          <a:blip r:embed="rId3"/>
          <a:stretch>
            <a:fillRect/>
          </a:stretch>
        </p:blipFill>
        <p:spPr>
          <a:xfrm>
            <a:off x="4119928" y="2728896"/>
            <a:ext cx="3150290" cy="1566005"/>
          </a:xfrm>
          <a:prstGeom prst="rect">
            <a:avLst/>
          </a:prstGeom>
        </p:spPr>
      </p:pic>
      <p:pic>
        <p:nvPicPr>
          <p:cNvPr id="18" name="Picture 17" descr="Recorded Crime Trend">
            <a:extLst>
              <a:ext uri="{FF2B5EF4-FFF2-40B4-BE49-F238E27FC236}">
                <a16:creationId xmlns:a16="http://schemas.microsoft.com/office/drawing/2014/main" id="{54C412C9-1340-2292-1442-846BE078DF7B}"/>
              </a:ext>
            </a:extLst>
          </p:cNvPr>
          <p:cNvPicPr>
            <a:picLocks noChangeAspect="1"/>
          </p:cNvPicPr>
          <p:nvPr/>
        </p:nvPicPr>
        <p:blipFill>
          <a:blip r:embed="rId4"/>
          <a:stretch>
            <a:fillRect/>
          </a:stretch>
        </p:blipFill>
        <p:spPr>
          <a:xfrm>
            <a:off x="894068" y="4659461"/>
            <a:ext cx="3030886" cy="1550415"/>
          </a:xfrm>
          <a:prstGeom prst="rect">
            <a:avLst/>
          </a:prstGeom>
        </p:spPr>
      </p:pic>
      <p:pic>
        <p:nvPicPr>
          <p:cNvPr id="23" name="Picture 22" descr="Recorded Crime Trend">
            <a:extLst>
              <a:ext uri="{FF2B5EF4-FFF2-40B4-BE49-F238E27FC236}">
                <a16:creationId xmlns:a16="http://schemas.microsoft.com/office/drawing/2014/main" id="{791AFD8F-B49E-6453-F775-017E82FE6585}"/>
              </a:ext>
            </a:extLst>
          </p:cNvPr>
          <p:cNvPicPr>
            <a:picLocks noChangeAspect="1"/>
          </p:cNvPicPr>
          <p:nvPr/>
        </p:nvPicPr>
        <p:blipFill>
          <a:blip r:embed="rId5"/>
          <a:stretch>
            <a:fillRect/>
          </a:stretch>
        </p:blipFill>
        <p:spPr>
          <a:xfrm>
            <a:off x="4104666" y="4689953"/>
            <a:ext cx="3180813" cy="1550415"/>
          </a:xfrm>
          <a:prstGeom prst="rect">
            <a:avLst/>
          </a:prstGeom>
        </p:spPr>
      </p:pic>
    </p:spTree>
    <p:extLst>
      <p:ext uri="{BB962C8B-B14F-4D97-AF65-F5344CB8AC3E}">
        <p14:creationId xmlns:p14="http://schemas.microsoft.com/office/powerpoint/2010/main" val="17269267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825232878"/>
              </p:ext>
            </p:extLst>
          </p:nvPr>
        </p:nvGraphicFramePr>
        <p:xfrm>
          <a:off x="844195" y="568586"/>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1944373751"/>
              </p:ext>
            </p:extLst>
          </p:nvPr>
        </p:nvGraphicFramePr>
        <p:xfrm>
          <a:off x="7474122" y="568586"/>
          <a:ext cx="4520622" cy="4892523"/>
        </p:xfrm>
        <a:graphic>
          <a:graphicData uri="http://schemas.openxmlformats.org/drawingml/2006/table">
            <a:tbl>
              <a:tblPr firstRow="1" bandRow="1">
                <a:tableStyleId>{5C22544A-7EE6-4342-B048-85BDC9FD1C3A}</a:tableStyleId>
              </a:tblPr>
              <a:tblGrid>
                <a:gridCol w="4520622">
                  <a:extLst>
                    <a:ext uri="{9D8B030D-6E8A-4147-A177-3AD203B41FA5}">
                      <a16:colId xmlns:a16="http://schemas.microsoft.com/office/drawing/2014/main" val="3013512217"/>
                    </a:ext>
                  </a:extLst>
                </a:gridCol>
              </a:tblGrid>
              <a:tr h="298070">
                <a:tc>
                  <a:txBody>
                    <a:bodyPr/>
                    <a:lstStyle/>
                    <a:p>
                      <a:r>
                        <a:rPr lang="en-GB" sz="1200"/>
                        <a:t>Planned Action to Drive Performance</a:t>
                      </a:r>
                    </a:p>
                  </a:txBody>
                  <a:tcPr/>
                </a:tc>
                <a:extLst>
                  <a:ext uri="{0D108BD9-81ED-4DB2-BD59-A6C34878D82A}">
                    <a16:rowId xmlns:a16="http://schemas.microsoft.com/office/drawing/2014/main" val="1770329830"/>
                  </a:ext>
                </a:extLst>
              </a:tr>
              <a:tr h="2565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1. Project </a:t>
                      </a:r>
                      <a:r>
                        <a:rPr lang="en-GB" sz="1400" kern="1200" dirty="0" err="1">
                          <a:solidFill>
                            <a:schemeClr val="dk1"/>
                          </a:solidFill>
                          <a:effectLst/>
                          <a:latin typeface="+mn-lt"/>
                          <a:ea typeface="+mn-ea"/>
                          <a:cs typeface="+mn-cs"/>
                        </a:rPr>
                        <a:t>Darklink</a:t>
                      </a:r>
                      <a:r>
                        <a:rPr lang="en-GB" sz="1400" kern="1200" dirty="0">
                          <a:solidFill>
                            <a:schemeClr val="dk1"/>
                          </a:solidFill>
                          <a:effectLst/>
                          <a:latin typeface="+mn-lt"/>
                          <a:ea typeface="+mn-ea"/>
                          <a:cs typeface="+mn-cs"/>
                        </a:rPr>
                        <a:t> continues to drive investigations into the grey market online and has expanded to targeted open source work. This resulted in the removal of a TikTok account of an individual who had been arrested in the Met for a racially motivated public order offence. This follows a fraud offence whereby he made a prank call to a vulnerable adult purporting to be a police officer. This male is a resident of Bedfordshire and known as a 'prankster/content creator' with a TikTok following of over 3 million. He was interviewed re the fraud offence and made a full admission, showing remorse for his actions. </a:t>
                      </a:r>
                    </a:p>
                    <a:p>
                      <a:pPr marL="0" lvl="0" indent="0">
                        <a:buNone/>
                      </a:pPr>
                      <a:endParaRPr lang="en-GB" sz="1400" dirty="0">
                        <a:solidFill>
                          <a:schemeClr val="bg1"/>
                        </a:solidFill>
                        <a:latin typeface="+mn-lt"/>
                      </a:endParaRPr>
                    </a:p>
                  </a:txBody>
                  <a:tcPr/>
                </a:tc>
                <a:extLst>
                  <a:ext uri="{0D108BD9-81ED-4DB2-BD59-A6C34878D82A}">
                    <a16:rowId xmlns:a16="http://schemas.microsoft.com/office/drawing/2014/main" val="1694316663"/>
                  </a:ext>
                </a:extLst>
              </a:tr>
              <a:tr h="1120456">
                <a:tc>
                  <a:txBody>
                    <a:bodyPr/>
                    <a:lstStyle/>
                    <a:p>
                      <a:r>
                        <a:rPr lang="en-GB" sz="1400" dirty="0">
                          <a:solidFill>
                            <a:schemeClr val="bg1"/>
                          </a:solidFill>
                          <a:latin typeface="+mn-lt"/>
                        </a:rPr>
                        <a:t>2. Cyber presentations have been provided by the DMI's to teams across the organisation - highlighting how their skills can support investigations and widening the understanding of opportunities and tactics. This has resulted in an          uplift in requests for support</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694984677"/>
                  </a:ext>
                </a:extLst>
              </a:tr>
              <a:tr h="784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3.</a:t>
                      </a:r>
                      <a:r>
                        <a:rPr lang="en-GB" sz="1800" kern="1200" dirty="0">
                          <a:solidFill>
                            <a:schemeClr val="dk1"/>
                          </a:solidFill>
                          <a:effectLst/>
                          <a:latin typeface="+mn-lt"/>
                          <a:ea typeface="+mn-ea"/>
                          <a:cs typeface="+mn-cs"/>
                        </a:rPr>
                        <a:t> </a:t>
                      </a:r>
                      <a:r>
                        <a:rPr lang="en-GB" sz="1400" kern="1200" dirty="0">
                          <a:solidFill>
                            <a:schemeClr val="dk1"/>
                          </a:solidFill>
                          <a:effectLst/>
                          <a:latin typeface="+mn-lt"/>
                          <a:ea typeface="+mn-ea"/>
                          <a:cs typeface="+mn-cs"/>
                        </a:rPr>
                        <a:t>The team carried out 21 engagements overall </a:t>
                      </a:r>
                    </a:p>
                  </a:txBody>
                  <a:tcPr/>
                </a:tc>
                <a:extLst>
                  <a:ext uri="{0D108BD9-81ED-4DB2-BD59-A6C34878D82A}">
                    <a16:rowId xmlns:a16="http://schemas.microsoft.com/office/drawing/2014/main" val="1132374848"/>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043422341"/>
              </p:ext>
            </p:extLst>
          </p:nvPr>
        </p:nvGraphicFramePr>
        <p:xfrm>
          <a:off x="1089196" y="2915546"/>
          <a:ext cx="6128115" cy="2743200"/>
        </p:xfrm>
        <a:graphic>
          <a:graphicData uri="http://schemas.openxmlformats.org/drawingml/2006/table">
            <a:tbl>
              <a:tblPr firstRow="1" bandRow="1">
                <a:tableStyleId>{5C22544A-7EE6-4342-B048-85BDC9FD1C3A}</a:tableStyleId>
              </a:tblPr>
              <a:tblGrid>
                <a:gridCol w="6128115">
                  <a:extLst>
                    <a:ext uri="{9D8B030D-6E8A-4147-A177-3AD203B41FA5}">
                      <a16:colId xmlns:a16="http://schemas.microsoft.com/office/drawing/2014/main" val="3013512217"/>
                    </a:ext>
                  </a:extLst>
                </a:gridCol>
              </a:tblGrid>
              <a:tr h="139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rPr>
                        <a:t>Protect</a:t>
                      </a:r>
                      <a:r>
                        <a:rPr lang="en-GB" sz="1400" u="sng" dirty="0">
                          <a:solidFill>
                            <a:schemeClr val="tx1"/>
                          </a:solidFill>
                        </a:rPr>
                        <a:t> Engagements Q4 25-26</a:t>
                      </a:r>
                    </a:p>
                  </a:txBody>
                  <a:tcPr/>
                </a:tc>
                <a:extLst>
                  <a:ext uri="{0D108BD9-81ED-4DB2-BD59-A6C34878D82A}">
                    <a16:rowId xmlns:a16="http://schemas.microsoft.com/office/drawing/2014/main" val="1770329830"/>
                  </a:ext>
                </a:extLst>
              </a:tr>
              <a:tr h="599370">
                <a:tc>
                  <a:txBody>
                    <a:bodyPr/>
                    <a:lstStyle/>
                    <a:p>
                      <a:pPr algn="ctr"/>
                      <a:r>
                        <a:rPr lang="en-GB" sz="1400" kern="1200" dirty="0">
                          <a:solidFill>
                            <a:schemeClr val="dk1"/>
                          </a:solidFill>
                          <a:effectLst/>
                          <a:latin typeface="+mn-lt"/>
                          <a:ea typeface="+mn-ea"/>
                          <a:cs typeface="+mn-cs"/>
                        </a:rPr>
                        <a:t>Delivered Protect advice to 406 victims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An event at Marston Forest Centre for School Safeguarding Leads, providing awareness and encouraging reporting of talented Cyber nominals on the cusp of offending, to an audience of 100. </a:t>
                      </a:r>
                    </a:p>
                    <a:p>
                      <a:pPr algn="ctr"/>
                      <a:r>
                        <a:rPr lang="en-GB" sz="1400" kern="1200" dirty="0">
                          <a:solidFill>
                            <a:schemeClr val="dk1"/>
                          </a:solidFill>
                          <a:effectLst/>
                          <a:latin typeface="+mn-lt"/>
                          <a:ea typeface="+mn-ea"/>
                          <a:cs typeface="+mn-cs"/>
                        </a:rPr>
                        <a:t>The Bedfordshire Cyber Security team delivered a dedicated SME focused Cyber Roadshow on 4 March, providing practical, accessible guidance tailored to the needs of small and medium sized enterprises. Throughout the event, SMEs engaged with interactive demonstrations, learned about the cyber threats most commonly targeting smaller organisations, and received hands on advice to help strengthen their security posture. Key topics included phishing, password hygiene, secure device management, and understanding affordable protective measures. </a:t>
                      </a:r>
                      <a:endParaRPr lang="en-GB" sz="1400" dirty="0"/>
                    </a:p>
                  </a:txBody>
                  <a:tcPr/>
                </a:tc>
                <a:extLst>
                  <a:ext uri="{0D108BD9-81ED-4DB2-BD59-A6C34878D82A}">
                    <a16:rowId xmlns:a16="http://schemas.microsoft.com/office/drawing/2014/main" val="1694316663"/>
                  </a:ext>
                </a:extLst>
              </a:tr>
            </a:tbl>
          </a:graphicData>
        </a:graphic>
      </p:graphicFrame>
    </p:spTree>
    <p:extLst>
      <p:ext uri="{BB962C8B-B14F-4D97-AF65-F5344CB8AC3E}">
        <p14:creationId xmlns:p14="http://schemas.microsoft.com/office/powerpoint/2010/main" val="11394413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678c4b-2a09-4d80-be55-6b5c6dbf07b8" xsi:nil="true"/>
    <_dlc_DocId xmlns="f6678c4b-2a09-4d80-be55-6b5c6dbf07b8">V5FETCCCRPQK-766934588-344</_dlc_DocId>
    <_dlc_DocIdUrl xmlns="f6678c4b-2a09-4d80-be55-6b5c6dbf07b8">
      <Url>https://bchpolice.sharepoint.com/sites/teambexeyuq/_layouts/15/DocIdRedir.aspx?ID=V5FETCCCRPQK-766934588-344</Url>
      <Description>V5FETCCCRPQK-766934588-344</Description>
    </_dlc_DocIdUrl>
    <n99a46158bb94a7b98e7f9dd2b9902b7 xmlns="f6678c4b-2a09-4d80-be55-6b5c6dbf07b8">
      <Terms xmlns="http://schemas.microsoft.com/office/infopath/2007/PartnerControls"/>
    </n99a46158bb94a7b98e7f9dd2b9902b7>
    <SharedWithUsers xmlns="f6678c4b-2a09-4d80-be55-6b5c6dbf07b8">
      <UserInfo>
        <DisplayName/>
        <AccountId xsi:nil="true"/>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Force Document" ma:contentTypeID="0x010100F27C9619FA46FE41A4759CAFBE5D734A00BBA48444E9D52F419F119DD46A26DCA1" ma:contentTypeVersion="8" ma:contentTypeDescription="Create a new document." ma:contentTypeScope="" ma:versionID="ceb2cd676fb017f98ef55aee09dadb0e">
  <xsd:schema xmlns:xsd="http://www.w3.org/2001/XMLSchema" xmlns:xs="http://www.w3.org/2001/XMLSchema" xmlns:p="http://schemas.microsoft.com/office/2006/metadata/properties" xmlns:ns2="f6678c4b-2a09-4d80-be55-6b5c6dbf07b8" xmlns:ns3="a529d5ce-61c3-4b86-b6a8-523bfa299b63" targetNamespace="http://schemas.microsoft.com/office/2006/metadata/properties" ma:root="true" ma:fieldsID="b64628063fef6ae4d634bfbad6568443" ns2:_="" ns3:_="">
    <xsd:import namespace="f6678c4b-2a09-4d80-be55-6b5c6dbf07b8"/>
    <xsd:import namespace="a529d5ce-61c3-4b86-b6a8-523bfa299b63"/>
    <xsd:element name="properties">
      <xsd:complexType>
        <xsd:sequence>
          <xsd:element name="documentManagement">
            <xsd:complexType>
              <xsd:all>
                <xsd:element ref="ns2:_dlc_DocId" minOccurs="0"/>
                <xsd:element ref="ns2:_dlc_DocIdUrl" minOccurs="0"/>
                <xsd:element ref="ns2:_dlc_DocIdPersistId" minOccurs="0"/>
                <xsd:element ref="ns2:n99a46158bb94a7b98e7f9dd2b9902b7"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78c4b-2a09-4d80-be55-6b5c6dbf07b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99a46158bb94a7b98e7f9dd2b9902b7" ma:index="11" nillable="true" ma:taxonomy="true" ma:internalName="n99a46158bb94a7b98e7f9dd2b9902b7" ma:taxonomyFieldName="ForceDepartment" ma:displayName="Department" ma:fieldId="{799a4615-8bb9-4a7b-98e7-f9dd2b9902b7}" ma:sspId="da724a42-61fa-4bda-b565-a747fb8ee79c" ma:termSetId="82bed8ce-cc47-44cc-88d0-6118cbe60a74"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127ad9e0-0073-461c-9825-de83ea18b362}" ma:internalName="TaxCatchAll" ma:showField="CatchAllData" ma:web="f6678c4b-2a09-4d80-be55-6b5c6dbf07b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127ad9e0-0073-461c-9825-de83ea18b362}" ma:internalName="TaxCatchAllLabel" ma:readOnly="true" ma:showField="CatchAllDataLabel" ma:web="f6678c4b-2a09-4d80-be55-6b5c6dbf07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29d5ce-61c3-4b86-b6a8-523bfa299b63"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C93FA-40B7-44D7-9DCE-7B69D072C826}">
  <ds:schemaRefs>
    <ds:schemaRef ds:uri="http://schemas.microsoft.com/sharepoint/v3/contenttype/forms"/>
  </ds:schemaRefs>
</ds:datastoreItem>
</file>

<file path=customXml/itemProps2.xml><?xml version="1.0" encoding="utf-8"?>
<ds:datastoreItem xmlns:ds="http://schemas.openxmlformats.org/officeDocument/2006/customXml" ds:itemID="{12960222-6662-4101-970C-9F8868A46C33}">
  <ds:schemaRefs>
    <ds:schemaRef ds:uri="f6678c4b-2a09-4d80-be55-6b5c6dbf07b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FCD7EE-B3FE-4405-90CC-4F043F756BBB}">
  <ds:schemaRefs>
    <ds:schemaRef ds:uri="http://schemas.microsoft.com/sharepoint/events"/>
  </ds:schemaRefs>
</ds:datastoreItem>
</file>

<file path=customXml/itemProps4.xml><?xml version="1.0" encoding="utf-8"?>
<ds:datastoreItem xmlns:ds="http://schemas.openxmlformats.org/officeDocument/2006/customXml" ds:itemID="{F4EAEA3B-F9EF-4D8A-A4A2-CAB00C2A2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78c4b-2a09-4d80-be55-6b5c6dbf07b8"/>
    <ds:schemaRef ds:uri="a529d5ce-61c3-4b86-b6a8-523bfa299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513</TotalTime>
  <Words>2188</Words>
  <Application>Microsoft Office PowerPoint</Application>
  <PresentationFormat>Widescreen</PresentationFormat>
  <Paragraphs>227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Office of the Police and Crime Commissioner Information Document for April 2026 </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Reinvigorating local policing</vt:lpstr>
      <vt:lpstr>Reinvigorating local policing Recruitment and Retention Numbers:      </vt:lpstr>
      <vt:lpstr>  Victims at centre of the CJS</vt:lpstr>
      <vt:lpstr>  Victims at centre of the CJS</vt:lpstr>
      <vt:lpstr>  Victims at centre of the CJS</vt:lpstr>
      <vt:lpstr>    Victims </vt:lpstr>
      <vt:lpstr>Clare’s Law requests</vt:lpstr>
      <vt:lpstr>   Excellence: an excellent police service</vt:lpstr>
      <vt:lpstr>   Excellence: an excellent police service </vt:lpstr>
      <vt:lpstr>Updated quarterly</vt:lpstr>
      <vt:lpstr>Updated quarterly</vt:lpstr>
      <vt:lpstr>Updated quarterly</vt:lpstr>
      <vt:lpstr>Updated quarterly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COLES, Bethany 3092</cp:lastModifiedBy>
  <cp:revision>13</cp:revision>
  <dcterms:created xsi:type="dcterms:W3CDTF">2022-01-13T10:24:52Z</dcterms:created>
  <dcterms:modified xsi:type="dcterms:W3CDTF">2026-05-11T10:27:03Z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y fmtid="{D5CDD505-2E9C-101B-9397-08002B2CF9AE}" pid="9" name="ContentTypeId">
    <vt:lpwstr>0x010100F27C9619FA46FE41A4759CAFBE5D734A00BBA48444E9D52F419F119DD46A26DCA1</vt:lpwstr>
  </property>
  <property fmtid="{D5CDD505-2E9C-101B-9397-08002B2CF9AE}" pid="10" name="_dlc_DocIdItemGuid">
    <vt:lpwstr>27048d9a-cc84-4b2c-b528-13b09e58d0db</vt:lpwstr>
  </property>
  <property fmtid="{D5CDD505-2E9C-101B-9397-08002B2CF9AE}" pid="11" name="Order">
    <vt:r8>1579100</vt:r8>
  </property>
  <property fmtid="{D5CDD505-2E9C-101B-9397-08002B2CF9AE}" pid="12" name="xd_Signature">
    <vt:bool>false</vt:bool>
  </property>
  <property fmtid="{D5CDD505-2E9C-101B-9397-08002B2CF9AE}" pid="13" name="xd_ProgID">
    <vt:lpwstr/>
  </property>
  <property fmtid="{D5CDD505-2E9C-101B-9397-08002B2CF9AE}" pid="14" name="ForceDepartment">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