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25" r:id="rId6"/>
    <p:sldId id="326" r:id="rId7"/>
    <p:sldId id="327" r:id="rId8"/>
    <p:sldId id="328" r:id="rId9"/>
    <p:sldId id="329" r:id="rId10"/>
    <p:sldId id="277" r:id="rId11"/>
    <p:sldId id="278" r:id="rId12"/>
    <p:sldId id="279" r:id="rId13"/>
    <p:sldId id="265" r:id="rId14"/>
    <p:sldId id="267" r:id="rId15"/>
    <p:sldId id="266" r:id="rId16"/>
    <p:sldId id="302" r:id="rId17"/>
    <p:sldId id="259" r:id="rId18"/>
    <p:sldId id="268" r:id="rId19"/>
    <p:sldId id="280" r:id="rId20"/>
    <p:sldId id="295" r:id="rId21"/>
    <p:sldId id="304" r:id="rId22"/>
    <p:sldId id="317" r:id="rId23"/>
    <p:sldId id="319" r:id="rId24"/>
    <p:sldId id="305" r:id="rId25"/>
    <p:sldId id="320" r:id="rId26"/>
    <p:sldId id="306" r:id="rId27"/>
    <p:sldId id="323" r:id="rId28"/>
    <p:sldId id="263" r:id="rId29"/>
    <p:sldId id="297" r:id="rId30"/>
    <p:sldId id="281" r:id="rId31"/>
    <p:sldId id="324" r:id="rId32"/>
    <p:sldId id="287" r:id="rId33"/>
    <p:sldId id="288"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B6223-A2AA-4ECF-9641-2B382732F0DC}" v="17" dt="2025-04-01T12:20:00.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ESS, Samantha 3158" userId="759f23fe-68f2-4019-9d22-1f52a0710d2c" providerId="ADAL" clId="{B99B6223-A2AA-4ECF-9641-2B382732F0DC}"/>
    <pc:docChg chg="undo custSel modSld">
      <pc:chgData name="DENNESS, Samantha 3158" userId="759f23fe-68f2-4019-9d22-1f52a0710d2c" providerId="ADAL" clId="{B99B6223-A2AA-4ECF-9641-2B382732F0DC}" dt="2025-04-01T12:20:06.768" v="84" actId="962"/>
      <pc:docMkLst>
        <pc:docMk/>
      </pc:docMkLst>
      <pc:sldChg chg="modSp mod">
        <pc:chgData name="DENNESS, Samantha 3158" userId="759f23fe-68f2-4019-9d22-1f52a0710d2c" providerId="ADAL" clId="{B99B6223-A2AA-4ECF-9641-2B382732F0DC}" dt="2025-04-01T12:19:43.347" v="46" actId="962"/>
        <pc:sldMkLst>
          <pc:docMk/>
          <pc:sldMk cId="1929641798" sldId="259"/>
        </pc:sldMkLst>
        <pc:picChg chg="mod">
          <ac:chgData name="DENNESS, Samantha 3158" userId="759f23fe-68f2-4019-9d22-1f52a0710d2c" providerId="ADAL" clId="{B99B6223-A2AA-4ECF-9641-2B382732F0DC}" dt="2025-04-01T12:19:43.347" v="46" actId="962"/>
          <ac:picMkLst>
            <pc:docMk/>
            <pc:sldMk cId="1929641798" sldId="259"/>
            <ac:picMk id="7" creationId="{DB1F10D3-EB23-A8AC-55F8-3413AFE0FB80}"/>
          </ac:picMkLst>
        </pc:picChg>
      </pc:sldChg>
      <pc:sldChg chg="modSp mod">
        <pc:chgData name="DENNESS, Samantha 3158" userId="759f23fe-68f2-4019-9d22-1f52a0710d2c" providerId="ADAL" clId="{B99B6223-A2AA-4ECF-9641-2B382732F0DC}" dt="2025-04-01T11:55:27.200" v="11" actId="115"/>
        <pc:sldMkLst>
          <pc:docMk/>
          <pc:sldMk cId="1039655285" sldId="263"/>
        </pc:sldMkLst>
        <pc:spChg chg="mod">
          <ac:chgData name="DENNESS, Samantha 3158" userId="759f23fe-68f2-4019-9d22-1f52a0710d2c" providerId="ADAL" clId="{B99B6223-A2AA-4ECF-9641-2B382732F0DC}" dt="2025-04-01T11:55:27.200" v="11" actId="115"/>
          <ac:spMkLst>
            <pc:docMk/>
            <pc:sldMk cId="1039655285" sldId="263"/>
            <ac:spMk id="4" creationId="{D4E4B48F-4239-4D4C-8F34-4A977F0AF615}"/>
          </ac:spMkLst>
        </pc:spChg>
      </pc:sldChg>
      <pc:sldChg chg="delSp modSp">
        <pc:chgData name="DENNESS, Samantha 3158" userId="759f23fe-68f2-4019-9d22-1f52a0710d2c" providerId="ADAL" clId="{B99B6223-A2AA-4ECF-9641-2B382732F0DC}" dt="2025-04-01T12:19:26.804" v="40" actId="962"/>
        <pc:sldMkLst>
          <pc:docMk/>
          <pc:sldMk cId="529332630" sldId="265"/>
        </pc:sldMkLst>
        <pc:spChg chg="del">
          <ac:chgData name="DENNESS, Samantha 3158" userId="759f23fe-68f2-4019-9d22-1f52a0710d2c" providerId="ADAL" clId="{B99B6223-A2AA-4ECF-9641-2B382732F0DC}" dt="2025-04-01T12:19:21.981" v="38" actId="478"/>
          <ac:spMkLst>
            <pc:docMk/>
            <pc:sldMk cId="529332630" sldId="265"/>
            <ac:spMk id="6" creationId="{1C6611A7-9179-428D-A6F4-85F5354A46AA}"/>
          </ac:spMkLst>
        </pc:spChg>
        <pc:picChg chg="mod">
          <ac:chgData name="DENNESS, Samantha 3158" userId="759f23fe-68f2-4019-9d22-1f52a0710d2c" providerId="ADAL" clId="{B99B6223-A2AA-4ECF-9641-2B382732F0DC}" dt="2025-04-01T12:19:26.804" v="40" actId="962"/>
          <ac:picMkLst>
            <pc:docMk/>
            <pc:sldMk cId="529332630" sldId="265"/>
            <ac:picMk id="1027" creationId="{782BD7EA-1421-A5D6-B56F-BD55490B44EF}"/>
          </ac:picMkLst>
        </pc:picChg>
      </pc:sldChg>
      <pc:sldChg chg="delSp modSp">
        <pc:chgData name="DENNESS, Samantha 3158" userId="759f23fe-68f2-4019-9d22-1f52a0710d2c" providerId="ADAL" clId="{B99B6223-A2AA-4ECF-9641-2B382732F0DC}" dt="2025-04-01T12:19:41.728" v="44" actId="962"/>
        <pc:sldMkLst>
          <pc:docMk/>
          <pc:sldMk cId="3480406475" sldId="267"/>
        </pc:sldMkLst>
        <pc:spChg chg="del">
          <ac:chgData name="DENNESS, Samantha 3158" userId="759f23fe-68f2-4019-9d22-1f52a0710d2c" providerId="ADAL" clId="{B99B6223-A2AA-4ECF-9641-2B382732F0DC}" dt="2025-04-01T12:19:35.052" v="41" actId="478"/>
          <ac:spMkLst>
            <pc:docMk/>
            <pc:sldMk cId="3480406475" sldId="267"/>
            <ac:spMk id="6" creationId="{E495D483-4665-5DC3-0792-E8C8E193103F}"/>
          </ac:spMkLst>
        </pc:spChg>
        <pc:spChg chg="del">
          <ac:chgData name="DENNESS, Samantha 3158" userId="759f23fe-68f2-4019-9d22-1f52a0710d2c" providerId="ADAL" clId="{B99B6223-A2AA-4ECF-9641-2B382732F0DC}" dt="2025-04-01T12:19:38.649" v="42" actId="478"/>
          <ac:spMkLst>
            <pc:docMk/>
            <pc:sldMk cId="3480406475" sldId="267"/>
            <ac:spMk id="7" creationId="{4A2E47D8-D7B5-30FA-6E14-094B46C97F13}"/>
          </ac:spMkLst>
        </pc:spChg>
        <pc:picChg chg="mod">
          <ac:chgData name="DENNESS, Samantha 3158" userId="759f23fe-68f2-4019-9d22-1f52a0710d2c" providerId="ADAL" clId="{B99B6223-A2AA-4ECF-9641-2B382732F0DC}" dt="2025-04-01T12:19:41.728" v="44" actId="962"/>
          <ac:picMkLst>
            <pc:docMk/>
            <pc:sldMk cId="3480406475" sldId="267"/>
            <ac:picMk id="2050" creationId="{E4F469DC-E2A1-021E-646C-D804375FA06A}"/>
          </ac:picMkLst>
        </pc:picChg>
      </pc:sldChg>
      <pc:sldChg chg="modSp">
        <pc:chgData name="DENNESS, Samantha 3158" userId="759f23fe-68f2-4019-9d22-1f52a0710d2c" providerId="ADAL" clId="{B99B6223-A2AA-4ECF-9641-2B382732F0DC}" dt="2025-04-01T12:19:44.447" v="48" actId="962"/>
        <pc:sldMkLst>
          <pc:docMk/>
          <pc:sldMk cId="3478288751" sldId="268"/>
        </pc:sldMkLst>
        <pc:spChg chg="mod">
          <ac:chgData name="DENNESS, Samantha 3158" userId="759f23fe-68f2-4019-9d22-1f52a0710d2c" providerId="ADAL" clId="{B99B6223-A2AA-4ECF-9641-2B382732F0DC}" dt="2025-04-01T12:19:44.447" v="48" actId="962"/>
          <ac:spMkLst>
            <pc:docMk/>
            <pc:sldMk cId="3478288751" sldId="268"/>
            <ac:spMk id="6" creationId="{1172F366-7D15-A4C9-3478-C66057E88D67}"/>
          </ac:spMkLst>
        </pc:spChg>
      </pc:sldChg>
      <pc:sldChg chg="modSp mod">
        <pc:chgData name="DENNESS, Samantha 3158" userId="759f23fe-68f2-4019-9d22-1f52a0710d2c" providerId="ADAL" clId="{B99B6223-A2AA-4ECF-9641-2B382732F0DC}" dt="2025-04-01T12:03:45.962" v="15" actId="207"/>
        <pc:sldMkLst>
          <pc:docMk/>
          <pc:sldMk cId="2503712409" sldId="274"/>
        </pc:sldMkLst>
        <pc:spChg chg="mod">
          <ac:chgData name="DENNESS, Samantha 3158" userId="759f23fe-68f2-4019-9d22-1f52a0710d2c" providerId="ADAL" clId="{B99B6223-A2AA-4ECF-9641-2B382732F0DC}" dt="2025-04-01T12:03:45.962" v="15" actId="207"/>
          <ac:spMkLst>
            <pc:docMk/>
            <pc:sldMk cId="2503712409" sldId="274"/>
            <ac:spMk id="4" creationId="{D4E4B48F-4239-4D4C-8F34-4A977F0AF615}"/>
          </ac:spMkLst>
        </pc:spChg>
      </pc:sldChg>
      <pc:sldChg chg="modSp mod">
        <pc:chgData name="DENNESS, Samantha 3158" userId="759f23fe-68f2-4019-9d22-1f52a0710d2c" providerId="ADAL" clId="{B99B6223-A2AA-4ECF-9641-2B382732F0DC}" dt="2025-04-01T12:19:18.564" v="37" actId="962"/>
        <pc:sldMkLst>
          <pc:docMk/>
          <pc:sldMk cId="3973770356" sldId="277"/>
        </pc:sldMkLst>
        <pc:picChg chg="mod">
          <ac:chgData name="DENNESS, Samantha 3158" userId="759f23fe-68f2-4019-9d22-1f52a0710d2c" providerId="ADAL" clId="{B99B6223-A2AA-4ECF-9641-2B382732F0DC}" dt="2025-04-01T12:19:18.564" v="37" actId="962"/>
          <ac:picMkLst>
            <pc:docMk/>
            <pc:sldMk cId="3973770356" sldId="277"/>
            <ac:picMk id="5" creationId="{7A7C9826-A403-42CB-9BB1-0030BF8C032D}"/>
          </ac:picMkLst>
        </pc:picChg>
      </pc:sldChg>
      <pc:sldChg chg="modSp mod">
        <pc:chgData name="DENNESS, Samantha 3158" userId="759f23fe-68f2-4019-9d22-1f52a0710d2c" providerId="ADAL" clId="{B99B6223-A2AA-4ECF-9641-2B382732F0DC}" dt="2025-04-01T11:54:47.281" v="10" actId="207"/>
        <pc:sldMkLst>
          <pc:docMk/>
          <pc:sldMk cId="2249566255" sldId="279"/>
        </pc:sldMkLst>
        <pc:spChg chg="mod">
          <ac:chgData name="DENNESS, Samantha 3158" userId="759f23fe-68f2-4019-9d22-1f52a0710d2c" providerId="ADAL" clId="{B99B6223-A2AA-4ECF-9641-2B382732F0DC}" dt="2025-04-01T11:54:47.281" v="10" actId="207"/>
          <ac:spMkLst>
            <pc:docMk/>
            <pc:sldMk cId="2249566255" sldId="279"/>
            <ac:spMk id="4" creationId="{D4E4B48F-4239-4D4C-8F34-4A977F0AF615}"/>
          </ac:spMkLst>
        </pc:spChg>
      </pc:sldChg>
      <pc:sldChg chg="modSp mod">
        <pc:chgData name="DENNESS, Samantha 3158" userId="759f23fe-68f2-4019-9d22-1f52a0710d2c" providerId="ADAL" clId="{B99B6223-A2AA-4ECF-9641-2B382732F0DC}" dt="2025-04-01T12:20:00.422" v="70" actId="962"/>
        <pc:sldMkLst>
          <pc:docMk/>
          <pc:sldMk cId="1516713518" sldId="281"/>
        </pc:sldMkLst>
        <pc:spChg chg="mod">
          <ac:chgData name="DENNESS, Samantha 3158" userId="759f23fe-68f2-4019-9d22-1f52a0710d2c" providerId="ADAL" clId="{B99B6223-A2AA-4ECF-9641-2B382732F0DC}" dt="2025-04-01T12:19:59.260" v="68" actId="962"/>
          <ac:spMkLst>
            <pc:docMk/>
            <pc:sldMk cId="1516713518" sldId="281"/>
            <ac:spMk id="2" creationId="{9B9F64F1-F70B-484D-9467-22AAFA48EEB8}"/>
          </ac:spMkLst>
        </pc:spChg>
        <pc:picChg chg="mod">
          <ac:chgData name="DENNESS, Samantha 3158" userId="759f23fe-68f2-4019-9d22-1f52a0710d2c" providerId="ADAL" clId="{B99B6223-A2AA-4ECF-9641-2B382732F0DC}" dt="2025-04-01T12:20:00.422" v="70" actId="962"/>
          <ac:picMkLst>
            <pc:docMk/>
            <pc:sldMk cId="1516713518" sldId="281"/>
            <ac:picMk id="3" creationId="{AE93A9A8-88C1-52DF-AC24-049742A21E98}"/>
          </ac:picMkLst>
        </pc:picChg>
      </pc:sldChg>
      <pc:sldChg chg="modSp mod">
        <pc:chgData name="DENNESS, Samantha 3158" userId="759f23fe-68f2-4019-9d22-1f52a0710d2c" providerId="ADAL" clId="{B99B6223-A2AA-4ECF-9641-2B382732F0DC}" dt="2025-04-01T12:20:03.325" v="76" actId="962"/>
        <pc:sldMkLst>
          <pc:docMk/>
          <pc:sldMk cId="333002389" sldId="287"/>
        </pc:sldMkLst>
        <pc:spChg chg="mod">
          <ac:chgData name="DENNESS, Samantha 3158" userId="759f23fe-68f2-4019-9d22-1f52a0710d2c" providerId="ADAL" clId="{B99B6223-A2AA-4ECF-9641-2B382732F0DC}" dt="2025-04-01T12:20:02.432" v="74" actId="962"/>
          <ac:spMkLst>
            <pc:docMk/>
            <pc:sldMk cId="333002389" sldId="287"/>
            <ac:spMk id="4" creationId="{D4E4B48F-4239-4D4C-8F34-4A977F0AF615}"/>
          </ac:spMkLst>
        </pc:spChg>
        <pc:picChg chg="mod">
          <ac:chgData name="DENNESS, Samantha 3158" userId="759f23fe-68f2-4019-9d22-1f52a0710d2c" providerId="ADAL" clId="{B99B6223-A2AA-4ECF-9641-2B382732F0DC}" dt="2025-04-01T12:20:03.325" v="76" actId="962"/>
          <ac:picMkLst>
            <pc:docMk/>
            <pc:sldMk cId="333002389" sldId="287"/>
            <ac:picMk id="5" creationId="{F3D5D34D-A63B-0D31-469D-59F183E7950C}"/>
          </ac:picMkLst>
        </pc:picChg>
      </pc:sldChg>
      <pc:sldChg chg="modSp mod">
        <pc:chgData name="DENNESS, Samantha 3158" userId="759f23fe-68f2-4019-9d22-1f52a0710d2c" providerId="ADAL" clId="{B99B6223-A2AA-4ECF-9641-2B382732F0DC}" dt="2025-04-01T12:20:05.037" v="80" actId="962"/>
        <pc:sldMkLst>
          <pc:docMk/>
          <pc:sldMk cId="3270461521" sldId="288"/>
        </pc:sldMkLst>
        <pc:spChg chg="mod">
          <ac:chgData name="DENNESS, Samantha 3158" userId="759f23fe-68f2-4019-9d22-1f52a0710d2c" providerId="ADAL" clId="{B99B6223-A2AA-4ECF-9641-2B382732F0DC}" dt="2025-04-01T12:20:04.173" v="78" actId="962"/>
          <ac:spMkLst>
            <pc:docMk/>
            <pc:sldMk cId="3270461521" sldId="288"/>
            <ac:spMk id="4" creationId="{D4E4B48F-4239-4D4C-8F34-4A977F0AF615}"/>
          </ac:spMkLst>
        </pc:spChg>
        <pc:picChg chg="mod">
          <ac:chgData name="DENNESS, Samantha 3158" userId="759f23fe-68f2-4019-9d22-1f52a0710d2c" providerId="ADAL" clId="{B99B6223-A2AA-4ECF-9641-2B382732F0DC}" dt="2025-04-01T12:20:05.037" v="80" actId="962"/>
          <ac:picMkLst>
            <pc:docMk/>
            <pc:sldMk cId="3270461521" sldId="288"/>
            <ac:picMk id="3" creationId="{968A8E1C-187A-E327-E147-F4ABC34C474B}"/>
          </ac:picMkLst>
        </pc:picChg>
      </pc:sldChg>
      <pc:sldChg chg="modSp">
        <pc:chgData name="DENNESS, Samantha 3158" userId="759f23fe-68f2-4019-9d22-1f52a0710d2c" providerId="ADAL" clId="{B99B6223-A2AA-4ECF-9641-2B382732F0DC}" dt="2025-04-01T12:19:46.035" v="50" actId="962"/>
        <pc:sldMkLst>
          <pc:docMk/>
          <pc:sldMk cId="3205662681" sldId="295"/>
        </pc:sldMkLst>
        <pc:graphicFrameChg chg="mod">
          <ac:chgData name="DENNESS, Samantha 3158" userId="759f23fe-68f2-4019-9d22-1f52a0710d2c" providerId="ADAL" clId="{B99B6223-A2AA-4ECF-9641-2B382732F0DC}" dt="2025-04-01T12:19:46.035" v="50" actId="962"/>
          <ac:graphicFrameMkLst>
            <pc:docMk/>
            <pc:sldMk cId="3205662681" sldId="295"/>
            <ac:graphicFrameMk id="4" creationId="{317CC03B-73D8-49B5-A08E-4B4161BADA95}"/>
          </ac:graphicFrameMkLst>
        </pc:graphicFrameChg>
      </pc:sldChg>
      <pc:sldChg chg="modSp mod">
        <pc:chgData name="DENNESS, Samantha 3158" userId="759f23fe-68f2-4019-9d22-1f52a0710d2c" providerId="ADAL" clId="{B99B6223-A2AA-4ECF-9641-2B382732F0DC}" dt="2025-04-01T12:20:06.768" v="84" actId="962"/>
        <pc:sldMkLst>
          <pc:docMk/>
          <pc:sldMk cId="1588991012" sldId="298"/>
        </pc:sldMkLst>
        <pc:spChg chg="mod">
          <ac:chgData name="DENNESS, Samantha 3158" userId="759f23fe-68f2-4019-9d22-1f52a0710d2c" providerId="ADAL" clId="{B99B6223-A2AA-4ECF-9641-2B382732F0DC}" dt="2025-04-01T12:20:05.871" v="82" actId="962"/>
          <ac:spMkLst>
            <pc:docMk/>
            <pc:sldMk cId="1588991012" sldId="298"/>
            <ac:spMk id="4" creationId="{D4E4B48F-4239-4D4C-8F34-4A977F0AF615}"/>
          </ac:spMkLst>
        </pc:spChg>
        <pc:picChg chg="mod">
          <ac:chgData name="DENNESS, Samantha 3158" userId="759f23fe-68f2-4019-9d22-1f52a0710d2c" providerId="ADAL" clId="{B99B6223-A2AA-4ECF-9641-2B382732F0DC}" dt="2025-04-01T12:20:06.768" v="84" actId="962"/>
          <ac:picMkLst>
            <pc:docMk/>
            <pc:sldMk cId="1588991012" sldId="298"/>
            <ac:picMk id="5" creationId="{A37DAD01-7145-DA3B-5D44-71E911ADB5D7}"/>
          </ac:picMkLst>
        </pc:picChg>
      </pc:sldChg>
      <pc:sldChg chg="modSp mod">
        <pc:chgData name="DENNESS, Samantha 3158" userId="759f23fe-68f2-4019-9d22-1f52a0710d2c" providerId="ADAL" clId="{B99B6223-A2AA-4ECF-9641-2B382732F0DC}" dt="2025-04-01T12:19:49.100" v="54" actId="962"/>
        <pc:sldMkLst>
          <pc:docMk/>
          <pc:sldMk cId="3303103628" sldId="304"/>
        </pc:sldMkLst>
        <pc:picChg chg="mod">
          <ac:chgData name="DENNESS, Samantha 3158" userId="759f23fe-68f2-4019-9d22-1f52a0710d2c" providerId="ADAL" clId="{B99B6223-A2AA-4ECF-9641-2B382732F0DC}" dt="2025-04-01T12:19:47.229" v="52" actId="962"/>
          <ac:picMkLst>
            <pc:docMk/>
            <pc:sldMk cId="3303103628" sldId="304"/>
            <ac:picMk id="15" creationId="{A0368DA0-6486-2408-993A-5E29BDE74046}"/>
          </ac:picMkLst>
        </pc:picChg>
        <pc:picChg chg="mod">
          <ac:chgData name="DENNESS, Samantha 3158" userId="759f23fe-68f2-4019-9d22-1f52a0710d2c" providerId="ADAL" clId="{B99B6223-A2AA-4ECF-9641-2B382732F0DC}" dt="2025-04-01T12:19:49.100" v="54" actId="962"/>
          <ac:picMkLst>
            <pc:docMk/>
            <pc:sldMk cId="3303103628" sldId="304"/>
            <ac:picMk id="17" creationId="{FF344C47-B7AA-A53C-BD2F-CB9737C2E859}"/>
          </ac:picMkLst>
        </pc:picChg>
      </pc:sldChg>
      <pc:sldChg chg="modSp mod">
        <pc:chgData name="DENNESS, Samantha 3158" userId="759f23fe-68f2-4019-9d22-1f52a0710d2c" providerId="ADAL" clId="{B99B6223-A2AA-4ECF-9641-2B382732F0DC}" dt="2025-04-01T12:19:52.899" v="60" actId="962"/>
        <pc:sldMkLst>
          <pc:docMk/>
          <pc:sldMk cId="2083981649" sldId="305"/>
        </pc:sldMkLst>
        <pc:picChg chg="mod">
          <ac:chgData name="DENNESS, Samantha 3158" userId="759f23fe-68f2-4019-9d22-1f52a0710d2c" providerId="ADAL" clId="{B99B6223-A2AA-4ECF-9641-2B382732F0DC}" dt="2025-04-01T12:19:52.899" v="60" actId="962"/>
          <ac:picMkLst>
            <pc:docMk/>
            <pc:sldMk cId="2083981649" sldId="305"/>
            <ac:picMk id="8" creationId="{26CE21E6-4391-CE5C-E9DE-11C37DA9B9D1}"/>
          </ac:picMkLst>
        </pc:picChg>
      </pc:sldChg>
      <pc:sldChg chg="modSp mod">
        <pc:chgData name="DENNESS, Samantha 3158" userId="759f23fe-68f2-4019-9d22-1f52a0710d2c" providerId="ADAL" clId="{B99B6223-A2AA-4ECF-9641-2B382732F0DC}" dt="2025-04-01T12:19:55.677" v="64" actId="962"/>
        <pc:sldMkLst>
          <pc:docMk/>
          <pc:sldMk cId="3989017342" sldId="306"/>
        </pc:sldMkLst>
        <pc:picChg chg="mod">
          <ac:chgData name="DENNESS, Samantha 3158" userId="759f23fe-68f2-4019-9d22-1f52a0710d2c" providerId="ADAL" clId="{B99B6223-A2AA-4ECF-9641-2B382732F0DC}" dt="2025-04-01T12:19:55.677" v="64" actId="962"/>
          <ac:picMkLst>
            <pc:docMk/>
            <pc:sldMk cId="3989017342" sldId="306"/>
            <ac:picMk id="4" creationId="{BBFECC88-C0DB-94E9-EF94-BD4111D1907B}"/>
          </ac:picMkLst>
        </pc:picChg>
      </pc:sldChg>
      <pc:sldChg chg="modSp">
        <pc:chgData name="DENNESS, Samantha 3158" userId="759f23fe-68f2-4019-9d22-1f52a0710d2c" providerId="ADAL" clId="{B99B6223-A2AA-4ECF-9641-2B382732F0DC}" dt="2025-04-01T12:19:50.435" v="56" actId="962"/>
        <pc:sldMkLst>
          <pc:docMk/>
          <pc:sldMk cId="4149085512" sldId="317"/>
        </pc:sldMkLst>
        <pc:graphicFrameChg chg="mod">
          <ac:chgData name="DENNESS, Samantha 3158" userId="759f23fe-68f2-4019-9d22-1f52a0710d2c" providerId="ADAL" clId="{B99B6223-A2AA-4ECF-9641-2B382732F0DC}" dt="2025-04-01T12:19:50.435" v="56" actId="962"/>
          <ac:graphicFrameMkLst>
            <pc:docMk/>
            <pc:sldMk cId="4149085512" sldId="317"/>
            <ac:graphicFrameMk id="4" creationId="{C10B8B51-9B69-7AF3-ECA6-DB1842A980CF}"/>
          </ac:graphicFrameMkLst>
        </pc:graphicFrameChg>
      </pc:sldChg>
      <pc:sldChg chg="modSp mod">
        <pc:chgData name="DENNESS, Samantha 3158" userId="759f23fe-68f2-4019-9d22-1f52a0710d2c" providerId="ADAL" clId="{B99B6223-A2AA-4ECF-9641-2B382732F0DC}" dt="2025-04-01T12:19:51.644" v="58" actId="962"/>
        <pc:sldMkLst>
          <pc:docMk/>
          <pc:sldMk cId="818421155" sldId="319"/>
        </pc:sldMkLst>
        <pc:picChg chg="mod">
          <ac:chgData name="DENNESS, Samantha 3158" userId="759f23fe-68f2-4019-9d22-1f52a0710d2c" providerId="ADAL" clId="{B99B6223-A2AA-4ECF-9641-2B382732F0DC}" dt="2025-04-01T12:19:51.644" v="58" actId="962"/>
          <ac:picMkLst>
            <pc:docMk/>
            <pc:sldMk cId="818421155" sldId="319"/>
            <ac:picMk id="8" creationId="{708A89E2-5572-79ED-CC2F-A3A45669FD48}"/>
          </ac:picMkLst>
        </pc:picChg>
      </pc:sldChg>
      <pc:sldChg chg="modSp mod">
        <pc:chgData name="DENNESS, Samantha 3158" userId="759f23fe-68f2-4019-9d22-1f52a0710d2c" providerId="ADAL" clId="{B99B6223-A2AA-4ECF-9641-2B382732F0DC}" dt="2025-04-01T12:19:54.313" v="62" actId="962"/>
        <pc:sldMkLst>
          <pc:docMk/>
          <pc:sldMk cId="2509172613" sldId="320"/>
        </pc:sldMkLst>
        <pc:picChg chg="mod">
          <ac:chgData name="DENNESS, Samantha 3158" userId="759f23fe-68f2-4019-9d22-1f52a0710d2c" providerId="ADAL" clId="{B99B6223-A2AA-4ECF-9641-2B382732F0DC}" dt="2025-04-01T12:19:54.313" v="62" actId="962"/>
          <ac:picMkLst>
            <pc:docMk/>
            <pc:sldMk cId="2509172613" sldId="320"/>
            <ac:picMk id="6" creationId="{604C4F46-3859-B6CC-426A-27F3764C5A6D}"/>
          </ac:picMkLst>
        </pc:picChg>
      </pc:sldChg>
      <pc:sldChg chg="modSp">
        <pc:chgData name="DENNESS, Samantha 3158" userId="759f23fe-68f2-4019-9d22-1f52a0710d2c" providerId="ADAL" clId="{B99B6223-A2AA-4ECF-9641-2B382732F0DC}" dt="2025-04-01T12:19:57.296" v="66" actId="962"/>
        <pc:sldMkLst>
          <pc:docMk/>
          <pc:sldMk cId="3432083302" sldId="323"/>
        </pc:sldMkLst>
        <pc:graphicFrameChg chg="mod">
          <ac:chgData name="DENNESS, Samantha 3158" userId="759f23fe-68f2-4019-9d22-1f52a0710d2c" providerId="ADAL" clId="{B99B6223-A2AA-4ECF-9641-2B382732F0DC}" dt="2025-04-01T12:19:57.296" v="66" actId="962"/>
          <ac:graphicFrameMkLst>
            <pc:docMk/>
            <pc:sldMk cId="3432083302" sldId="323"/>
            <ac:graphicFrameMk id="4" creationId="{CF902A6A-DDC6-ADCE-3664-343702EF1EA5}"/>
          </ac:graphicFrameMkLst>
        </pc:graphicFrameChg>
      </pc:sldChg>
      <pc:sldChg chg="modSp mod">
        <pc:chgData name="DENNESS, Samantha 3158" userId="759f23fe-68f2-4019-9d22-1f52a0710d2c" providerId="ADAL" clId="{B99B6223-A2AA-4ECF-9641-2B382732F0DC}" dt="2025-04-01T12:20:01.411" v="72" actId="962"/>
        <pc:sldMkLst>
          <pc:docMk/>
          <pc:sldMk cId="4059992847" sldId="324"/>
        </pc:sldMkLst>
        <pc:picChg chg="mod">
          <ac:chgData name="DENNESS, Samantha 3158" userId="759f23fe-68f2-4019-9d22-1f52a0710d2c" providerId="ADAL" clId="{B99B6223-A2AA-4ECF-9641-2B382732F0DC}" dt="2025-04-01T12:20:01.411" v="72" actId="962"/>
          <ac:picMkLst>
            <pc:docMk/>
            <pc:sldMk cId="4059992847" sldId="324"/>
            <ac:picMk id="7" creationId="{DDF374B6-63F9-E666-6E36-0FCAD634C42D}"/>
          </ac:picMkLst>
        </pc:picChg>
      </pc:sldChg>
      <pc:sldChg chg="modSp mod">
        <pc:chgData name="DENNESS, Samantha 3158" userId="759f23fe-68f2-4019-9d22-1f52a0710d2c" providerId="ADAL" clId="{B99B6223-A2AA-4ECF-9641-2B382732F0DC}" dt="2025-04-01T12:19:06.570" v="19" actId="962"/>
        <pc:sldMkLst>
          <pc:docMk/>
          <pc:sldMk cId="2221367289" sldId="325"/>
        </pc:sldMkLst>
        <pc:picChg chg="mod">
          <ac:chgData name="DENNESS, Samantha 3158" userId="759f23fe-68f2-4019-9d22-1f52a0710d2c" providerId="ADAL" clId="{B99B6223-A2AA-4ECF-9641-2B382732F0DC}" dt="2025-04-01T12:18:51.095" v="17" actId="962"/>
          <ac:picMkLst>
            <pc:docMk/>
            <pc:sldMk cId="2221367289" sldId="325"/>
            <ac:picMk id="6" creationId="{393E563D-BF12-5ED3-2819-50C5B6C76494}"/>
          </ac:picMkLst>
        </pc:picChg>
        <pc:picChg chg="mod">
          <ac:chgData name="DENNESS, Samantha 3158" userId="759f23fe-68f2-4019-9d22-1f52a0710d2c" providerId="ADAL" clId="{B99B6223-A2AA-4ECF-9641-2B382732F0DC}" dt="2025-04-01T12:19:06.570" v="19" actId="962"/>
          <ac:picMkLst>
            <pc:docMk/>
            <pc:sldMk cId="2221367289" sldId="325"/>
            <ac:picMk id="13" creationId="{00AAE037-EB09-F50B-E375-150A0CE8DB89}"/>
          </ac:picMkLst>
        </pc:picChg>
      </pc:sldChg>
      <pc:sldChg chg="modSp mod">
        <pc:chgData name="DENNESS, Samantha 3158" userId="759f23fe-68f2-4019-9d22-1f52a0710d2c" providerId="ADAL" clId="{B99B6223-A2AA-4ECF-9641-2B382732F0DC}" dt="2025-04-01T12:19:08.941" v="23" actId="962"/>
        <pc:sldMkLst>
          <pc:docMk/>
          <pc:sldMk cId="3628389730" sldId="326"/>
        </pc:sldMkLst>
        <pc:picChg chg="mod">
          <ac:chgData name="DENNESS, Samantha 3158" userId="759f23fe-68f2-4019-9d22-1f52a0710d2c" providerId="ADAL" clId="{B99B6223-A2AA-4ECF-9641-2B382732F0DC}" dt="2025-04-01T12:19:08.090" v="21" actId="962"/>
          <ac:picMkLst>
            <pc:docMk/>
            <pc:sldMk cId="3628389730" sldId="326"/>
            <ac:picMk id="6" creationId="{2CFB4BDB-83E3-247D-9183-3985DE7AA31E}"/>
          </ac:picMkLst>
        </pc:picChg>
        <pc:picChg chg="mod">
          <ac:chgData name="DENNESS, Samantha 3158" userId="759f23fe-68f2-4019-9d22-1f52a0710d2c" providerId="ADAL" clId="{B99B6223-A2AA-4ECF-9641-2B382732F0DC}" dt="2025-04-01T12:19:08.941" v="23" actId="962"/>
          <ac:picMkLst>
            <pc:docMk/>
            <pc:sldMk cId="3628389730" sldId="326"/>
            <ac:picMk id="13" creationId="{6506E059-0230-C7A4-D416-29C920472FB4}"/>
          </ac:picMkLst>
        </pc:picChg>
      </pc:sldChg>
      <pc:sldChg chg="modSp mod">
        <pc:chgData name="DENNESS, Samantha 3158" userId="759f23fe-68f2-4019-9d22-1f52a0710d2c" providerId="ADAL" clId="{B99B6223-A2AA-4ECF-9641-2B382732F0DC}" dt="2025-04-01T12:19:10.753" v="27" actId="962"/>
        <pc:sldMkLst>
          <pc:docMk/>
          <pc:sldMk cId="3394030960" sldId="327"/>
        </pc:sldMkLst>
        <pc:picChg chg="mod">
          <ac:chgData name="DENNESS, Samantha 3158" userId="759f23fe-68f2-4019-9d22-1f52a0710d2c" providerId="ADAL" clId="{B99B6223-A2AA-4ECF-9641-2B382732F0DC}" dt="2025-04-01T12:19:09.795" v="25" actId="962"/>
          <ac:picMkLst>
            <pc:docMk/>
            <pc:sldMk cId="3394030960" sldId="327"/>
            <ac:picMk id="6" creationId="{857C94FA-DE99-41DF-46C8-1EF5E6A06417}"/>
          </ac:picMkLst>
        </pc:picChg>
        <pc:picChg chg="mod">
          <ac:chgData name="DENNESS, Samantha 3158" userId="759f23fe-68f2-4019-9d22-1f52a0710d2c" providerId="ADAL" clId="{B99B6223-A2AA-4ECF-9641-2B382732F0DC}" dt="2025-04-01T12:19:10.753" v="27" actId="962"/>
          <ac:picMkLst>
            <pc:docMk/>
            <pc:sldMk cId="3394030960" sldId="327"/>
            <ac:picMk id="16" creationId="{985C7BE3-1807-079E-665F-8D708EED213B}"/>
          </ac:picMkLst>
        </pc:picChg>
      </pc:sldChg>
      <pc:sldChg chg="modSp mod">
        <pc:chgData name="DENNESS, Samantha 3158" userId="759f23fe-68f2-4019-9d22-1f52a0710d2c" providerId="ADAL" clId="{B99B6223-A2AA-4ECF-9641-2B382732F0DC}" dt="2025-04-01T12:19:17.150" v="35" actId="962"/>
        <pc:sldMkLst>
          <pc:docMk/>
          <pc:sldMk cId="4111220544" sldId="328"/>
        </pc:sldMkLst>
        <pc:picChg chg="mod">
          <ac:chgData name="DENNESS, Samantha 3158" userId="759f23fe-68f2-4019-9d22-1f52a0710d2c" providerId="ADAL" clId="{B99B6223-A2AA-4ECF-9641-2B382732F0DC}" dt="2025-04-01T12:19:11.572" v="29" actId="962"/>
          <ac:picMkLst>
            <pc:docMk/>
            <pc:sldMk cId="4111220544" sldId="328"/>
            <ac:picMk id="6" creationId="{FD209AF2-3DDD-62D4-B701-D8100F96480A}"/>
          </ac:picMkLst>
        </pc:picChg>
        <pc:picChg chg="mod">
          <ac:chgData name="DENNESS, Samantha 3158" userId="759f23fe-68f2-4019-9d22-1f52a0710d2c" providerId="ADAL" clId="{B99B6223-A2AA-4ECF-9641-2B382732F0DC}" dt="2025-04-01T12:19:12.489" v="31" actId="962"/>
          <ac:picMkLst>
            <pc:docMk/>
            <pc:sldMk cId="4111220544" sldId="328"/>
            <ac:picMk id="13" creationId="{4DBCFB9C-0089-36C9-511A-A786715C02F8}"/>
          </ac:picMkLst>
        </pc:picChg>
        <pc:picChg chg="mod">
          <ac:chgData name="DENNESS, Samantha 3158" userId="759f23fe-68f2-4019-9d22-1f52a0710d2c" providerId="ADAL" clId="{B99B6223-A2AA-4ECF-9641-2B382732F0DC}" dt="2025-04-01T12:19:15.735" v="33" actId="962"/>
          <ac:picMkLst>
            <pc:docMk/>
            <pc:sldMk cId="4111220544" sldId="328"/>
            <ac:picMk id="20" creationId="{A16E0B8A-957E-798E-BA9D-ED8304A8A5E6}"/>
          </ac:picMkLst>
        </pc:picChg>
        <pc:picChg chg="mod">
          <ac:chgData name="DENNESS, Samantha 3158" userId="759f23fe-68f2-4019-9d22-1f52a0710d2c" providerId="ADAL" clId="{B99B6223-A2AA-4ECF-9641-2B382732F0DC}" dt="2025-04-01T12:19:17.150" v="35" actId="962"/>
          <ac:picMkLst>
            <pc:docMk/>
            <pc:sldMk cId="4111220544" sldId="328"/>
            <ac:picMk id="24" creationId="{EC3CA961-C6D1-500B-BE77-21D6FA0F2DB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3854366607267434E-2"/>
          <c:y val="0.16860521936931225"/>
          <c:w val="0.94920065577335277"/>
          <c:h val="0.73821204450864286"/>
        </c:manualLayout>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numCache>
            </c:numRef>
          </c:cat>
          <c:val>
            <c:numRef>
              <c:f>Sheet1!$B$2:$B$13</c:f>
              <c:numCache>
                <c:formatCode>General</c:formatCode>
                <c:ptCount val="12"/>
                <c:pt idx="0">
                  <c:v>95</c:v>
                </c:pt>
                <c:pt idx="1">
                  <c:v>85</c:v>
                </c:pt>
                <c:pt idx="2">
                  <c:v>72</c:v>
                </c:pt>
                <c:pt idx="3">
                  <c:v>92</c:v>
                </c:pt>
                <c:pt idx="4">
                  <c:v>90</c:v>
                </c:pt>
                <c:pt idx="5">
                  <c:v>107</c:v>
                </c:pt>
                <c:pt idx="6">
                  <c:v>82</c:v>
                </c:pt>
                <c:pt idx="7">
                  <c:v>79</c:v>
                </c:pt>
                <c:pt idx="8">
                  <c:v>102</c:v>
                </c:pt>
                <c:pt idx="9">
                  <c:v>92</c:v>
                </c:pt>
                <c:pt idx="10">
                  <c:v>129</c:v>
                </c:pt>
                <c:pt idx="11">
                  <c:v>76</c:v>
                </c:pt>
              </c:numCache>
            </c:numRef>
          </c:val>
          <c:smooth val="0"/>
          <c:extLst>
            <c:ext xmlns:c16="http://schemas.microsoft.com/office/drawing/2014/chart" uri="{C3380CC4-5D6E-409C-BE32-E72D297353CC}">
              <c16:uniqueId val="{00000000-4343-4199-9C57-1913DA15B1BC}"/>
            </c:ext>
          </c:extLst>
        </c:ser>
        <c:ser>
          <c:idx val="1"/>
          <c:order val="1"/>
          <c:tx>
            <c:strRef>
              <c:f>Sheet1!$C$1</c:f>
              <c:strCache>
                <c:ptCount val="1"/>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numCache>
            </c:numRef>
          </c:cat>
          <c:val>
            <c:numRef>
              <c:f>Sheet1!$C$2:$C$13</c:f>
              <c:numCache>
                <c:formatCode>General</c:formatCode>
                <c:ptCount val="12"/>
                <c:pt idx="0">
                  <c:v>138</c:v>
                </c:pt>
                <c:pt idx="1">
                  <c:v>164</c:v>
                </c:pt>
                <c:pt idx="2">
                  <c:v>130</c:v>
                </c:pt>
                <c:pt idx="3">
                  <c:v>130</c:v>
                </c:pt>
                <c:pt idx="4">
                  <c:v>120</c:v>
                </c:pt>
                <c:pt idx="5">
                  <c:v>136</c:v>
                </c:pt>
                <c:pt idx="6">
                  <c:v>164</c:v>
                </c:pt>
                <c:pt idx="7">
                  <c:v>179</c:v>
                </c:pt>
                <c:pt idx="8">
                  <c:v>138</c:v>
                </c:pt>
                <c:pt idx="9">
                  <c:v>161</c:v>
                </c:pt>
                <c:pt idx="10">
                  <c:v>140</c:v>
                </c:pt>
                <c:pt idx="11">
                  <c:v>134</c:v>
                </c:pt>
              </c:numCache>
            </c:numRef>
          </c:val>
          <c:smooth val="0"/>
          <c:extLst>
            <c:ext xmlns:c16="http://schemas.microsoft.com/office/drawing/2014/chart" uri="{C3380CC4-5D6E-409C-BE32-E72D297353CC}">
              <c16:uniqueId val="{00000001-4343-4199-9C57-1913DA15B1BC}"/>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dissatisfactions</a:t>
            </a:r>
            <a:r>
              <a:rPr lang="en-GB" baseline="0"/>
              <a:t> by department</a:t>
            </a:r>
            <a:endParaRPr lang="en-GB"/>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GB"/>
        </a:p>
      </c:txPr>
    </c:title>
    <c:autoTitleDeleted val="0"/>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854-48A2-8BA4-2FD6EC2E1FC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854-48A2-8BA4-2FD6EC2E1FC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854-48A2-8BA4-2FD6EC2E1FC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854-48A2-8BA4-2FD6EC2E1FC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854-48A2-8BA4-2FD6EC2E1FC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854-48A2-8BA4-2FD6EC2E1FC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854-48A2-8BA4-2FD6EC2E1FC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8854-48A2-8BA4-2FD6EC2E1FCD}"/>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8854-48A2-8BA4-2FD6EC2E1FCD}"/>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8854-48A2-8BA4-2FD6EC2E1FCD}"/>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8854-48A2-8BA4-2FD6EC2E1FCD}"/>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8854-48A2-8BA4-2FD6EC2E1FCD}"/>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8854-48A2-8BA4-2FD6EC2E1FCD}"/>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8854-48A2-8BA4-2FD6EC2E1FCD}"/>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8854-48A2-8BA4-2FD6EC2E1FCD}"/>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8854-48A2-8BA4-2FD6EC2E1FC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8854-48A2-8BA4-2FD6EC2E1FCD}"/>
                </c:ext>
              </c:extLst>
            </c:dLbl>
            <c:dLbl>
              <c:idx val="1"/>
              <c:layout>
                <c:manualLayout>
                  <c:x val="0"/>
                  <c:y val="4.668125455871626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54-48A2-8BA4-2FD6EC2E1FCD}"/>
                </c:ext>
              </c:extLst>
            </c:dLbl>
            <c:dLbl>
              <c:idx val="2"/>
              <c:layout>
                <c:manualLayout>
                  <c:x val="3.3250207813798803E-2"/>
                  <c:y val="7.00218818380742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854-48A2-8BA4-2FD6EC2E1FCD}"/>
                </c:ext>
              </c:extLst>
            </c:dLbl>
            <c:dLbl>
              <c:idx val="3"/>
              <c:layout>
                <c:manualLayout>
                  <c:x val="1.2569736203469208E-2"/>
                  <c:y val="1.568324747152776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854-48A2-8BA4-2FD6EC2E1FCD}"/>
                </c:ext>
              </c:extLst>
            </c:dLbl>
            <c:dLbl>
              <c:idx val="4"/>
              <c:layout>
                <c:manualLayout>
                  <c:x val="4.2414574503275432E-2"/>
                  <c:y val="5.70816175330380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854-48A2-8BA4-2FD6EC2E1FCD}"/>
                </c:ext>
              </c:extLst>
            </c:dLbl>
            <c:dLbl>
              <c:idx val="5"/>
              <c:layout>
                <c:manualLayout>
                  <c:x val="-3.5818702874154867E-2"/>
                  <c:y val="5.543398978847546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854-48A2-8BA4-2FD6EC2E1FCD}"/>
                </c:ext>
              </c:extLst>
            </c:dLbl>
            <c:dLbl>
              <c:idx val="6"/>
              <c:layout>
                <c:manualLayout>
                  <c:x val="-6.7821151331348625E-2"/>
                  <c:y val="-1.75054704595187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854-48A2-8BA4-2FD6EC2E1FCD}"/>
                </c:ext>
              </c:extLst>
            </c:dLbl>
            <c:dLbl>
              <c:idx val="7"/>
              <c:layout>
                <c:manualLayout>
                  <c:x val="-0.10660817574481635"/>
                  <c:y val="-6.126914660831509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854-48A2-8BA4-2FD6EC2E1FCD}"/>
                </c:ext>
              </c:extLst>
            </c:dLbl>
            <c:dLbl>
              <c:idx val="8"/>
              <c:layout>
                <c:manualLayout>
                  <c:x val="0"/>
                  <c:y val="-0.2071480671043034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854-48A2-8BA4-2FD6EC2E1FCD}"/>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8854-48A2-8BA4-2FD6EC2E1FCD}"/>
                </c:ext>
              </c:extLst>
            </c:dLbl>
            <c:dLbl>
              <c:idx val="10"/>
              <c:layout>
                <c:manualLayout>
                  <c:x val="-4.5543776992540246E-2"/>
                  <c:y val="-1.750547045951859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854-48A2-8BA4-2FD6EC2E1FCD}"/>
                </c:ext>
              </c:extLst>
            </c:dLbl>
            <c:dLbl>
              <c:idx val="11"/>
              <c:layout>
                <c:manualLayout>
                  <c:x val="7.5169367079998398E-2"/>
                  <c:y val="-9.336250911743253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854-48A2-8BA4-2FD6EC2E1FCD}"/>
                </c:ext>
              </c:extLst>
            </c:dLbl>
            <c:dLbl>
              <c:idx val="12"/>
              <c:layout>
                <c:manualLayout>
                  <c:x val="-6.2819002748332525E-3"/>
                  <c:y val="-2.625820568927789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8854-48A2-8BA4-2FD6EC2E1FCD}"/>
                </c:ext>
              </c:extLst>
            </c:dLbl>
            <c:dLbl>
              <c:idx val="13"/>
              <c:layout>
                <c:manualLayout>
                  <c:x val="6.7530427954456226E-2"/>
                  <c:y val="-3.209336250911745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8854-48A2-8BA4-2FD6EC2E1FCD}"/>
                </c:ext>
              </c:extLst>
            </c:dLbl>
            <c:dLbl>
              <c:idx val="14"/>
              <c:layout>
                <c:manualLayout>
                  <c:x val="7.4720977898963925E-2"/>
                  <c:y val="1.45878920495988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8854-48A2-8BA4-2FD6EC2E1FCD}"/>
                </c:ext>
              </c:extLst>
            </c:dLbl>
            <c:dLbl>
              <c:idx val="15"/>
              <c:layout>
                <c:manualLayout>
                  <c:x val="2.2847197103895468E-2"/>
                  <c:y val="1.604668125455866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636042402826856"/>
                      <c:h val="0.1062290299051787"/>
                    </c:manualLayout>
                  </c15:layout>
                </c:ext>
                <c:ext xmlns:c16="http://schemas.microsoft.com/office/drawing/2014/chart" uri="{C3380CC4-5D6E-409C-BE32-E72D297353CC}">
                  <c16:uniqueId val="{0000001F-8854-48A2-8BA4-2FD6EC2E1FC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Sheet1!$A$1:$A$16</c:f>
              <c:strCache>
                <c:ptCount val="16"/>
                <c:pt idx="0">
                  <c:v>CID</c:v>
                </c:pt>
                <c:pt idx="1">
                  <c:v>Corporate Communication</c:v>
                </c:pt>
                <c:pt idx="2">
                  <c:v>Emerald</c:v>
                </c:pt>
                <c:pt idx="3">
                  <c:v>FCR</c:v>
                </c:pt>
                <c:pt idx="4">
                  <c:v>BOSON</c:v>
                </c:pt>
                <c:pt idx="5">
                  <c:v>Road Policing Unit</c:v>
                </c:pt>
                <c:pt idx="6">
                  <c:v>PVP</c:v>
                </c:pt>
                <c:pt idx="7">
                  <c:v>Student Hub</c:v>
                </c:pt>
                <c:pt idx="8">
                  <c:v>Patrol South</c:v>
                </c:pt>
                <c:pt idx="9">
                  <c:v>Patrol North</c:v>
                </c:pt>
                <c:pt idx="10">
                  <c:v>Armed Policing Unit</c:v>
                </c:pt>
                <c:pt idx="11">
                  <c:v>PPU</c:v>
                </c:pt>
                <c:pt idx="12">
                  <c:v>RASSO</c:v>
                </c:pt>
                <c:pt idx="13">
                  <c:v>Crime Bureau</c:v>
                </c:pt>
                <c:pt idx="14">
                  <c:v>Luton Airport</c:v>
                </c:pt>
                <c:pt idx="15">
                  <c:v>Neighbourhood Policing </c:v>
                </c:pt>
              </c:strCache>
            </c:strRef>
          </c:cat>
          <c:val>
            <c:numRef>
              <c:f>Sheet1!$B$1:$B$16</c:f>
              <c:numCache>
                <c:formatCode>General</c:formatCode>
                <c:ptCount val="16"/>
                <c:pt idx="0">
                  <c:v>1</c:v>
                </c:pt>
                <c:pt idx="1">
                  <c:v>2</c:v>
                </c:pt>
                <c:pt idx="2">
                  <c:v>12</c:v>
                </c:pt>
                <c:pt idx="3">
                  <c:v>3</c:v>
                </c:pt>
                <c:pt idx="4">
                  <c:v>1</c:v>
                </c:pt>
                <c:pt idx="5">
                  <c:v>2</c:v>
                </c:pt>
                <c:pt idx="6">
                  <c:v>4</c:v>
                </c:pt>
                <c:pt idx="7">
                  <c:v>2</c:v>
                </c:pt>
                <c:pt idx="8">
                  <c:v>18</c:v>
                </c:pt>
                <c:pt idx="9">
                  <c:v>13</c:v>
                </c:pt>
                <c:pt idx="10">
                  <c:v>1</c:v>
                </c:pt>
                <c:pt idx="11">
                  <c:v>2</c:v>
                </c:pt>
                <c:pt idx="12">
                  <c:v>2</c:v>
                </c:pt>
                <c:pt idx="13">
                  <c:v>1</c:v>
                </c:pt>
                <c:pt idx="14">
                  <c:v>3</c:v>
                </c:pt>
                <c:pt idx="15">
                  <c:v>5</c:v>
                </c:pt>
              </c:numCache>
            </c:numRef>
          </c:val>
          <c:extLst>
            <c:ext xmlns:c16="http://schemas.microsoft.com/office/drawing/2014/chart" uri="{C3380CC4-5D6E-409C-BE32-E72D297353CC}">
              <c16:uniqueId val="{00000020-8854-48A2-8BA4-2FD6EC2E1FC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numCache>
            </c:numRef>
          </c:cat>
          <c:val>
            <c:numRef>
              <c:f>Sheet1!$B$1:$B$12</c:f>
              <c:numCache>
                <c:formatCode>General</c:formatCode>
                <c:ptCount val="12"/>
                <c:pt idx="0">
                  <c:v>38</c:v>
                </c:pt>
                <c:pt idx="1">
                  <c:v>36</c:v>
                </c:pt>
                <c:pt idx="2">
                  <c:v>31</c:v>
                </c:pt>
                <c:pt idx="3">
                  <c:v>32</c:v>
                </c:pt>
                <c:pt idx="4">
                  <c:v>32</c:v>
                </c:pt>
                <c:pt idx="5">
                  <c:v>35</c:v>
                </c:pt>
                <c:pt idx="6">
                  <c:v>33</c:v>
                </c:pt>
                <c:pt idx="7">
                  <c:v>27</c:v>
                </c:pt>
                <c:pt idx="8">
                  <c:v>41</c:v>
                </c:pt>
                <c:pt idx="9">
                  <c:v>47</c:v>
                </c:pt>
                <c:pt idx="10">
                  <c:v>54</c:v>
                </c:pt>
                <c:pt idx="11">
                  <c:v>33</c:v>
                </c:pt>
              </c:numCache>
            </c:numRef>
          </c:val>
          <c:smooth val="0"/>
          <c:extLst>
            <c:ext xmlns:c16="http://schemas.microsoft.com/office/drawing/2014/chart" uri="{C3380CC4-5D6E-409C-BE32-E72D297353CC}">
              <c16:uniqueId val="{00000000-6341-4C92-8FAD-24BCD4E2A19D}"/>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contact-us/complaints-police-and-crime-commissioner/" TargetMode="External"/><Relationship Id="rId2" Type="http://schemas.openxmlformats.org/officeDocument/2006/relationships/hyperlink" Target="https://www.bedfordshire.pcc.police.uk/public-info/specified-information-order/holding-bedfordshire-police-to-accou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public-info/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December 2024</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lnSpcReduction="10000"/>
          </a:bodyPr>
          <a:lstStyle/>
          <a:p>
            <a:r>
              <a:rPr lang="en-GB" dirty="0">
                <a:solidFill>
                  <a:srgbClr val="FFFFFF"/>
                </a:solidFill>
              </a:rPr>
              <a:t>Author: Office of the Police and Crime Commissioner </a:t>
            </a:r>
          </a:p>
          <a:p>
            <a:r>
              <a:rPr lang="en-GB" dirty="0">
                <a:solidFill>
                  <a:srgbClr val="FFFFFF"/>
                </a:solidFill>
              </a:rPr>
              <a:t>Sign Off – Force Exec : Fiona Dawson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endParaRPr lang="en-GB" sz="2000"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5" name="Picture 4" descr="Graph table">
            <a:extLst>
              <a:ext uri="{FF2B5EF4-FFF2-40B4-BE49-F238E27FC236}">
                <a16:creationId xmlns:a16="http://schemas.microsoft.com/office/drawing/2014/main" id="{7A7C9826-A403-42CB-9BB1-0030BF8C032D}"/>
              </a:ext>
            </a:extLst>
          </p:cNvPr>
          <p:cNvPicPr>
            <a:picLocks noChangeAspect="1"/>
          </p:cNvPicPr>
          <p:nvPr/>
        </p:nvPicPr>
        <p:blipFill>
          <a:blip r:embed="rId3"/>
          <a:stretch>
            <a:fillRect/>
          </a:stretch>
        </p:blipFill>
        <p:spPr>
          <a:xfrm>
            <a:off x="5241463" y="4055640"/>
            <a:ext cx="5991225" cy="2152650"/>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dirty="0">
                <a:hlinkClick r:id="rId2">
                  <a:extLst>
                    <a:ext uri="{A12FA001-AC4F-418D-AE19-62706E023703}">
                      <ahyp:hlinkClr xmlns:ahyp="http://schemas.microsoft.com/office/drawing/2018/hyperlinkcolor" val="tx"/>
                    </a:ext>
                  </a:extLst>
                </a:hlinkClick>
              </a:rPr>
              <a:t>Holding Bedfordshire police to account</a:t>
            </a:r>
            <a:endParaRPr lang="en-GB" dirty="0"/>
          </a:p>
          <a:p>
            <a:pPr marL="0" indent="0">
              <a:buNone/>
            </a:pPr>
            <a:endParaRPr lang="en-GB" dirty="0"/>
          </a:p>
          <a:p>
            <a:pPr marL="0" indent="0">
              <a:buNone/>
            </a:pPr>
            <a:r>
              <a:rPr lang="en-GB" dirty="0">
                <a:hlinkClick r:id="rId3">
                  <a:extLst>
                    <a:ext uri="{A12FA001-AC4F-418D-AE19-62706E023703}">
                      <ahyp:hlinkClr xmlns:ahyp="http://schemas.microsoft.com/office/drawing/2018/hyperlinkcolor" val="tx"/>
                    </a:ext>
                  </a:extLst>
                </a:hlinkClick>
              </a:rPr>
              <a:t>Complaints Police and Crime Commissioner</a:t>
            </a:r>
            <a:endParaRPr lang="en-GB" dirty="0"/>
          </a:p>
          <a:p>
            <a:pPr marL="0" indent="0">
              <a:buNone/>
            </a:pPr>
            <a:endParaRPr lang="en-GB"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666126" y="233220"/>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Community Policing Numbers:</a:t>
            </a:r>
            <a:r>
              <a:rPr lang="en-GB" sz="2000" dirty="0">
                <a:solidFill>
                  <a:schemeClr val="bg1"/>
                </a:solidFill>
                <a:highlight>
                  <a:srgbClr val="FFFF00"/>
                </a:highlight>
              </a:rPr>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7" name="TextBox 6">
            <a:extLst>
              <a:ext uri="{FF2B5EF4-FFF2-40B4-BE49-F238E27FC236}">
                <a16:creationId xmlns:a16="http://schemas.microsoft.com/office/drawing/2014/main" id="{33EF0EFB-1713-9AE4-E61F-29580F35EF23}"/>
              </a:ext>
            </a:extLst>
          </p:cNvPr>
          <p:cNvSpPr txBox="1"/>
          <p:nvPr/>
        </p:nvSpPr>
        <p:spPr>
          <a:xfrm>
            <a:off x="4237586" y="5203135"/>
            <a:ext cx="7680418" cy="461665"/>
          </a:xfrm>
          <a:prstGeom prst="rect">
            <a:avLst/>
          </a:prstGeom>
          <a:noFill/>
        </p:spPr>
        <p:txBody>
          <a:bodyPr wrap="square">
            <a:spAutoFit/>
          </a:bodyPr>
          <a:lstStyle/>
          <a:p>
            <a:r>
              <a:rPr lang="en-GB" sz="1200" dirty="0">
                <a:effectLst/>
                <a:latin typeface="Arial" panose="020B0604020202020204" pitchFamily="34" charset="0"/>
                <a:ea typeface="Aptos" panose="020B0004020202020204" pitchFamily="34" charset="0"/>
                <a:cs typeface="Arial" panose="020B0604020202020204" pitchFamily="34" charset="0"/>
              </a:rPr>
              <a:t>Education and Diversion Team - budgeted spaces of 1 x sergeant, 8 x constable, 6 x PCSO. Their filled spaces total 1 x sergeant, 5 x constable, 3 x PCSO at present (2 x PC awaiting release dates).  </a:t>
            </a:r>
          </a:p>
        </p:txBody>
      </p:sp>
      <p:pic>
        <p:nvPicPr>
          <p:cNvPr id="1027" name="Picture 3" descr="Graph table">
            <a:extLst>
              <a:ext uri="{FF2B5EF4-FFF2-40B4-BE49-F238E27FC236}">
                <a16:creationId xmlns:a16="http://schemas.microsoft.com/office/drawing/2014/main" id="{782BD7EA-1421-A5D6-B56F-BD55490B4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964" y="895986"/>
            <a:ext cx="79914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3326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0"/>
            <a:ext cx="6949153" cy="6476999"/>
          </a:xfrm>
        </p:spPr>
        <p:txBody>
          <a:bodyPr>
            <a:normAutofit fontScale="85000" lnSpcReduction="20000"/>
          </a:bodyPr>
          <a:lstStyle/>
          <a:p>
            <a:pPr marL="0" indent="0">
              <a:buNone/>
              <a:defRPr/>
            </a:pPr>
            <a:r>
              <a:rPr lang="en-GB" sz="2000" dirty="0"/>
              <a:t>Community Hubs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solidFill>
                <a:schemeClr val="bg1"/>
              </a:solidFill>
              <a:highlight>
                <a:srgbClr val="FFFF00"/>
              </a:highlight>
            </a:endParaRPr>
          </a:p>
          <a:p>
            <a:pPr marL="0" indent="0">
              <a:buNone/>
            </a:pPr>
            <a:endParaRPr lang="en-GB" sz="2000" dirty="0"/>
          </a:p>
          <a:p>
            <a:pPr marL="0" indent="0">
              <a:buNone/>
            </a:pPr>
            <a:r>
              <a:rPr lang="en-GB" sz="2000" dirty="0"/>
              <a:t>In addition, there are currently 13 student officers on their rotations with Community Policing until 01/12/24 and so there are an additional </a:t>
            </a:r>
          </a:p>
          <a:p>
            <a:pPr marL="0" indent="0">
              <a:buNone/>
            </a:pPr>
            <a:r>
              <a:rPr lang="en-GB" sz="2000" dirty="0"/>
              <a:t>3 at North Urban, </a:t>
            </a:r>
          </a:p>
          <a:p>
            <a:pPr marL="0" indent="0">
              <a:buNone/>
            </a:pPr>
            <a:r>
              <a:rPr lang="en-GB" sz="2000" dirty="0"/>
              <a:t>3 at North Central, </a:t>
            </a:r>
          </a:p>
          <a:p>
            <a:pPr marL="0" indent="0">
              <a:buNone/>
            </a:pPr>
            <a:r>
              <a:rPr lang="en-GB" sz="2000" dirty="0"/>
              <a:t>3 at South Central, </a:t>
            </a:r>
          </a:p>
          <a:p>
            <a:pPr marL="0" indent="0">
              <a:buNone/>
            </a:pPr>
            <a:r>
              <a:rPr lang="en-GB" sz="2000" dirty="0"/>
              <a:t>3 at Luton South, East &amp;T/C and </a:t>
            </a:r>
          </a:p>
          <a:p>
            <a:pPr marL="0" indent="0">
              <a:buNone/>
            </a:pPr>
            <a:r>
              <a:rPr lang="en-GB" sz="2000" dirty="0"/>
              <a:t>1 at Luton North, West &amp; Central</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2050" name="Picture 2" descr="Graph table">
            <a:extLst>
              <a:ext uri="{FF2B5EF4-FFF2-40B4-BE49-F238E27FC236}">
                <a16:creationId xmlns:a16="http://schemas.microsoft.com/office/drawing/2014/main" id="{E4F469DC-E2A1-021E-646C-D804375FA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298" y="576999"/>
            <a:ext cx="80105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064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Special Constabulary is a force of warranted, uniformed volunteer police officers. A key strength is that these volunteer officers are warranted constables, with all the powers of a regular police officer. Special constables’ integration in the local communities in which they live, work and serve is a further strength, helping to build links between policing and communities.</a:t>
            </a:r>
            <a:r>
              <a:rPr kumimoji="0" lang="en-GB" sz="10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a:t>
            </a: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We currently have established Special Constables in the following areas.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r>
              <a:rPr lang="en-GB" sz="2000" b="1" i="0" u="none" strike="noStrike" baseline="0" dirty="0">
                <a:latin typeface="Calibri" panose="020F0502020204030204" pitchFamily="34" charset="0"/>
              </a:rPr>
              <a:t>Bedfordshire Police currently has 58 </a:t>
            </a:r>
            <a:r>
              <a:rPr lang="en-GB" sz="2000" b="0" i="0" u="none" strike="noStrike" baseline="0" dirty="0">
                <a:latin typeface="Calibri" panose="020F0502020204030204" pitchFamily="34" charset="0"/>
              </a:rPr>
              <a:t>Special Constables</a:t>
            </a:r>
          </a:p>
          <a:p>
            <a:pPr marL="0" indent="0">
              <a:buNone/>
            </a:pPr>
            <a:endParaRPr lang="en-GB" sz="2000" dirty="0"/>
          </a:p>
          <a:p>
            <a:pPr marL="0" indent="0">
              <a:buNone/>
            </a:pPr>
            <a:r>
              <a:rPr lang="en-GB" sz="2000" b="1" dirty="0"/>
              <a:t>SC - 52</a:t>
            </a:r>
          </a:p>
          <a:p>
            <a:pPr marL="0" indent="0">
              <a:buNone/>
            </a:pPr>
            <a:r>
              <a:rPr lang="en-GB" sz="2000" b="1" dirty="0"/>
              <a:t>Sgts – 2</a:t>
            </a:r>
          </a:p>
          <a:p>
            <a:pPr marL="0" indent="0">
              <a:buNone/>
            </a:pPr>
            <a:r>
              <a:rPr lang="en-GB" sz="2000" b="1" dirty="0"/>
              <a:t>Insp – 4</a:t>
            </a:r>
          </a:p>
          <a:p>
            <a:pPr marL="0" indent="0">
              <a:buNone/>
            </a:pPr>
            <a:endParaRPr lang="en-GB" sz="2000" dirty="0"/>
          </a:p>
          <a:p>
            <a:pPr marL="0" indent="0">
              <a:buNone/>
            </a:pPr>
            <a:r>
              <a:rPr lang="en-GB" sz="2000" dirty="0"/>
              <a:t>Hours in November 2024 = 1353</a:t>
            </a:r>
          </a:p>
          <a:p>
            <a:pPr marL="0" indent="0">
              <a:buNone/>
            </a:pPr>
            <a:endParaRPr lang="en-GB" sz="2000" dirty="0"/>
          </a:p>
        </p:txBody>
      </p:sp>
    </p:spTree>
    <p:extLst>
      <p:ext uri="{BB962C8B-B14F-4D97-AF65-F5344CB8AC3E}">
        <p14:creationId xmlns:p14="http://schemas.microsoft.com/office/powerpoint/2010/main" val="413839788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4000" dirty="0"/>
              <a:t>Special Constabulary</a:t>
            </a:r>
          </a:p>
          <a:p>
            <a:pPr marL="0" indent="0">
              <a:buNone/>
            </a:pPr>
            <a:endParaRPr lang="en-GB" dirty="0"/>
          </a:p>
          <a:p>
            <a:r>
              <a:rPr lang="en-GB" sz="2000" i="1" dirty="0">
                <a:effectLst/>
                <a:latin typeface="Arial" panose="020B0604020202020204" pitchFamily="34" charset="0"/>
                <a:ea typeface="Aptos" panose="020B0004020202020204" pitchFamily="34" charset="0"/>
                <a:cs typeface="Aptos" panose="020B0004020202020204" pitchFamily="34" charset="0"/>
              </a:rPr>
              <a:t>Community North – 6</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Community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North – 15</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LLA – 3</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RPU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Crime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HQ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Licencing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000" dirty="0"/>
          </a:p>
        </p:txBody>
      </p:sp>
    </p:spTree>
    <p:extLst>
      <p:ext uri="{BB962C8B-B14F-4D97-AF65-F5344CB8AC3E}">
        <p14:creationId xmlns:p14="http://schemas.microsoft.com/office/powerpoint/2010/main" val="23642910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r>
              <a:rPr lang="en-GB" sz="3200" b="1" dirty="0">
                <a:solidFill>
                  <a:srgbClr val="FFFFFF"/>
                </a:solidFill>
              </a:rPr>
              <a:t>Recruitment and retention of police</a:t>
            </a:r>
            <a:br>
              <a:rPr lang="en-GB" sz="3200" b="1" dirty="0">
                <a:solidFill>
                  <a:srgbClr val="FFFFFF"/>
                </a:solidFill>
              </a:rPr>
            </a:br>
            <a:r>
              <a:rPr lang="en-GB" sz="3200" b="1" dirty="0">
                <a:solidFill>
                  <a:srgbClr val="FFFFFF"/>
                </a:solidFill>
              </a:rPr>
              <a:t>officers</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7" name="Picture 6" descr="Graph table">
            <a:extLst>
              <a:ext uri="{FF2B5EF4-FFF2-40B4-BE49-F238E27FC236}">
                <a16:creationId xmlns:a16="http://schemas.microsoft.com/office/drawing/2014/main" id="{DB1F10D3-EB23-A8AC-55F8-3413AFE0FB80}"/>
              </a:ext>
            </a:extLst>
          </p:cNvPr>
          <p:cNvPicPr>
            <a:picLocks noChangeAspect="1"/>
          </p:cNvPicPr>
          <p:nvPr/>
        </p:nvPicPr>
        <p:blipFill>
          <a:blip r:embed="rId2"/>
          <a:stretch>
            <a:fillRect/>
          </a:stretch>
        </p:blipFill>
        <p:spPr>
          <a:xfrm>
            <a:off x="4501355" y="3520376"/>
            <a:ext cx="7603496" cy="2013673"/>
          </a:xfrm>
          <a:prstGeom prst="rect">
            <a:avLst/>
          </a:prstGeom>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864356" y="1"/>
            <a:ext cx="3301244" cy="2270716"/>
          </a:xfrm>
        </p:spPr>
        <p:txBody>
          <a:bodyPr anchor="t">
            <a:normAutofit/>
          </a:bodyPr>
          <a:lstStyle/>
          <a:p>
            <a:pPr algn="ctr"/>
            <a:br>
              <a:rPr lang="en-GB" sz="2000" b="1" dirty="0">
                <a:solidFill>
                  <a:srgbClr val="FFFFFF"/>
                </a:solidFill>
              </a:rPr>
            </a:br>
            <a:br>
              <a:rPr lang="en-GB" sz="2000" b="1" dirty="0">
                <a:solidFill>
                  <a:srgbClr val="FFFFFF"/>
                </a:solidFill>
              </a:rPr>
            </a:br>
            <a:r>
              <a:rPr lang="en-GB" sz="2000" b="1" dirty="0">
                <a:solidFill>
                  <a:srgbClr val="FFFFFF"/>
                </a:solidFill>
              </a:rPr>
              <a:t>Recruitment and retention of police</a:t>
            </a:r>
            <a:br>
              <a:rPr lang="en-GB" sz="2000" b="1" dirty="0">
                <a:solidFill>
                  <a:srgbClr val="FFFFFF"/>
                </a:solidFill>
              </a:rPr>
            </a:br>
            <a:r>
              <a:rPr lang="en-GB" sz="2000" b="1" dirty="0">
                <a:solidFill>
                  <a:srgbClr val="FFFFFF"/>
                </a:solidFill>
              </a:rPr>
              <a:t>officers</a:t>
            </a:r>
            <a:br>
              <a:rPr lang="en-GB" sz="2000" b="1" dirty="0">
                <a:solidFill>
                  <a:srgbClr val="FFFFFF"/>
                </a:solidFill>
              </a:rPr>
            </a:br>
            <a:endParaRPr lang="en-GB" sz="20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6" name="Rectangle 1" descr="Graph table">
            <a:extLst>
              <a:ext uri="{FF2B5EF4-FFF2-40B4-BE49-F238E27FC236}">
                <a16:creationId xmlns:a16="http://schemas.microsoft.com/office/drawing/2014/main" id="{1172F366-7D15-A4C9-3478-C66057E88D67}"/>
              </a:ext>
            </a:extLst>
          </p:cNvPr>
          <p:cNvSpPr>
            <a:spLocks noChangeArrowheads="1"/>
          </p:cNvSpPr>
          <p:nvPr/>
        </p:nvSpPr>
        <p:spPr bwMode="auto">
          <a:xfrm>
            <a:off x="9207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a:extLst>
              <a:ext uri="{FF2B5EF4-FFF2-40B4-BE49-F238E27FC236}">
                <a16:creationId xmlns:a16="http://schemas.microsoft.com/office/drawing/2014/main" id="{DB220CEB-F903-534E-9336-6F0141F9AF81}"/>
              </a:ext>
            </a:extLst>
          </p:cNvPr>
          <p:cNvGraphicFramePr>
            <a:graphicFrameLocks noGrp="1"/>
          </p:cNvGraphicFramePr>
          <p:nvPr>
            <p:extLst>
              <p:ext uri="{D42A27DB-BD31-4B8C-83A1-F6EECF244321}">
                <p14:modId xmlns:p14="http://schemas.microsoft.com/office/powerpoint/2010/main" val="762518907"/>
              </p:ext>
            </p:extLst>
          </p:nvPr>
        </p:nvGraphicFramePr>
        <p:xfrm>
          <a:off x="921218" y="1825625"/>
          <a:ext cx="10349563" cy="4484247"/>
        </p:xfrm>
        <a:graphic>
          <a:graphicData uri="http://schemas.openxmlformats.org/drawingml/2006/table">
            <a:tbl>
              <a:tblPr firstRow="1" firstCol="1" bandRow="1"/>
              <a:tblGrid>
                <a:gridCol w="870096">
                  <a:extLst>
                    <a:ext uri="{9D8B030D-6E8A-4147-A177-3AD203B41FA5}">
                      <a16:colId xmlns:a16="http://schemas.microsoft.com/office/drawing/2014/main" val="298566919"/>
                    </a:ext>
                  </a:extLst>
                </a:gridCol>
                <a:gridCol w="835750">
                  <a:extLst>
                    <a:ext uri="{9D8B030D-6E8A-4147-A177-3AD203B41FA5}">
                      <a16:colId xmlns:a16="http://schemas.microsoft.com/office/drawing/2014/main" val="1606082574"/>
                    </a:ext>
                  </a:extLst>
                </a:gridCol>
                <a:gridCol w="1087620">
                  <a:extLst>
                    <a:ext uri="{9D8B030D-6E8A-4147-A177-3AD203B41FA5}">
                      <a16:colId xmlns:a16="http://schemas.microsoft.com/office/drawing/2014/main" val="1032061117"/>
                    </a:ext>
                  </a:extLst>
                </a:gridCol>
                <a:gridCol w="870096">
                  <a:extLst>
                    <a:ext uri="{9D8B030D-6E8A-4147-A177-3AD203B41FA5}">
                      <a16:colId xmlns:a16="http://schemas.microsoft.com/office/drawing/2014/main" val="2530899491"/>
                    </a:ext>
                  </a:extLst>
                </a:gridCol>
                <a:gridCol w="812853">
                  <a:extLst>
                    <a:ext uri="{9D8B030D-6E8A-4147-A177-3AD203B41FA5}">
                      <a16:colId xmlns:a16="http://schemas.microsoft.com/office/drawing/2014/main" val="3548902163"/>
                    </a:ext>
                  </a:extLst>
                </a:gridCol>
                <a:gridCol w="870096">
                  <a:extLst>
                    <a:ext uri="{9D8B030D-6E8A-4147-A177-3AD203B41FA5}">
                      <a16:colId xmlns:a16="http://schemas.microsoft.com/office/drawing/2014/main" val="1108880012"/>
                    </a:ext>
                  </a:extLst>
                </a:gridCol>
                <a:gridCol w="919284">
                  <a:extLst>
                    <a:ext uri="{9D8B030D-6E8A-4147-A177-3AD203B41FA5}">
                      <a16:colId xmlns:a16="http://schemas.microsoft.com/office/drawing/2014/main" val="524317777"/>
                    </a:ext>
                  </a:extLst>
                </a:gridCol>
                <a:gridCol w="637730">
                  <a:extLst>
                    <a:ext uri="{9D8B030D-6E8A-4147-A177-3AD203B41FA5}">
                      <a16:colId xmlns:a16="http://schemas.microsoft.com/office/drawing/2014/main" val="1268095302"/>
                    </a:ext>
                  </a:extLst>
                </a:gridCol>
                <a:gridCol w="870096">
                  <a:extLst>
                    <a:ext uri="{9D8B030D-6E8A-4147-A177-3AD203B41FA5}">
                      <a16:colId xmlns:a16="http://schemas.microsoft.com/office/drawing/2014/main" val="1152560000"/>
                    </a:ext>
                  </a:extLst>
                </a:gridCol>
                <a:gridCol w="870096">
                  <a:extLst>
                    <a:ext uri="{9D8B030D-6E8A-4147-A177-3AD203B41FA5}">
                      <a16:colId xmlns:a16="http://schemas.microsoft.com/office/drawing/2014/main" val="4218843045"/>
                    </a:ext>
                  </a:extLst>
                </a:gridCol>
                <a:gridCol w="835750">
                  <a:extLst>
                    <a:ext uri="{9D8B030D-6E8A-4147-A177-3AD203B41FA5}">
                      <a16:colId xmlns:a16="http://schemas.microsoft.com/office/drawing/2014/main" val="1491238041"/>
                    </a:ext>
                  </a:extLst>
                </a:gridCol>
                <a:gridCol w="870096">
                  <a:extLst>
                    <a:ext uri="{9D8B030D-6E8A-4147-A177-3AD203B41FA5}">
                      <a16:colId xmlns:a16="http://schemas.microsoft.com/office/drawing/2014/main" val="889095591"/>
                    </a:ext>
                  </a:extLst>
                </a:gridCol>
              </a:tblGrid>
              <a:tr h="1432482">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Total Starters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(people from ethnic minority backgrounds)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Female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Under 24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45+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(Declared Disability)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82345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100%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99239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4</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75.00%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8415384"/>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0174900"/>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5</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75.00%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36282"/>
                  </a:ext>
                </a:extLst>
              </a:tr>
              <a:tr h="182537">
                <a:tc gridSpan="12">
                  <a:txBody>
                    <a:bodyPr/>
                    <a:lstStyle/>
                    <a:p>
                      <a:endParaRPr lang="en-GB" sz="900" dirty="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sz="900" dirty="0">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123232"/>
                  </a:ext>
                </a:extLst>
              </a:tr>
              <a:tr h="1276022">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Leavers Headcount </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(people from ethnic minority backgrounds)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Female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Under 24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45+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(Declared Disability) Headcount </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a:solidFill>
                            <a:schemeClr val="tx1"/>
                          </a:solidFill>
                          <a:effectLst/>
                          <a:latin typeface="Arial" panose="020B0604020202020204" pitchFamily="34" charset="0"/>
                        </a:rPr>
                        <a:t> </a:t>
                      </a:r>
                      <a:endParaRPr lang="en-GB" sz="10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181672"/>
                  </a:ext>
                </a:extLst>
              </a:tr>
              <a:tr h="219048">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6</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33.33%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44353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9</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6</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66.67%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4</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44.44%</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624147"/>
                  </a:ext>
                </a:extLst>
              </a:tr>
              <a:tr h="278936">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35050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15</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46.67%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0</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4</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26.67</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2</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chemeClr val="tx1"/>
                          </a:solidFill>
                          <a:effectLst/>
                          <a:latin typeface="Aptos" panose="020B0004020202020204" pitchFamily="34" charset="0"/>
                          <a:ea typeface="Aptos" panose="020B0004020202020204" pitchFamily="34" charset="0"/>
                          <a:cs typeface="Aptos" panose="020B0004020202020204" pitchFamily="34" charset="0"/>
                        </a:rPr>
                        <a:t>13.33%</a:t>
                      </a: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99700"/>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endParaRPr lang="en-GB" sz="2000" dirty="0"/>
          </a:p>
          <a:p>
            <a:pPr marL="0" indent="0">
              <a:buNone/>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200" dirty="0"/>
              <a:t>During November 2024, 59 Initial Attendance Surveys were completed and 42 Investigation Surveys.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200" dirty="0"/>
              <a:t>Initial Attendance Surveys – 59% satisfaction rate. (Very satisfied + satisfied)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200" dirty="0"/>
              <a:t>Investigation Surveys – 52% satisfaction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 -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1728666705"/>
              </p:ext>
            </p:extLst>
          </p:nvPr>
        </p:nvGraphicFramePr>
        <p:xfrm>
          <a:off x="6451831" y="3167771"/>
          <a:ext cx="5500071" cy="3161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15" name="Picture 14" descr="Graph table">
            <a:extLst>
              <a:ext uri="{FF2B5EF4-FFF2-40B4-BE49-F238E27FC236}">
                <a16:creationId xmlns:a16="http://schemas.microsoft.com/office/drawing/2014/main" id="{A0368DA0-6486-2408-993A-5E29BDE74046}"/>
              </a:ext>
            </a:extLst>
          </p:cNvPr>
          <p:cNvPicPr>
            <a:picLocks noChangeAspect="1"/>
          </p:cNvPicPr>
          <p:nvPr/>
        </p:nvPicPr>
        <p:blipFill>
          <a:blip r:embed="rId2"/>
          <a:stretch>
            <a:fillRect/>
          </a:stretch>
        </p:blipFill>
        <p:spPr>
          <a:xfrm>
            <a:off x="5434691" y="847102"/>
            <a:ext cx="5338148" cy="2931875"/>
          </a:xfrm>
          <a:prstGeom prst="rect">
            <a:avLst/>
          </a:prstGeom>
        </p:spPr>
      </p:pic>
      <p:pic>
        <p:nvPicPr>
          <p:cNvPr id="17" name="Picture 16" descr="Graph table">
            <a:extLst>
              <a:ext uri="{FF2B5EF4-FFF2-40B4-BE49-F238E27FC236}">
                <a16:creationId xmlns:a16="http://schemas.microsoft.com/office/drawing/2014/main" id="{FF344C47-B7AA-A53C-BD2F-CB9737C2E859}"/>
              </a:ext>
            </a:extLst>
          </p:cNvPr>
          <p:cNvPicPr>
            <a:picLocks noChangeAspect="1"/>
          </p:cNvPicPr>
          <p:nvPr/>
        </p:nvPicPr>
        <p:blipFill>
          <a:blip r:embed="rId3"/>
          <a:stretch>
            <a:fillRect/>
          </a:stretch>
        </p:blipFill>
        <p:spPr>
          <a:xfrm>
            <a:off x="4402374" y="3932711"/>
            <a:ext cx="7096125" cy="2752725"/>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C10B8B51-9B69-7AF3-ECA6-DB1842A980CF}"/>
              </a:ext>
            </a:extLst>
          </p:cNvPr>
          <p:cNvGraphicFramePr/>
          <p:nvPr>
            <p:extLst>
              <p:ext uri="{D42A27DB-BD31-4B8C-83A1-F6EECF244321}">
                <p14:modId xmlns:p14="http://schemas.microsoft.com/office/powerpoint/2010/main" val="3576760762"/>
              </p:ext>
            </p:extLst>
          </p:nvPr>
        </p:nvGraphicFramePr>
        <p:xfrm>
          <a:off x="4051298" y="1520392"/>
          <a:ext cx="8086725" cy="4352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8" name="Picture 7" descr="Graph table">
            <a:extLst>
              <a:ext uri="{FF2B5EF4-FFF2-40B4-BE49-F238E27FC236}">
                <a16:creationId xmlns:a16="http://schemas.microsoft.com/office/drawing/2014/main" id="{708A89E2-5572-79ED-CC2F-A3A45669FD48}"/>
              </a:ext>
            </a:extLst>
          </p:cNvPr>
          <p:cNvPicPr>
            <a:picLocks noChangeAspect="1"/>
          </p:cNvPicPr>
          <p:nvPr/>
        </p:nvPicPr>
        <p:blipFill>
          <a:blip r:embed="rId2"/>
          <a:stretch>
            <a:fillRect/>
          </a:stretch>
        </p:blipFill>
        <p:spPr>
          <a:xfrm>
            <a:off x="4883684" y="1693091"/>
            <a:ext cx="6410325" cy="3762375"/>
          </a:xfrm>
          <a:prstGeom prst="rect">
            <a:avLst/>
          </a:prstGeom>
        </p:spPr>
      </p:pic>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8" name="Picture 7" descr="Graph table">
            <a:extLst>
              <a:ext uri="{FF2B5EF4-FFF2-40B4-BE49-F238E27FC236}">
                <a16:creationId xmlns:a16="http://schemas.microsoft.com/office/drawing/2014/main" id="{26CE21E6-4391-CE5C-E9DE-11C37DA9B9D1}"/>
              </a:ext>
            </a:extLst>
          </p:cNvPr>
          <p:cNvPicPr>
            <a:picLocks noChangeAspect="1"/>
          </p:cNvPicPr>
          <p:nvPr/>
        </p:nvPicPr>
        <p:blipFill>
          <a:blip r:embed="rId2"/>
          <a:stretch>
            <a:fillRect/>
          </a:stretch>
        </p:blipFill>
        <p:spPr>
          <a:xfrm>
            <a:off x="4520665" y="1643642"/>
            <a:ext cx="6838950" cy="3810000"/>
          </a:xfrm>
          <a:prstGeom prst="rect">
            <a:avLst/>
          </a:prstGeom>
        </p:spPr>
      </p:pic>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6" name="Picture 5" descr="Graph table">
            <a:extLst>
              <a:ext uri="{FF2B5EF4-FFF2-40B4-BE49-F238E27FC236}">
                <a16:creationId xmlns:a16="http://schemas.microsoft.com/office/drawing/2014/main" id="{604C4F46-3859-B6CC-426A-27F3764C5A6D}"/>
              </a:ext>
            </a:extLst>
          </p:cNvPr>
          <p:cNvPicPr>
            <a:picLocks noChangeAspect="1"/>
          </p:cNvPicPr>
          <p:nvPr/>
        </p:nvPicPr>
        <p:blipFill>
          <a:blip r:embed="rId2"/>
          <a:stretch>
            <a:fillRect/>
          </a:stretch>
        </p:blipFill>
        <p:spPr>
          <a:xfrm>
            <a:off x="4883684" y="1771584"/>
            <a:ext cx="6086475" cy="3162300"/>
          </a:xfrm>
          <a:prstGeom prst="rect">
            <a:avLst/>
          </a:prstGeom>
        </p:spPr>
      </p:pic>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3" descr="Graph table">
            <a:extLst>
              <a:ext uri="{FF2B5EF4-FFF2-40B4-BE49-F238E27FC236}">
                <a16:creationId xmlns:a16="http://schemas.microsoft.com/office/drawing/2014/main" id="{BBFECC88-C0DB-94E9-EF94-BD4111D1907B}"/>
              </a:ext>
            </a:extLst>
          </p:cNvPr>
          <p:cNvPicPr>
            <a:picLocks noChangeAspect="1"/>
          </p:cNvPicPr>
          <p:nvPr/>
        </p:nvPicPr>
        <p:blipFill>
          <a:blip r:embed="rId2"/>
          <a:stretch>
            <a:fillRect/>
          </a:stretch>
        </p:blipFill>
        <p:spPr>
          <a:xfrm>
            <a:off x="4337108" y="1178436"/>
            <a:ext cx="7353300" cy="4524375"/>
          </a:xfrm>
          <a:prstGeom prst="rect">
            <a:avLst/>
          </a:prstGeom>
        </p:spPr>
      </p:pic>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4047482006"/>
              </p:ext>
            </p:extLst>
          </p:nvPr>
        </p:nvGraphicFramePr>
        <p:xfrm>
          <a:off x="4354515" y="1674379"/>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26176" y="353292"/>
            <a:ext cx="7357767" cy="5728794"/>
          </a:xfrm>
        </p:spPr>
        <p:txBody>
          <a:bodyPr>
            <a:normAutofit fontScale="92500" lnSpcReduction="2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r>
              <a:rPr lang="en-GB" sz="2000" dirty="0"/>
              <a:t>The PCC has pledged to invest to improve performance and wellbeing of staff in our Force Control Room</a:t>
            </a:r>
          </a:p>
          <a:p>
            <a:pPr marL="0" indent="0">
              <a:buNone/>
            </a:pPr>
            <a:endParaRPr lang="en-GB" sz="2000" dirty="0"/>
          </a:p>
          <a:p>
            <a:pPr marL="0" indent="0">
              <a:buNone/>
            </a:pPr>
            <a:r>
              <a:rPr lang="en-GB" sz="2400" i="1" dirty="0">
                <a:effectLst/>
                <a:latin typeface="Arial" panose="020B0604020202020204" pitchFamily="34" charset="0"/>
                <a:ea typeface="Aptos" panose="020B0004020202020204" pitchFamily="34" charset="0"/>
                <a:cs typeface="Aptos" panose="020B0004020202020204" pitchFamily="34" charset="0"/>
              </a:rPr>
              <a:t>Force - Response times - 101 and 999 calls, </a:t>
            </a:r>
            <a:r>
              <a:rPr lang="en-GB" sz="2400" i="1" dirty="0">
                <a:latin typeface="Arial" panose="020B0604020202020204" pitchFamily="34" charset="0"/>
                <a:ea typeface="Aptos" panose="020B0004020202020204" pitchFamily="34" charset="0"/>
                <a:cs typeface="Aptos" panose="020B0004020202020204" pitchFamily="34" charset="0"/>
              </a:rPr>
              <a:t>November</a:t>
            </a:r>
            <a:r>
              <a:rPr lang="en-GB" sz="2400" i="1" dirty="0">
                <a:effectLst/>
                <a:latin typeface="Arial" panose="020B0604020202020204" pitchFamily="34" charset="0"/>
                <a:ea typeface="Aptos" panose="020B0004020202020204" pitchFamily="34" charset="0"/>
                <a:cs typeface="Aptos" panose="020B0004020202020204" pitchFamily="34" charset="0"/>
              </a:rPr>
              <a:t> 2024</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9,578 - 999 call answered, 319 average per day, 95% answered in 10 secs, 2s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3,193 - 101 Priority, 106 average per day, 1m 46s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6,787 - 101 Non-Priority, 226 average per day, 5m 17s average wait time</a:t>
            </a: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2400" dirty="0">
                <a:hlinkClick r:id="rId2">
                  <a:extLst>
                    <a:ext uri="{A12FA001-AC4F-418D-AE19-62706E023703}">
                      <ahyp:hlinkClr xmlns:ahyp="http://schemas.microsoft.com/office/drawing/2018/hyperlinkcolor" val="tx"/>
                    </a:ext>
                  </a:extLst>
                </a:hlinkClick>
              </a:rPr>
              <a:t>Specified Information Order</a:t>
            </a:r>
            <a:endParaRPr lang="en-GB" sz="2000" dirty="0"/>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Graph table">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endParaRPr lang="en-GB" sz="3200" dirty="0">
              <a:solidFill>
                <a:srgbClr val="FFFFFF"/>
              </a:solidFill>
            </a:endParaRPr>
          </a:p>
        </p:txBody>
      </p:sp>
      <p:pic>
        <p:nvPicPr>
          <p:cNvPr id="3" name="x__x0000_i1034" descr="Graph table">
            <a:extLst>
              <a:ext uri="{FF2B5EF4-FFF2-40B4-BE49-F238E27FC236}">
                <a16:creationId xmlns:a16="http://schemas.microsoft.com/office/drawing/2014/main" id="{AE93A9A8-88C1-52DF-AC24-049742A21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3" y="2193781"/>
            <a:ext cx="11914618" cy="174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Scrutiny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(Q2)</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7" name="Picture 6" descr="Graph table">
            <a:extLst>
              <a:ext uri="{FF2B5EF4-FFF2-40B4-BE49-F238E27FC236}">
                <a16:creationId xmlns:a16="http://schemas.microsoft.com/office/drawing/2014/main" id="{DDF374B6-63F9-E666-6E36-0FCAD634C42D}"/>
              </a:ext>
            </a:extLst>
          </p:cNvPr>
          <p:cNvPicPr>
            <a:picLocks noChangeAspect="1"/>
          </p:cNvPicPr>
          <p:nvPr/>
        </p:nvPicPr>
        <p:blipFill>
          <a:blip r:embed="rId3"/>
          <a:stretch>
            <a:fillRect/>
          </a:stretch>
        </p:blipFill>
        <p:spPr>
          <a:xfrm>
            <a:off x="4142898" y="1613533"/>
            <a:ext cx="7922540" cy="4505256"/>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6" name="Title 5">
            <a:extLst>
              <a:ext uri="{FF2B5EF4-FFF2-40B4-BE49-F238E27FC236}">
                <a16:creationId xmlns:a16="http://schemas.microsoft.com/office/drawing/2014/main" id="{CEE7CB2E-5B5B-40EF-93DC-CC0D1FB0DDBD}"/>
              </a:ext>
            </a:extLst>
          </p:cNvPr>
          <p:cNvSpPr>
            <a:spLocks noGrp="1"/>
          </p:cNvSpPr>
          <p:nvPr>
            <p:ph type="title"/>
          </p:nvPr>
        </p:nvSpPr>
        <p:spPr/>
        <p:txBody>
          <a:bodyPr/>
          <a:lstStyle/>
          <a:p>
            <a:endParaRPr lang="en-GB" dirty="0"/>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F3D5D34D-A63B-0D31-469D-59F183E7950C}"/>
              </a:ext>
            </a:extLst>
          </p:cNvPr>
          <p:cNvPicPr>
            <a:picLocks noChangeAspect="1"/>
          </p:cNvPicPr>
          <p:nvPr/>
        </p:nvPicPr>
        <p:blipFill>
          <a:blip r:embed="rId2"/>
          <a:stretch>
            <a:fillRect/>
          </a:stretch>
        </p:blipFill>
        <p:spPr>
          <a:xfrm>
            <a:off x="405478" y="1400175"/>
            <a:ext cx="11306175" cy="4057650"/>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Graph table">
            <a:extLst>
              <a:ext uri="{FF2B5EF4-FFF2-40B4-BE49-F238E27FC236}">
                <a16:creationId xmlns:a16="http://schemas.microsoft.com/office/drawing/2014/main" id="{968A8E1C-187A-E327-E147-F4ABC34C474B}"/>
              </a:ext>
            </a:extLst>
          </p:cNvPr>
          <p:cNvPicPr>
            <a:picLocks noChangeAspect="1"/>
          </p:cNvPicPr>
          <p:nvPr/>
        </p:nvPicPr>
        <p:blipFill>
          <a:blip r:embed="rId2"/>
          <a:stretch>
            <a:fillRect/>
          </a:stretch>
        </p:blipFill>
        <p:spPr>
          <a:xfrm>
            <a:off x="0" y="493120"/>
            <a:ext cx="12192000" cy="5871760"/>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A37DAD01-7145-DA3B-5D44-71E911ADB5D7}"/>
              </a:ext>
            </a:extLst>
          </p:cNvPr>
          <p:cNvPicPr>
            <a:picLocks noChangeAspect="1"/>
          </p:cNvPicPr>
          <p:nvPr/>
        </p:nvPicPr>
        <p:blipFill>
          <a:blip r:embed="rId2"/>
          <a:stretch>
            <a:fillRect/>
          </a:stretch>
        </p:blipFill>
        <p:spPr>
          <a:xfrm>
            <a:off x="381254" y="0"/>
            <a:ext cx="11543729" cy="6554624"/>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68409"/>
          <a:ext cx="4576191" cy="29921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2. The Force now has the Crest Advisory Homicide Review, and the conclusions/recommendations are being actioned via the Homicide and Serious Violence Reduction group and SV Board</a:t>
                      </a:r>
                      <a:endParaRPr lang="en-GB" sz="1400" b="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Op Salus is the new operational name to combating Serious Violence and ASB jointly, implementing hotspot policing.</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3249414"/>
          <a:ext cx="3257725" cy="1620520"/>
        </p:xfrm>
        <a:graphic>
          <a:graphicData uri="http://schemas.openxmlformats.org/drawingml/2006/table">
            <a:tbl>
              <a:tblPr firstRow="1" bandRow="1">
                <a:tableStyleId>{5C22544A-7EE6-4342-B048-85BDC9FD1C3A}</a:tableStyleId>
              </a:tblPr>
              <a:tblGrid>
                <a:gridCol w="3257725">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Four </a:t>
                      </a:r>
                      <a:r>
                        <a:rPr lang="en-GB" sz="1400" dirty="0">
                          <a:solidFill>
                            <a:schemeClr val="bg1"/>
                          </a:solidFill>
                          <a:effectLst/>
                          <a:ea typeface="Times New Roman" panose="02020603050405020304" pitchFamily="18" charset="0"/>
                          <a:cs typeface="Times New Roman" panose="02020603050405020304" pitchFamily="18" charset="0"/>
                        </a:rPr>
                        <a:t>Homicides recorded in Q2, averaging around one per month in 24-25.</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Same number of Homicides recorded in 2024-25 so far compared to the previous year.</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as there were two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As of July the force in ranked 28</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 12mths to July 2024.  In the OPCC report Q1 24-25 we were reporting being 30</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so have seen an improvement in our ranking.</a:t>
            </a: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6" name="Picture 5" descr="Graph table">
            <a:extLst>
              <a:ext uri="{FF2B5EF4-FFF2-40B4-BE49-F238E27FC236}">
                <a16:creationId xmlns:a16="http://schemas.microsoft.com/office/drawing/2014/main" id="{393E563D-BF12-5ED3-2819-50C5B6C76494}"/>
              </a:ext>
            </a:extLst>
          </p:cNvPr>
          <p:cNvPicPr>
            <a:picLocks noChangeAspect="1"/>
          </p:cNvPicPr>
          <p:nvPr/>
        </p:nvPicPr>
        <p:blipFill>
          <a:blip r:embed="rId2"/>
          <a:stretch>
            <a:fillRect/>
          </a:stretch>
        </p:blipFill>
        <p:spPr>
          <a:xfrm>
            <a:off x="940415" y="1500138"/>
            <a:ext cx="6299143" cy="3049509"/>
          </a:xfrm>
          <a:prstGeom prst="rect">
            <a:avLst/>
          </a:prstGeom>
        </p:spPr>
      </p:pic>
      <p:pic>
        <p:nvPicPr>
          <p:cNvPr id="13" name="Picture 12" descr=" Graph table">
            <a:extLst>
              <a:ext uri="{FF2B5EF4-FFF2-40B4-BE49-F238E27FC236}">
                <a16:creationId xmlns:a16="http://schemas.microsoft.com/office/drawing/2014/main" id="{00AAE037-EB09-F50B-E375-150A0CE8DB89}"/>
              </a:ext>
            </a:extLst>
          </p:cNvPr>
          <p:cNvPicPr>
            <a:picLocks noChangeAspect="1"/>
          </p:cNvPicPr>
          <p:nvPr/>
        </p:nvPicPr>
        <p:blipFill>
          <a:blip r:embed="rId3"/>
          <a:stretch>
            <a:fillRect/>
          </a:stretch>
        </p:blipFill>
        <p:spPr>
          <a:xfrm>
            <a:off x="9456264" y="5003525"/>
            <a:ext cx="1780078" cy="1095433"/>
          </a:xfrm>
          <a:prstGeom prst="rect">
            <a:avLst/>
          </a:prstGeom>
        </p:spPr>
      </p:pic>
    </p:spTree>
    <p:extLst>
      <p:ext uri="{BB962C8B-B14F-4D97-AF65-F5344CB8AC3E}">
        <p14:creationId xmlns:p14="http://schemas.microsoft.com/office/powerpoint/2010/main" val="22213672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2671991231"/>
              </p:ext>
            </p:extLst>
          </p:nvPr>
        </p:nvGraphicFramePr>
        <p:xfrm>
          <a:off x="7501622" y="193809"/>
          <a:ext cx="4690378" cy="226060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SOTERIA implementation is progressing to address Rape and SSO</a:t>
                      </a: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VERU  - Deploying Outreach Workers in park areas across Beds during the Summer.  Reactivate Workers to target 18-25yrs whilst in custody to discuss pathways available to them to divert away from violence.  Now have a Youth Intervention Adviser and VERU had a summer calendar of activities to divert youths away from violence and ASB</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1" y="2923737"/>
          <a:ext cx="4576191" cy="203888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have remained high over the year so far, averaging 37 crimes per month.  </a:t>
                      </a:r>
                    </a:p>
                  </a:txBody>
                  <a:tcPr/>
                </a:tc>
                <a:extLst>
                  <a:ext uri="{0D108BD9-81ED-4DB2-BD59-A6C34878D82A}">
                    <a16:rowId xmlns:a16="http://schemas.microsoft.com/office/drawing/2014/main" val="1694316663"/>
                  </a:ext>
                </a:extLst>
              </a:tr>
              <a:tr h="594188">
                <a:tc>
                  <a:txBody>
                    <a:bodyPr/>
                    <a:lstStyle/>
                    <a:p>
                      <a:r>
                        <a:rPr lang="en-GB" sz="1400" dirty="0"/>
                        <a:t>2.  Levels over the year have consistently been higher than average.</a:t>
                      </a:r>
                    </a:p>
                  </a:txBody>
                  <a:tcPr/>
                </a:tc>
                <a:extLst>
                  <a:ext uri="{0D108BD9-81ED-4DB2-BD59-A6C34878D82A}">
                    <a16:rowId xmlns:a16="http://schemas.microsoft.com/office/drawing/2014/main" val="694984677"/>
                  </a:ext>
                </a:extLst>
              </a:tr>
              <a:tr h="425252">
                <a:tc>
                  <a:txBody>
                    <a:bodyPr/>
                    <a:lstStyle/>
                    <a:p>
                      <a:r>
                        <a:rPr lang="en-GB" sz="1400" dirty="0"/>
                        <a:t>3. Beds is now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6" name="Picture 5" descr="Graph table">
            <a:extLst>
              <a:ext uri="{FF2B5EF4-FFF2-40B4-BE49-F238E27FC236}">
                <a16:creationId xmlns:a16="http://schemas.microsoft.com/office/drawing/2014/main" id="{2CFB4BDB-83E3-247D-9183-3985DE7AA31E}"/>
              </a:ext>
            </a:extLst>
          </p:cNvPr>
          <p:cNvPicPr>
            <a:picLocks noChangeAspect="1"/>
          </p:cNvPicPr>
          <p:nvPr/>
        </p:nvPicPr>
        <p:blipFill>
          <a:blip r:embed="rId2"/>
          <a:stretch>
            <a:fillRect/>
          </a:stretch>
        </p:blipFill>
        <p:spPr>
          <a:xfrm>
            <a:off x="981931" y="2108477"/>
            <a:ext cx="6327029" cy="3080393"/>
          </a:xfrm>
          <a:prstGeom prst="rect">
            <a:avLst/>
          </a:prstGeom>
        </p:spPr>
      </p:pic>
      <p:pic>
        <p:nvPicPr>
          <p:cNvPr id="13" name="Picture 12" descr="Graph table">
            <a:extLst>
              <a:ext uri="{FF2B5EF4-FFF2-40B4-BE49-F238E27FC236}">
                <a16:creationId xmlns:a16="http://schemas.microsoft.com/office/drawing/2014/main" id="{6506E059-0230-C7A4-D416-29C920472FB4}"/>
              </a:ext>
            </a:extLst>
          </p:cNvPr>
          <p:cNvPicPr>
            <a:picLocks noChangeAspect="1"/>
          </p:cNvPicPr>
          <p:nvPr/>
        </p:nvPicPr>
        <p:blipFill>
          <a:blip r:embed="rId3"/>
          <a:stretch>
            <a:fillRect/>
          </a:stretch>
        </p:blipFill>
        <p:spPr>
          <a:xfrm>
            <a:off x="9846810" y="5358635"/>
            <a:ext cx="1667527" cy="1017008"/>
          </a:xfrm>
          <a:prstGeom prst="rect">
            <a:avLst/>
          </a:prstGeom>
        </p:spPr>
      </p:pic>
    </p:spTree>
    <p:extLst>
      <p:ext uri="{BB962C8B-B14F-4D97-AF65-F5344CB8AC3E}">
        <p14:creationId xmlns:p14="http://schemas.microsoft.com/office/powerpoint/2010/main" val="36283897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21662" y="193809"/>
          <a:ext cx="4670338" cy="147320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JOULES - County line initiative.</a:t>
                      </a:r>
                    </a:p>
                  </a:txBody>
                  <a:tcPr/>
                </a:tc>
                <a:extLst>
                  <a:ext uri="{0D108BD9-81ED-4DB2-BD59-A6C34878D82A}">
                    <a16:rowId xmlns:a16="http://schemas.microsoft.com/office/drawing/2014/main" val="1694316663"/>
                  </a:ext>
                </a:extLst>
              </a:tr>
              <a:tr h="415185">
                <a:tc>
                  <a:txBody>
                    <a:bodyPr/>
                    <a:lstStyle/>
                    <a:p>
                      <a:r>
                        <a:rPr lang="en-GB" sz="1400" dirty="0">
                          <a:solidFill>
                            <a:schemeClr val="bg1"/>
                          </a:solidFill>
                        </a:rPr>
                        <a:t>2.  Op COSTELLO dedicate team continues to enforce on large scale drug activity, with key focus on the professional enablers, linking </a:t>
                      </a:r>
                      <a:r>
                        <a:rPr lang="en-GB" sz="1400" kern="1200" dirty="0">
                          <a:solidFill>
                            <a:schemeClr val="bg1"/>
                          </a:solidFill>
                          <a:latin typeface="+mn-lt"/>
                          <a:ea typeface="+mn-ea"/>
                          <a:cs typeface="+mn-cs"/>
                        </a:rPr>
                        <a:t>into SOC Op KOALA </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451543" y="2276166"/>
          <a:ext cx="4690378" cy="2778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r>
                        <a:rPr lang="en-GB" sz="1400" dirty="0"/>
                        <a:t>1. Q2 recorded 117 Trafficking of Drugs offences, averaging 37 crimes per month 24/25.  This is up on the previous quarter but down on same time the previous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24 OCGs – this is an increase on Q1 24-25 where 22 were recorded. The number of Street Gangs has increased from 11 to 14 (as at the end of Sept 24).</a:t>
                      </a:r>
                      <a:endParaRPr lang="en-GB" sz="1400" b="0" dirty="0">
                        <a:solidFill>
                          <a:schemeClr val="bg1"/>
                        </a:solidFill>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77 groups operating 80 county lines, 12mth average is 66 lines. </a:t>
                      </a:r>
                      <a:r>
                        <a:rPr lang="en-GB" sz="1400" kern="1200" dirty="0">
                          <a:solidFill>
                            <a:srgbClr val="FF0000"/>
                          </a:solidFill>
                          <a:latin typeface="+mn-lt"/>
                          <a:ea typeface="+mn-ea"/>
                          <a:cs typeface="+mn-cs"/>
                        </a:rPr>
                        <a:t>	</a:t>
                      </a:r>
                    </a:p>
                    <a:p>
                      <a:endParaRPr lang="en-GB" sz="1400" dirty="0">
                        <a:solidFill>
                          <a:srgbClr val="FF0000"/>
                        </a:solidFill>
                      </a:endParaRP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57382" y="1517261"/>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8336786"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new lines coming in under Op Joule (where we actively scan for and identify new lines). From now on in, it is likely that these numbers will stabilise.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Graph table">
            <a:extLst>
              <a:ext uri="{FF2B5EF4-FFF2-40B4-BE49-F238E27FC236}">
                <a16:creationId xmlns:a16="http://schemas.microsoft.com/office/drawing/2014/main" id="{857C94FA-DE99-41DF-46C8-1EF5E6A06417}"/>
              </a:ext>
            </a:extLst>
          </p:cNvPr>
          <p:cNvPicPr>
            <a:picLocks noChangeAspect="1"/>
          </p:cNvPicPr>
          <p:nvPr/>
        </p:nvPicPr>
        <p:blipFill>
          <a:blip r:embed="rId2"/>
          <a:stretch>
            <a:fillRect/>
          </a:stretch>
        </p:blipFill>
        <p:spPr>
          <a:xfrm>
            <a:off x="874193" y="1921166"/>
            <a:ext cx="6504217" cy="3222090"/>
          </a:xfrm>
          <a:prstGeom prst="rect">
            <a:avLst/>
          </a:prstGeom>
        </p:spPr>
      </p:pic>
      <p:pic>
        <p:nvPicPr>
          <p:cNvPr id="16" name="Picture 15" descr="Graph table">
            <a:extLst>
              <a:ext uri="{FF2B5EF4-FFF2-40B4-BE49-F238E27FC236}">
                <a16:creationId xmlns:a16="http://schemas.microsoft.com/office/drawing/2014/main" id="{985C7BE3-1807-079E-665F-8D708EED213B}"/>
              </a:ext>
            </a:extLst>
          </p:cNvPr>
          <p:cNvPicPr>
            <a:picLocks noChangeAspect="1"/>
          </p:cNvPicPr>
          <p:nvPr/>
        </p:nvPicPr>
        <p:blipFill>
          <a:blip r:embed="rId3"/>
          <a:stretch>
            <a:fillRect/>
          </a:stretch>
        </p:blipFill>
        <p:spPr>
          <a:xfrm>
            <a:off x="9856831" y="5361294"/>
            <a:ext cx="1665076" cy="1021751"/>
          </a:xfrm>
          <a:prstGeom prst="rect">
            <a:avLst/>
          </a:prstGeom>
        </p:spPr>
      </p:pic>
    </p:spTree>
    <p:extLst>
      <p:ext uri="{BB962C8B-B14F-4D97-AF65-F5344CB8AC3E}">
        <p14:creationId xmlns:p14="http://schemas.microsoft.com/office/powerpoint/2010/main" val="33940309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14071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Co-chaired Neighbourhood Crime meeting, focused on problem solving.</a:t>
                      </a: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Op Troyes is the current force priority tackling Robberies across Luton and Bedford</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2260303"/>
          <a:ext cx="4690378" cy="419298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400" dirty="0"/>
                        <a:t>1.  Q2 recorded 383 Residential Burglaries averaging 126 crimes a month 24/25</a:t>
                      </a:r>
                      <a:r>
                        <a:rPr lang="en-GB" sz="1400" dirty="0">
                          <a:solidFill>
                            <a:schemeClr val="bg1"/>
                          </a:solidFill>
                        </a:rPr>
                        <a:t>.</a:t>
                      </a:r>
                      <a:r>
                        <a:rPr lang="en-GB" sz="1400" dirty="0">
                          <a:solidFill>
                            <a:schemeClr val="bg1"/>
                          </a:solidFill>
                          <a:effectLst/>
                          <a:cs typeface="Times New Roman" panose="02020603050405020304" pitchFamily="18" charset="0"/>
                        </a:rPr>
                        <a:t> This is higher than the previous quarter and equal to the same period in the previous year.  Solved rate for Q2 24-25 was 14.1%.</a:t>
                      </a:r>
                      <a:endParaRPr lang="en-GB" sz="18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400" dirty="0">
                          <a:solidFill>
                            <a:schemeClr val="bg1"/>
                          </a:solidFill>
                        </a:rPr>
                        <a:t>2. Vehicle Crime has decreased compared to Q1, but comparable with previous quarters.  Average 438 crimes per month 24/25.</a:t>
                      </a:r>
                      <a:endParaRPr lang="en-GB" sz="14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kern="1200" dirty="0">
                          <a:solidFill>
                            <a:schemeClr val="bg1"/>
                          </a:solidFill>
                          <a:effectLst/>
                          <a:latin typeface="+mn-lt"/>
                          <a:cs typeface="Times New Roman" panose="02020603050405020304" pitchFamily="18" charset="0"/>
                        </a:rPr>
                        <a:t>3. Personal Robbery is similar to Q1.  Q2 was higher than the same quarter in the 23-24 year.  Average 48 crimes per month 24/25.  Solved rate for Q1 24-25 was 2.8%.</a:t>
                      </a:r>
                      <a:endParaRPr lang="en-GB" sz="14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dirty="0">
                          <a:solidFill>
                            <a:schemeClr val="bg1"/>
                          </a:solidFill>
                        </a:rPr>
                        <a:t>4. 119 </a:t>
                      </a:r>
                      <a:r>
                        <a:rPr lang="en-GB" sz="1400" kern="1200" dirty="0">
                          <a:solidFill>
                            <a:schemeClr val="bg1"/>
                          </a:solidFill>
                          <a:effectLst/>
                          <a:latin typeface="+mn-lt"/>
                          <a:ea typeface="+mn-ea"/>
                          <a:cs typeface="Times New Roman" panose="02020603050405020304" pitchFamily="18" charset="0"/>
                        </a:rPr>
                        <a:t>Theft from a Person during Q2, this is an decrease compared to Q1 and below this time in the previous year.  Levels have been around the average across the quarter as a whole. </a:t>
                      </a:r>
                      <a:endParaRPr lang="en-GB" sz="14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6" name="Picture 5" descr="Graph table">
            <a:extLst>
              <a:ext uri="{FF2B5EF4-FFF2-40B4-BE49-F238E27FC236}">
                <a16:creationId xmlns:a16="http://schemas.microsoft.com/office/drawing/2014/main" id="{FD209AF2-3DDD-62D4-B701-D8100F96480A}"/>
              </a:ext>
            </a:extLst>
          </p:cNvPr>
          <p:cNvPicPr>
            <a:picLocks noChangeAspect="1"/>
          </p:cNvPicPr>
          <p:nvPr/>
        </p:nvPicPr>
        <p:blipFill>
          <a:blip r:embed="rId2"/>
          <a:stretch>
            <a:fillRect/>
          </a:stretch>
        </p:blipFill>
        <p:spPr>
          <a:xfrm>
            <a:off x="822262" y="2727345"/>
            <a:ext cx="3284701" cy="1606867"/>
          </a:xfrm>
          <a:prstGeom prst="rect">
            <a:avLst/>
          </a:prstGeom>
        </p:spPr>
      </p:pic>
      <p:pic>
        <p:nvPicPr>
          <p:cNvPr id="13" name="Picture 12" descr="Graph table">
            <a:extLst>
              <a:ext uri="{FF2B5EF4-FFF2-40B4-BE49-F238E27FC236}">
                <a16:creationId xmlns:a16="http://schemas.microsoft.com/office/drawing/2014/main" id="{4DBCFB9C-0089-36C9-511A-A786715C02F8}"/>
              </a:ext>
            </a:extLst>
          </p:cNvPr>
          <p:cNvPicPr>
            <a:picLocks noChangeAspect="1"/>
          </p:cNvPicPr>
          <p:nvPr/>
        </p:nvPicPr>
        <p:blipFill>
          <a:blip r:embed="rId3"/>
          <a:stretch>
            <a:fillRect/>
          </a:stretch>
        </p:blipFill>
        <p:spPr>
          <a:xfrm>
            <a:off x="4144326" y="2727345"/>
            <a:ext cx="3339842" cy="1606867"/>
          </a:xfrm>
          <a:prstGeom prst="rect">
            <a:avLst/>
          </a:prstGeom>
        </p:spPr>
      </p:pic>
      <p:pic>
        <p:nvPicPr>
          <p:cNvPr id="20" name="Picture 19" descr="Graph table">
            <a:extLst>
              <a:ext uri="{FF2B5EF4-FFF2-40B4-BE49-F238E27FC236}">
                <a16:creationId xmlns:a16="http://schemas.microsoft.com/office/drawing/2014/main" id="{A16E0B8A-957E-798E-BA9D-ED8304A8A5E6}"/>
              </a:ext>
            </a:extLst>
          </p:cNvPr>
          <p:cNvPicPr>
            <a:picLocks noChangeAspect="1"/>
          </p:cNvPicPr>
          <p:nvPr/>
        </p:nvPicPr>
        <p:blipFill>
          <a:blip r:embed="rId4"/>
          <a:stretch>
            <a:fillRect/>
          </a:stretch>
        </p:blipFill>
        <p:spPr>
          <a:xfrm>
            <a:off x="848353" y="4633500"/>
            <a:ext cx="3163811" cy="1503545"/>
          </a:xfrm>
          <a:prstGeom prst="rect">
            <a:avLst/>
          </a:prstGeom>
        </p:spPr>
      </p:pic>
      <p:pic>
        <p:nvPicPr>
          <p:cNvPr id="24" name="Picture 23" descr="Graph table">
            <a:extLst>
              <a:ext uri="{FF2B5EF4-FFF2-40B4-BE49-F238E27FC236}">
                <a16:creationId xmlns:a16="http://schemas.microsoft.com/office/drawing/2014/main" id="{EC3CA961-C6D1-500B-BE77-21D6FA0F2DBA}"/>
              </a:ext>
            </a:extLst>
          </p:cNvPr>
          <p:cNvPicPr>
            <a:picLocks noChangeAspect="1"/>
          </p:cNvPicPr>
          <p:nvPr/>
        </p:nvPicPr>
        <p:blipFill>
          <a:blip r:embed="rId5"/>
          <a:stretch>
            <a:fillRect/>
          </a:stretch>
        </p:blipFill>
        <p:spPr>
          <a:xfrm>
            <a:off x="4107768" y="4648716"/>
            <a:ext cx="3283206" cy="1488329"/>
          </a:xfrm>
          <a:prstGeom prst="rect">
            <a:avLst/>
          </a:prstGeom>
        </p:spPr>
      </p:pic>
    </p:spTree>
    <p:extLst>
      <p:ext uri="{BB962C8B-B14F-4D97-AF65-F5344CB8AC3E}">
        <p14:creationId xmlns:p14="http://schemas.microsoft.com/office/powerpoint/2010/main" val="41112205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15892" y="400554"/>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394313" y="400554"/>
          <a:ext cx="4690378" cy="2535959"/>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5214">
                <a:tc>
                  <a:txBody>
                    <a:bodyPr/>
                    <a:lstStyle/>
                    <a:p>
                      <a:r>
                        <a:rPr lang="en-GB" dirty="0"/>
                        <a:t>Planned Action to Drive Performance</a:t>
                      </a:r>
                    </a:p>
                  </a:txBody>
                  <a:tcPr/>
                </a:tc>
                <a:extLst>
                  <a:ext uri="{0D108BD9-81ED-4DB2-BD59-A6C34878D82A}">
                    <a16:rowId xmlns:a16="http://schemas.microsoft.com/office/drawing/2014/main" val="1770329830"/>
                  </a:ext>
                </a:extLst>
              </a:tr>
              <a:tr h="1020971">
                <a:tc>
                  <a:txBody>
                    <a:bodyPr/>
                    <a:lstStyle/>
                    <a:p>
                      <a:pPr lvl="0"/>
                      <a:r>
                        <a:rPr lang="en-GB" sz="1400" dirty="0">
                          <a:solidFill>
                            <a:schemeClr val="bg1"/>
                          </a:solidFill>
                        </a:rPr>
                        <a:t>1. </a:t>
                      </a:r>
                      <a:r>
                        <a:rPr lang="en-GB" sz="1400" kern="1200" dirty="0">
                          <a:solidFill>
                            <a:schemeClr val="dk1"/>
                          </a:solidFill>
                          <a:effectLst/>
                          <a:latin typeface="+mn-lt"/>
                          <a:ea typeface="+mn-ea"/>
                          <a:cs typeface="+mn-cs"/>
                        </a:rPr>
                        <a:t>A month trial of Fraud Advice Clinics are running through October. Alternate weeks at HQ or LPS. Available for the entire organisation to have a dedicated fraud investigator to offer advice on lines of enquiry.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790429">
                <a:tc>
                  <a:txBody>
                    <a:bodyPr/>
                    <a:lstStyle/>
                    <a:p>
                      <a:pPr lvl="0"/>
                      <a:r>
                        <a:rPr lang="en-GB" sz="1400" dirty="0">
                          <a:solidFill>
                            <a:schemeClr val="bg1"/>
                          </a:solidFill>
                        </a:rPr>
                        <a:t>2. </a:t>
                      </a:r>
                      <a:r>
                        <a:rPr lang="en-GB" sz="1400" kern="1200" dirty="0">
                          <a:solidFill>
                            <a:schemeClr val="dk1"/>
                          </a:solidFill>
                          <a:effectLst/>
                          <a:latin typeface="+mn-lt"/>
                          <a:ea typeface="+mn-ea"/>
                          <a:cs typeface="+mn-cs"/>
                        </a:rPr>
                        <a:t>Fraud Triage review for September and October regarding crime recording standards not being adhered too. Once data compiled meeting between Crime Bureau to take place.</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29345">
                <a:tc>
                  <a:txBody>
                    <a:bodyPr/>
                    <a:lstStyle/>
                    <a:p>
                      <a:pPr lvl="0"/>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330068241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1188689" y="3629245"/>
          <a:ext cx="10411900" cy="2362200"/>
        </p:xfrm>
        <a:graphic>
          <a:graphicData uri="http://schemas.openxmlformats.org/drawingml/2006/table">
            <a:tbl>
              <a:tblPr firstRow="1" bandRow="1">
                <a:tableStyleId>{5C22544A-7EE6-4342-B048-85BDC9FD1C3A}</a:tableStyleId>
              </a:tblPr>
              <a:tblGrid>
                <a:gridCol w="10411900">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lvl="0"/>
                      <a:r>
                        <a:rPr lang="en-GB" sz="1400" kern="1200" dirty="0">
                          <a:solidFill>
                            <a:schemeClr val="bg1"/>
                          </a:solidFill>
                          <a:effectLst/>
                          <a:latin typeface="+mn-lt"/>
                          <a:ea typeface="+mn-ea"/>
                          <a:cs typeface="+mn-cs"/>
                        </a:rPr>
                        <a:t>1. </a:t>
                      </a:r>
                      <a:r>
                        <a:rPr lang="en-GB" sz="1400" kern="1200" dirty="0">
                          <a:solidFill>
                            <a:schemeClr val="dk1"/>
                          </a:solidFill>
                          <a:effectLst/>
                          <a:latin typeface="+mn-lt"/>
                          <a:ea typeface="+mn-ea"/>
                          <a:cs typeface="+mn-cs"/>
                        </a:rPr>
                        <a:t>CPS charging decisions are now coming through for the long-term investigations that have been sat with the SFIU since it started in April 2021. OP JACOBS – charges for conspiracy to commit fraud. 26 rogue trader frauds. OP WARBIRD – Facebook marketplace fraud. Suspect - guilty plea at court. R v GOULDEN – Fraud by False representation against deceased family member – guilty plea at court.</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370840">
                <a:tc>
                  <a:txBody>
                    <a:bodyPr/>
                    <a:lstStyle/>
                    <a:p>
                      <a:r>
                        <a:rPr lang="en-GB" sz="1400" kern="1200" dirty="0">
                          <a:solidFill>
                            <a:schemeClr val="bg1"/>
                          </a:solidFill>
                          <a:effectLst/>
                          <a:latin typeface="+mn-lt"/>
                          <a:ea typeface="+mn-ea"/>
                          <a:cs typeface="+mn-cs"/>
                        </a:rPr>
                        <a:t>2. </a:t>
                      </a:r>
                      <a:r>
                        <a:rPr lang="en-GB" sz="1400" kern="1200" dirty="0">
                          <a:solidFill>
                            <a:schemeClr val="dk1"/>
                          </a:solidFill>
                          <a:effectLst/>
                          <a:latin typeface="+mn-lt"/>
                          <a:ea typeface="+mn-ea"/>
                          <a:cs typeface="+mn-cs"/>
                        </a:rPr>
                        <a:t>OP HENHOUSE – planning for the bid to the NCA and NECC for a month of action in February.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9199995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effectLst/>
                          <a:latin typeface="+mn-lt"/>
                          <a:ea typeface="+mn-ea"/>
                          <a:cs typeface="+mn-cs"/>
                        </a:rPr>
                        <a:t>3. </a:t>
                      </a:r>
                      <a:r>
                        <a:rPr lang="en-GB" sz="1400" kern="1200" dirty="0">
                          <a:solidFill>
                            <a:schemeClr val="dk1"/>
                          </a:solidFill>
                          <a:effectLst/>
                          <a:latin typeface="+mn-lt"/>
                          <a:ea typeface="+mn-ea"/>
                          <a:cs typeface="+mn-cs"/>
                        </a:rPr>
                        <a:t>SFIU DI and DS attending the National User Group (NUG) in November 2024 around the new FCRASS system being implemented by Action Fraud. </a:t>
                      </a:r>
                    </a:p>
                  </a:txBody>
                  <a:tcPr/>
                </a:tc>
                <a:extLst>
                  <a:ext uri="{0D108BD9-81ED-4DB2-BD59-A6C34878D82A}">
                    <a16:rowId xmlns:a16="http://schemas.microsoft.com/office/drawing/2014/main" val="1164761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320437751"/>
                  </a:ext>
                </a:extLst>
              </a:tr>
            </a:tbl>
          </a:graphicData>
        </a:graphic>
      </p:graphicFrame>
    </p:spTree>
    <p:extLst>
      <p:ext uri="{BB962C8B-B14F-4D97-AF65-F5344CB8AC3E}">
        <p14:creationId xmlns:p14="http://schemas.microsoft.com/office/powerpoint/2010/main" val="26029322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13189</TotalTime>
  <Words>2860</Words>
  <Application>Microsoft Office PowerPoint</Application>
  <PresentationFormat>Widescreen</PresentationFormat>
  <Paragraphs>485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Calibri Light</vt:lpstr>
      <vt:lpstr>Times New Roman</vt:lpstr>
      <vt:lpstr>Office Theme</vt:lpstr>
      <vt:lpstr>Office of the Police and Crime Commissioner Information Document for December 2024</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Community policing</vt:lpstr>
      <vt:lpstr>  Community  policing</vt:lpstr>
      <vt:lpstr>  Community  policing</vt:lpstr>
      <vt:lpstr>   Community policing</vt:lpstr>
      <vt:lpstr> Recruitment and retention of police officers</vt:lpstr>
      <vt:lpstr>  Recruitment and retention of police officers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Transparency</vt:lpstr>
      <vt:lpstr>    Transparency</vt:lpstr>
      <vt:lpstr> </vt:lpstr>
      <vt:lpstr>    Scrutiny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DENNESS, Samantha 3158</cp:lastModifiedBy>
  <cp:revision>146</cp:revision>
  <dcterms:created xsi:type="dcterms:W3CDTF">2022-01-13T10:24:52Z</dcterms:created>
  <dcterms:modified xsi:type="dcterms:W3CDTF">2025-04-01T12:20:07Z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