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8" r:id="rId7"/>
    <p:sldId id="274" r:id="rId8"/>
    <p:sldId id="275" r:id="rId9"/>
    <p:sldId id="335" r:id="rId10"/>
    <p:sldId id="336" r:id="rId11"/>
    <p:sldId id="337" r:id="rId12"/>
    <p:sldId id="338" r:id="rId13"/>
    <p:sldId id="343" r:id="rId14"/>
    <p:sldId id="277" r:id="rId15"/>
    <p:sldId id="278" r:id="rId16"/>
    <p:sldId id="279" r:id="rId17"/>
    <p:sldId id="259" r:id="rId18"/>
    <p:sldId id="268" r:id="rId19"/>
    <p:sldId id="345" r:id="rId20"/>
    <p:sldId id="295" r:id="rId21"/>
    <p:sldId id="304" r:id="rId22"/>
    <p:sldId id="305" r:id="rId23"/>
    <p:sldId id="320" r:id="rId24"/>
    <p:sldId id="306" r:id="rId25"/>
    <p:sldId id="323" r:id="rId26"/>
    <p:sldId id="297" r:id="rId27"/>
    <p:sldId id="281" r:id="rId28"/>
    <p:sldId id="263" r:id="rId29"/>
    <p:sldId id="324" r:id="rId30"/>
    <p:sldId id="287" r:id="rId31"/>
    <p:sldId id="288" r:id="rId32"/>
    <p:sldId id="298" r:id="rId33"/>
    <p:sldId id="33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B8CE48-8F7A-55EB-0FB3-1E076DAB1A99}" name="COLES, Bethany 3092" initials="CB3" userId="S::Bethany.Coles@beds.police.uk::bf1b7519-7f9a-49b5-821c-5bad20160e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A09D-317F-4764-8725-8153F2627C1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4621969-0743-4D43-852C-80416DDB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885B400-1534-4BF0-82C8-694004025911}"/>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5" name="Footer Placeholder 4">
            <a:extLst>
              <a:ext uri="{FF2B5EF4-FFF2-40B4-BE49-F238E27FC236}">
                <a16:creationId xmlns:a16="http://schemas.microsoft.com/office/drawing/2014/main" id="{34DEB54C-ABE2-4D9E-9156-A921ECBAB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663D71-833F-4DE3-A99D-30E3FF64951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317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4B29-10C5-4420-8A7F-3357D1AB542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FA219A8-470D-4740-8527-86A78F7A41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7BA378-D7AE-4D8C-AB8F-D6AD1F088451}"/>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5" name="Footer Placeholder 4">
            <a:extLst>
              <a:ext uri="{FF2B5EF4-FFF2-40B4-BE49-F238E27FC236}">
                <a16:creationId xmlns:a16="http://schemas.microsoft.com/office/drawing/2014/main" id="{6ED1B334-618D-4D62-BE37-7EEE0D141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79813-6FD2-4EFD-A7D8-536DB2799AB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56882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AF83A-7F8F-4F28-886E-51230383615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2FCE7B5-6647-4E16-BB3F-BB6DFFF1159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B09FE3-D7BD-4612-AE86-45D023B60810}"/>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5" name="Footer Placeholder 4">
            <a:extLst>
              <a:ext uri="{FF2B5EF4-FFF2-40B4-BE49-F238E27FC236}">
                <a16:creationId xmlns:a16="http://schemas.microsoft.com/office/drawing/2014/main" id="{5852D749-156A-46C0-AF12-4B7687BD8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97C9B-2C88-4261-9EED-0C88DEB3B7F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57293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29AC4-8F3C-40CC-AF46-53A84C442E5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0E36C7A-6639-4B89-802D-CFC5978541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A4965F-5F5C-42C5-AFAB-DBB14C58C3CD}"/>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5" name="Footer Placeholder 4">
            <a:extLst>
              <a:ext uri="{FF2B5EF4-FFF2-40B4-BE49-F238E27FC236}">
                <a16:creationId xmlns:a16="http://schemas.microsoft.com/office/drawing/2014/main" id="{059D7CF2-12AF-45B0-A56A-28FC88AAC3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60BED-5E38-48CD-9EF8-E46F81BE04A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65792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A31E-86E6-44FF-B484-D650078476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3BB7E6E-D871-4564-A966-6ED8F1392C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E82127-8E4C-448B-9F4F-CCA8864AEAAB}"/>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5" name="Footer Placeholder 4">
            <a:extLst>
              <a:ext uri="{FF2B5EF4-FFF2-40B4-BE49-F238E27FC236}">
                <a16:creationId xmlns:a16="http://schemas.microsoft.com/office/drawing/2014/main" id="{50E8D7CD-050E-4E2E-BAE2-C3A8B335DE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6EA5F-1D1B-42D5-8D7E-E742A7694120}"/>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74520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21A2-4C7E-4572-9A4F-3099974BBF2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582F98-3CB8-4BDD-ADEA-7E41F9E614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010EA09-A518-4C0E-BDD6-1C68E84221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B9EA23E-FAEE-4ECB-9E5E-89B14ACB56F9}"/>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6" name="Footer Placeholder 5">
            <a:extLst>
              <a:ext uri="{FF2B5EF4-FFF2-40B4-BE49-F238E27FC236}">
                <a16:creationId xmlns:a16="http://schemas.microsoft.com/office/drawing/2014/main" id="{735172E6-9CF9-4984-9076-544E67FA92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0BCC16-A5E1-4F0B-9D2F-8B86DB506AA9}"/>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14870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2221-C741-44BC-8190-8A9F3A0F2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920D83D-FDAC-4E08-BEAD-842C93CA3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FFA71B-CD82-4679-B3B8-B2F025B5D7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9B947D-0A04-47C4-96E4-A4070676F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7C79A5-2759-4384-8DB9-AAC6D2FB9A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F26FB15-2497-4C28-9E8D-66799493FE6C}"/>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8" name="Footer Placeholder 7">
            <a:extLst>
              <a:ext uri="{FF2B5EF4-FFF2-40B4-BE49-F238E27FC236}">
                <a16:creationId xmlns:a16="http://schemas.microsoft.com/office/drawing/2014/main" id="{22C5BBDC-BC94-45BB-A4F1-E2DFF1FC46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78A7A4-C320-40B3-BED1-9BA4B04B0472}"/>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28758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52D-0A1D-4609-8E15-9C690D5558E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937B1F3-AD8E-4E8F-8375-98ED4AC06709}"/>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4" name="Footer Placeholder 3">
            <a:extLst>
              <a:ext uri="{FF2B5EF4-FFF2-40B4-BE49-F238E27FC236}">
                <a16:creationId xmlns:a16="http://schemas.microsoft.com/office/drawing/2014/main" id="{B9BFFE3A-D789-4BE3-BF0B-FCB9B33401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52DB96-2161-481E-88E0-2FB2A8E78BA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442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8F41A-50EE-40A6-A2F0-D01C99269A3C}"/>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3" name="Footer Placeholder 2">
            <a:extLst>
              <a:ext uri="{FF2B5EF4-FFF2-40B4-BE49-F238E27FC236}">
                <a16:creationId xmlns:a16="http://schemas.microsoft.com/office/drawing/2014/main" id="{78CA68A6-B1F2-4A28-A389-3947BBF576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1442D5-1EE7-4B44-A427-BCD2040FBDBE}"/>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5995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3E61-CFF1-41D6-BC3D-6D8DD1C499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372E657-89EE-40BE-B251-8EB5E0B54E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EA06185-EFEE-45E7-A0E7-A7961354B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C00E1D-9516-4D9C-ADB1-BB4E377DDC2F}"/>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6" name="Footer Placeholder 5">
            <a:extLst>
              <a:ext uri="{FF2B5EF4-FFF2-40B4-BE49-F238E27FC236}">
                <a16:creationId xmlns:a16="http://schemas.microsoft.com/office/drawing/2014/main" id="{F4E01EB8-C6C7-4752-ACFF-B587A8687C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BBEEF4-FC85-41BC-89B0-83B98A62FED7}"/>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7148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2FEB-A21B-4DF9-9C68-C1AE7D2CE6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E6B7FA3-E1CA-43CF-896F-43A355665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AF613C-ACA0-476A-8D1A-AD7E0B195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146248-6B1D-4981-8555-79309D8E1583}"/>
              </a:ext>
            </a:extLst>
          </p:cNvPr>
          <p:cNvSpPr>
            <a:spLocks noGrp="1"/>
          </p:cNvSpPr>
          <p:nvPr>
            <p:ph type="dt" sz="half" idx="10"/>
          </p:nvPr>
        </p:nvSpPr>
        <p:spPr/>
        <p:txBody>
          <a:bodyPr/>
          <a:lstStyle/>
          <a:p>
            <a:fld id="{3840D5D2-7C64-4E02-AE2C-125573E7DF4B}" type="datetimeFigureOut">
              <a:rPr lang="en-GB" smtClean="0"/>
              <a:t>26/02/2026</a:t>
            </a:fld>
            <a:endParaRPr lang="en-GB"/>
          </a:p>
        </p:txBody>
      </p:sp>
      <p:sp>
        <p:nvSpPr>
          <p:cNvPr id="6" name="Footer Placeholder 5">
            <a:extLst>
              <a:ext uri="{FF2B5EF4-FFF2-40B4-BE49-F238E27FC236}">
                <a16:creationId xmlns:a16="http://schemas.microsoft.com/office/drawing/2014/main" id="{EB26C7B0-21B8-43CF-9A8F-399AD800A1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E36B2-E785-4DAB-9CFE-351427A1B97D}"/>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6387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E470F-BAB9-4D0F-B20E-3AAFFC548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6BC8-1A3E-4E61-9841-DE5C42BC3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591C82-9BC9-4B5E-970C-A82FE26FA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0D5D2-7C64-4E02-AE2C-125573E7DF4B}" type="datetimeFigureOut">
              <a:rPr lang="en-GB" smtClean="0"/>
              <a:t>26/02/2026</a:t>
            </a:fld>
            <a:endParaRPr lang="en-GB"/>
          </a:p>
        </p:txBody>
      </p:sp>
      <p:sp>
        <p:nvSpPr>
          <p:cNvPr id="5" name="Footer Placeholder 4">
            <a:extLst>
              <a:ext uri="{FF2B5EF4-FFF2-40B4-BE49-F238E27FC236}">
                <a16:creationId xmlns:a16="http://schemas.microsoft.com/office/drawing/2014/main" id="{BDF29F49-951F-4CCD-953C-5C8639D406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D6040A-47B5-4473-AFA5-12088A868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83F9D-8B92-4FE5-AC2D-B8F7C0BFBE7A}" type="slidenum">
              <a:rPr lang="en-GB" smtClean="0"/>
              <a:t>‹#›</a:t>
            </a:fld>
            <a:endParaRPr lang="en-GB"/>
          </a:p>
        </p:txBody>
      </p:sp>
    </p:spTree>
    <p:extLst>
      <p:ext uri="{BB962C8B-B14F-4D97-AF65-F5344CB8AC3E}">
        <p14:creationId xmlns:p14="http://schemas.microsoft.com/office/powerpoint/2010/main" val="3819836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edfordshire.pcc.police.uk/hmic-repor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bedfordshire.pcc.police.uk/public-info/specified-information-order/holding-bedfordshire-police-to-account/" TargetMode="External"/><Relationship Id="rId2" Type="http://schemas.openxmlformats.org/officeDocument/2006/relationships/hyperlink" Target="https://www.bedfordshire.pcc.police.uk/public-info/specified-information-order/complaints-handling-specified-information-order/"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publishing-information-in-a-transparent-way"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police.uk/pu/your-area/bedfordshire-police/performance/999-performance-data/?tc=CB1"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police.uk/"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bedfordshire.pcc.police.uk/specified-information-order/"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4E6CDF-2D37-434B-9D27-F911A7C51F6A}"/>
              </a:ext>
            </a:extLst>
          </p:cNvPr>
          <p:cNvSpPr>
            <a:spLocks noGrp="1"/>
          </p:cNvSpPr>
          <p:nvPr>
            <p:ph type="ctrTitle"/>
          </p:nvPr>
        </p:nvSpPr>
        <p:spPr>
          <a:xfrm>
            <a:off x="2026693" y="1030406"/>
            <a:ext cx="8147713" cy="3081242"/>
          </a:xfrm>
        </p:spPr>
        <p:txBody>
          <a:bodyPr anchor="ctr">
            <a:normAutofit/>
          </a:bodyPr>
          <a:lstStyle/>
          <a:p>
            <a:r>
              <a:rPr lang="en-GB" sz="4800" dirty="0">
                <a:solidFill>
                  <a:srgbClr val="FFFFFF"/>
                </a:solidFill>
              </a:rPr>
              <a:t>Office of the Police and Crime Commissioner Information Document for</a:t>
            </a:r>
            <a:br>
              <a:rPr lang="en-GB" sz="4800" dirty="0">
                <a:solidFill>
                  <a:srgbClr val="FFFFFF"/>
                </a:solidFill>
              </a:rPr>
            </a:br>
            <a:r>
              <a:rPr lang="en-GB" sz="4800" dirty="0">
                <a:solidFill>
                  <a:srgbClr val="FFFFFF"/>
                </a:solidFill>
              </a:rPr>
              <a:t>January 2026</a:t>
            </a:r>
            <a:endParaRPr lang="en-GB" sz="4800" u="sng" dirty="0">
              <a:solidFill>
                <a:srgbClr val="FFFFFF"/>
              </a:solidFill>
            </a:endParaRPr>
          </a:p>
        </p:txBody>
      </p:sp>
      <p:sp>
        <p:nvSpPr>
          <p:cNvPr id="3" name="Subtitle 2">
            <a:extLst>
              <a:ext uri="{FF2B5EF4-FFF2-40B4-BE49-F238E27FC236}">
                <a16:creationId xmlns:a16="http://schemas.microsoft.com/office/drawing/2014/main" id="{ABA0F1E8-5442-4919-86C7-0F57FB264AA0}"/>
              </a:ext>
            </a:extLst>
          </p:cNvPr>
          <p:cNvSpPr>
            <a:spLocks noGrp="1"/>
          </p:cNvSpPr>
          <p:nvPr>
            <p:ph type="subTitle" idx="1"/>
          </p:nvPr>
        </p:nvSpPr>
        <p:spPr>
          <a:xfrm>
            <a:off x="1555449" y="5154315"/>
            <a:ext cx="9078628" cy="860620"/>
          </a:xfrm>
        </p:spPr>
        <p:txBody>
          <a:bodyPr anchor="ctr">
            <a:normAutofit fontScale="62500" lnSpcReduction="20000"/>
          </a:bodyPr>
          <a:lstStyle/>
          <a:p>
            <a:r>
              <a:rPr lang="en-GB" dirty="0">
                <a:solidFill>
                  <a:srgbClr val="FFFFFF"/>
                </a:solidFill>
              </a:rPr>
              <a:t>Author: Office of the Police and Crime Commissioner </a:t>
            </a:r>
          </a:p>
          <a:p>
            <a:r>
              <a:rPr lang="en-GB" dirty="0">
                <a:solidFill>
                  <a:srgbClr val="FFFFFF"/>
                </a:solidFill>
              </a:rPr>
              <a:t>Sign Off – Force Exec : Staff Officer </a:t>
            </a:r>
          </a:p>
          <a:p>
            <a:r>
              <a:rPr lang="en-GB" dirty="0">
                <a:solidFill>
                  <a:srgbClr val="FFFFFF"/>
                </a:solidFill>
              </a:rPr>
              <a:t>Changed to quarterly publication in line with Performance and Governance Performance Meetings. </a:t>
            </a:r>
          </a:p>
        </p:txBody>
      </p:sp>
    </p:spTree>
    <p:extLst>
      <p:ext uri="{BB962C8B-B14F-4D97-AF65-F5344CB8AC3E}">
        <p14:creationId xmlns:p14="http://schemas.microsoft.com/office/powerpoint/2010/main" val="40099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br>
              <a:rPr lang="en-GB" sz="3200" b="1">
                <a:solidFill>
                  <a:srgbClr val="FFFFFF"/>
                </a:solidFill>
              </a:rPr>
            </a:br>
            <a:r>
              <a:rPr lang="en-GB" sz="3200" b="1">
                <a:solidFill>
                  <a:srgbClr val="FFFFFF"/>
                </a:solidFill>
              </a:rPr>
              <a:t>Specified Information Order </a:t>
            </a:r>
            <a:endParaRPr lang="en-GB" sz="320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a:t>HMICFRS reporting </a:t>
            </a:r>
          </a:p>
          <a:p>
            <a:pPr marL="0" indent="0">
              <a:buNone/>
            </a:pPr>
            <a:endParaRPr lang="en-GB" sz="2000"/>
          </a:p>
          <a:p>
            <a:pPr marL="0" indent="0">
              <a:buNone/>
            </a:pPr>
            <a:r>
              <a:rPr lang="en-GB" sz="2000"/>
              <a:t>The amending Order requires PCCs to publish the most recent HMICFRS force-level report on the effectiveness, efficiency and legitimacy of the police force.</a:t>
            </a:r>
          </a:p>
          <a:p>
            <a:pPr marL="0" indent="0">
              <a:buNone/>
            </a:pPr>
            <a:r>
              <a:rPr lang="en-GB" sz="2000"/>
              <a:t>The Order requires that PCCs publish the PEEL report for their force on their website, within one calendar month of its publication by HMICFRS. </a:t>
            </a:r>
          </a:p>
          <a:p>
            <a:pPr marL="0" indent="0">
              <a:buNone/>
            </a:pPr>
            <a:r>
              <a:rPr lang="en-GB" sz="2000">
                <a:hlinkClick r:id="rId2">
                  <a:extLst>
                    <a:ext uri="{A12FA001-AC4F-418D-AE19-62706E023703}">
                      <ahyp:hlinkClr xmlns:ahyp="http://schemas.microsoft.com/office/drawing/2018/hyperlinkcolor" val="tx"/>
                    </a:ext>
                  </a:extLst>
                </a:hlinkClick>
              </a:rPr>
              <a:t>https://www.bedfordshire.pcc.police.uk/hmic-reports/</a:t>
            </a:r>
            <a:r>
              <a:rPr lang="en-GB" sz="2000"/>
              <a:t> </a:t>
            </a:r>
          </a:p>
          <a:p>
            <a:pPr marL="0" indent="0">
              <a:buNone/>
            </a:pPr>
            <a:endParaRPr lang="en-GB" sz="2000">
              <a:solidFill>
                <a:srgbClr val="FF0000"/>
              </a:solidFill>
            </a:endParaRPr>
          </a:p>
          <a:p>
            <a:pPr marL="0" indent="0">
              <a:buNone/>
            </a:pPr>
            <a:endParaRPr lang="en-GB" sz="2000">
              <a:solidFill>
                <a:srgbClr val="FF0000"/>
              </a:solidFill>
            </a:endParaRPr>
          </a:p>
        </p:txBody>
      </p:sp>
      <p:pic>
        <p:nvPicPr>
          <p:cNvPr id="6" name="Picture 5" descr="HMICFRS Chart">
            <a:extLst>
              <a:ext uri="{FF2B5EF4-FFF2-40B4-BE49-F238E27FC236}">
                <a16:creationId xmlns:a16="http://schemas.microsoft.com/office/drawing/2014/main" id="{82FEB1B9-38CA-F045-9F32-3723BB8EEF8A}"/>
              </a:ext>
            </a:extLst>
          </p:cNvPr>
          <p:cNvPicPr>
            <a:picLocks noChangeAspect="1"/>
          </p:cNvPicPr>
          <p:nvPr/>
        </p:nvPicPr>
        <p:blipFill>
          <a:blip r:embed="rId3"/>
          <a:stretch>
            <a:fillRect/>
          </a:stretch>
        </p:blipFill>
        <p:spPr>
          <a:xfrm>
            <a:off x="5925241" y="3580404"/>
            <a:ext cx="4430924" cy="2758744"/>
          </a:xfrm>
          <a:prstGeom prst="rect">
            <a:avLst/>
          </a:prstGeom>
        </p:spPr>
      </p:pic>
    </p:spTree>
    <p:extLst>
      <p:ext uri="{BB962C8B-B14F-4D97-AF65-F5344CB8AC3E}">
        <p14:creationId xmlns:p14="http://schemas.microsoft.com/office/powerpoint/2010/main" val="39737703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br>
              <a:rPr lang="en-GB" sz="3200" b="1">
                <a:solidFill>
                  <a:srgbClr val="FFFFFF"/>
                </a:solidFill>
              </a:rPr>
            </a:br>
            <a:r>
              <a:rPr lang="en-GB" sz="3200" b="1">
                <a:solidFill>
                  <a:srgbClr val="FFFFFF"/>
                </a:solidFill>
              </a:rPr>
              <a:t>Specified Information Order </a:t>
            </a:r>
            <a:endParaRPr lang="en-GB" sz="320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lnSpcReduction="10000"/>
          </a:bodyPr>
          <a:lstStyle/>
          <a:p>
            <a:pPr marL="0" indent="0">
              <a:buNone/>
            </a:pPr>
            <a:r>
              <a:rPr lang="en-GB" sz="1400"/>
              <a:t>Complaints handling </a:t>
            </a:r>
          </a:p>
          <a:p>
            <a:pPr marL="0" indent="0">
              <a:buNone/>
            </a:pPr>
            <a:r>
              <a:rPr lang="en-GB" sz="1400"/>
              <a:t>The Order provides that PCCs must publish the most recent IOPC quarterly complaints data for their force and the IOPC annual statistics report, alongside a narrative setting out how the PCC is holding the chief officer to account, and the PCC’s assessment of their own performance in carrying out their other complaints handling functions. </a:t>
            </a:r>
          </a:p>
          <a:p>
            <a:pPr marL="0" indent="0">
              <a:buNone/>
            </a:pPr>
            <a:r>
              <a:rPr lang="en-GB" sz="1400"/>
              <a:t>Holding the chief officer to account </a:t>
            </a:r>
          </a:p>
          <a:p>
            <a:pPr marL="0" indent="0">
              <a:buNone/>
            </a:pPr>
            <a:r>
              <a:rPr lang="en-GB" sz="1400"/>
              <a:t>It is recommended that the narrative should include: </a:t>
            </a:r>
          </a:p>
          <a:p>
            <a:pPr marL="0" indent="0">
              <a:buNone/>
            </a:pPr>
            <a:r>
              <a:rPr lang="en-GB" sz="1400"/>
              <a:t>• How the force is measuring complainant satisfaction. </a:t>
            </a:r>
          </a:p>
          <a:p>
            <a:pPr marL="0" indent="0">
              <a:buNone/>
            </a:pPr>
            <a:r>
              <a:rPr lang="en-GB" sz="1400"/>
              <a:t>• Progress updates on implementing relevant recommendations made by the IOPC and/or HMICFRS in relation to complaints handling, or where recommendations were not accepted an explanation as to why. </a:t>
            </a:r>
          </a:p>
          <a:p>
            <a:pPr marL="0" indent="0">
              <a:buNone/>
            </a:pPr>
            <a:r>
              <a:rPr lang="en-GB" sz="1400"/>
              <a:t>• A summary of any mechanisms put in place to identify and act on themes or trends in complaints. </a:t>
            </a:r>
          </a:p>
          <a:p>
            <a:pPr marL="0" indent="0">
              <a:buNone/>
            </a:pPr>
            <a:r>
              <a:rPr lang="en-GB" sz="1400"/>
              <a:t>• A summary of systems in place to monitor and improve performance in the timeliness of complaints handling.</a:t>
            </a:r>
          </a:p>
          <a:p>
            <a:pPr marL="0" indent="0">
              <a:buNone/>
            </a:pPr>
            <a:r>
              <a:rPr lang="en-GB" sz="1400"/>
              <a:t> • The number of written communications issued by the force under regulation 13 of the Police (Complaints and Misconduct) Regulations 2020 where an investigation has not been completed within a “relevant period”. </a:t>
            </a:r>
          </a:p>
          <a:p>
            <a:pPr marL="0" indent="0">
              <a:buNone/>
            </a:pPr>
            <a:r>
              <a:rPr lang="en-GB" sz="1400"/>
              <a:t>• Quality Assurance mechanisms in place to monitor and improve the quality of its responses to complaints. </a:t>
            </a:r>
          </a:p>
          <a:p>
            <a:pPr marL="0" indent="0">
              <a:buNone/>
            </a:pPr>
            <a:r>
              <a:rPr lang="en-GB" sz="1400"/>
              <a:t>• Details of the administrative arrangements the PCC has put in place to hold the chief constable to account for complaints handling e.g. frequency of meetings and a summary of discussions. </a:t>
            </a:r>
            <a:endParaRPr lang="en-GB" sz="2000">
              <a:solidFill>
                <a:srgbClr val="FF0000"/>
              </a:solidFill>
            </a:endParaRPr>
          </a:p>
          <a:p>
            <a:pPr marL="0" indent="0">
              <a:buNone/>
            </a:pPr>
            <a:endParaRPr lang="en-GB" sz="2000">
              <a:solidFill>
                <a:srgbClr val="FF0000"/>
              </a:solidFill>
            </a:endParaRPr>
          </a:p>
        </p:txBody>
      </p:sp>
    </p:spTree>
    <p:extLst>
      <p:ext uri="{BB962C8B-B14F-4D97-AF65-F5344CB8AC3E}">
        <p14:creationId xmlns:p14="http://schemas.microsoft.com/office/powerpoint/2010/main" val="36060530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br>
              <a:rPr lang="en-GB" sz="3200" b="1">
                <a:solidFill>
                  <a:srgbClr val="FFFFFF"/>
                </a:solidFill>
              </a:rPr>
            </a:br>
            <a:r>
              <a:rPr lang="en-GB" sz="3200" b="1">
                <a:solidFill>
                  <a:srgbClr val="FFFFFF"/>
                </a:solidFill>
              </a:rPr>
              <a:t>Specified Information Order </a:t>
            </a:r>
            <a:endParaRPr lang="en-GB" sz="320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a:p>
          <a:p>
            <a:pPr marL="0" indent="0">
              <a:buNone/>
            </a:pPr>
            <a:r>
              <a:rPr lang="en-GB"/>
              <a:t>Complaints handling </a:t>
            </a:r>
          </a:p>
          <a:p>
            <a:pPr marL="0" indent="0">
              <a:buNone/>
            </a:pPr>
            <a:endParaRPr lang="en-GB">
              <a:solidFill>
                <a:srgbClr val="FF0000"/>
              </a:solidFill>
            </a:endParaRPr>
          </a:p>
          <a:p>
            <a:pPr marL="0" indent="0">
              <a:buNone/>
            </a:pPr>
            <a:r>
              <a:rPr lang="en-GB" sz="2000">
                <a:hlinkClick r:id="rId2">
                  <a:extLst>
                    <a:ext uri="{A12FA001-AC4F-418D-AE19-62706E023703}">
                      <ahyp:hlinkClr xmlns:ahyp="http://schemas.microsoft.com/office/drawing/2018/hyperlinkcolor" val="tx"/>
                    </a:ext>
                  </a:extLst>
                </a:hlinkClick>
              </a:rPr>
              <a:t>https://www.bedfordshire.pcc.police.uk/public-info/specified-information-order/complaints-handling-specified-information-order/</a:t>
            </a:r>
            <a:r>
              <a:rPr lang="en-GB" sz="2000"/>
              <a:t> </a:t>
            </a:r>
          </a:p>
          <a:p>
            <a:pPr marL="0" indent="0">
              <a:buNone/>
            </a:pPr>
            <a:endParaRPr lang="en-GB" sz="2000">
              <a:solidFill>
                <a:srgbClr val="FF0000"/>
              </a:solidFill>
            </a:endParaRPr>
          </a:p>
          <a:p>
            <a:pPr marL="0" indent="0">
              <a:buNone/>
            </a:pPr>
            <a:r>
              <a:rPr lang="en-GB" sz="2000">
                <a:hlinkClick r:id="rId3">
                  <a:extLst>
                    <a:ext uri="{A12FA001-AC4F-418D-AE19-62706E023703}">
                      <ahyp:hlinkClr xmlns:ahyp="http://schemas.microsoft.com/office/drawing/2018/hyperlinkcolor" val="tx"/>
                    </a:ext>
                  </a:extLst>
                </a:hlinkClick>
              </a:rPr>
              <a:t>https://www.bedfordshire.pcc.police.uk/public-info/specified-information-order/holding-bedfordshire-police-to-account/</a:t>
            </a:r>
            <a:r>
              <a:rPr lang="en-GB" sz="2000"/>
              <a:t> </a:t>
            </a:r>
          </a:p>
        </p:txBody>
      </p:sp>
    </p:spTree>
    <p:extLst>
      <p:ext uri="{BB962C8B-B14F-4D97-AF65-F5344CB8AC3E}">
        <p14:creationId xmlns:p14="http://schemas.microsoft.com/office/powerpoint/2010/main" val="224956625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br>
              <a:rPr lang="en-GB" sz="3200" b="1">
                <a:solidFill>
                  <a:srgbClr val="FFFFFF"/>
                </a:solidFill>
              </a:rPr>
            </a:br>
            <a:r>
              <a:rPr lang="en-GB" sz="3200" b="1">
                <a:solidFill>
                  <a:srgbClr val="FFFFFF"/>
                </a:solidFill>
              </a:rPr>
              <a:t>Reinvigorating local policing</a:t>
            </a:r>
            <a:endParaRPr lang="en-GB" sz="320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Recruitment and Retention Numbers:</a:t>
            </a:r>
          </a:p>
          <a:p>
            <a:pPr marL="0" indent="0">
              <a:buNone/>
            </a:pPr>
            <a:r>
              <a:rPr lang="en-GB" sz="2000" dirty="0"/>
              <a:t>Police and Crime Commissioners have statutory responsibilities for delivering an efficient and effective police service. Our efficiency and effectiveness improves when the right level of resources are available and maximised.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The PCC wishes for his office to publish the monthly figures of the recruitment of officers.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3" name="Picture 2" descr="Recruitment and retention numbers">
            <a:extLst>
              <a:ext uri="{FF2B5EF4-FFF2-40B4-BE49-F238E27FC236}">
                <a16:creationId xmlns:a16="http://schemas.microsoft.com/office/drawing/2014/main" id="{C800C594-5618-4362-6193-5E8E95AFE389}"/>
              </a:ext>
            </a:extLst>
          </p:cNvPr>
          <p:cNvPicPr>
            <a:picLocks noChangeAspect="1"/>
          </p:cNvPicPr>
          <p:nvPr/>
        </p:nvPicPr>
        <p:blipFill>
          <a:blip r:embed="rId2"/>
          <a:stretch>
            <a:fillRect/>
          </a:stretch>
        </p:blipFill>
        <p:spPr>
          <a:xfrm>
            <a:off x="5278096" y="2668254"/>
            <a:ext cx="5725214" cy="4189746"/>
          </a:xfrm>
          <a:prstGeom prst="rect">
            <a:avLst/>
          </a:prstGeom>
          <a:solidFill>
            <a:schemeClr val="tx1"/>
          </a:solidFill>
        </p:spPr>
      </p:pic>
    </p:spTree>
    <p:extLst>
      <p:ext uri="{BB962C8B-B14F-4D97-AF65-F5344CB8AC3E}">
        <p14:creationId xmlns:p14="http://schemas.microsoft.com/office/powerpoint/2010/main" val="192964179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186463" y="158419"/>
            <a:ext cx="6949153" cy="5728794"/>
          </a:xfrm>
        </p:spPr>
        <p:txBody>
          <a:bodyPr>
            <a:normAutofit/>
          </a:bodyPr>
          <a:lstStyle/>
          <a:p>
            <a:pPr marL="0" indent="0">
              <a:buNone/>
            </a:pPr>
            <a:r>
              <a:rPr lang="en-GB" sz="2000" dirty="0"/>
              <a:t>Reinvigorating local policing</a:t>
            </a:r>
          </a:p>
          <a:p>
            <a:pPr marL="0" indent="0">
              <a:buNone/>
            </a:pPr>
            <a:r>
              <a:rPr lang="en-GB" sz="2000" dirty="0"/>
              <a:t>Recruitment and Retention Numbers:</a:t>
            </a:r>
          </a:p>
          <a:p>
            <a:pPr marL="0" indent="0">
              <a:buNone/>
            </a:pPr>
            <a:endParaRPr lang="en-GB" sz="2000" dirty="0">
              <a:solidFill>
                <a:schemeClr val="bg1"/>
              </a:solidFill>
              <a:highlight>
                <a:srgbClr val="FFFF00"/>
              </a:highlight>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3" name="Picture 2" descr="Recruitment and retention numbers">
            <a:extLst>
              <a:ext uri="{FF2B5EF4-FFF2-40B4-BE49-F238E27FC236}">
                <a16:creationId xmlns:a16="http://schemas.microsoft.com/office/drawing/2014/main" id="{27B9B16F-D621-A776-B0F3-E70E7A7A0267}"/>
              </a:ext>
            </a:extLst>
          </p:cNvPr>
          <p:cNvPicPr>
            <a:picLocks noChangeAspect="1"/>
          </p:cNvPicPr>
          <p:nvPr/>
        </p:nvPicPr>
        <p:blipFill>
          <a:blip r:embed="rId2"/>
          <a:stretch>
            <a:fillRect/>
          </a:stretch>
        </p:blipFill>
        <p:spPr>
          <a:xfrm>
            <a:off x="261622" y="1057450"/>
            <a:ext cx="11668755" cy="4743099"/>
          </a:xfrm>
          <a:prstGeom prst="rect">
            <a:avLst/>
          </a:prstGeom>
        </p:spPr>
      </p:pic>
    </p:spTree>
    <p:extLst>
      <p:ext uri="{BB962C8B-B14F-4D97-AF65-F5344CB8AC3E}">
        <p14:creationId xmlns:p14="http://schemas.microsoft.com/office/powerpoint/2010/main" val="347828875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95669243-E487-CDDA-D7C8-76F86CEDDF9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D11B394-EF9A-9553-6651-8A01857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329D30BE-07C1-5DE2-92C1-F3D4DB0C2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D10E55-DBAC-ACCE-FA4D-0288DB743F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r>
              <a:rPr lang="en-GB" sz="3200" b="1">
                <a:solidFill>
                  <a:srgbClr val="FFFFFF"/>
                </a:solidFill>
              </a:rPr>
              <a:t>Victims at centre of</a:t>
            </a:r>
            <a:br>
              <a:rPr lang="en-GB" sz="3200" b="1">
                <a:solidFill>
                  <a:srgbClr val="FFFFFF"/>
                </a:solidFill>
              </a:rPr>
            </a:br>
            <a:r>
              <a:rPr lang="en-GB" sz="3200" b="1">
                <a:solidFill>
                  <a:srgbClr val="FFFFFF"/>
                </a:solidFill>
              </a:rPr>
              <a:t>the CJS</a:t>
            </a:r>
            <a:endParaRPr lang="en-GB" sz="3200">
              <a:solidFill>
                <a:srgbClr val="FFFFFF"/>
              </a:solidFill>
            </a:endParaRPr>
          </a:p>
        </p:txBody>
      </p:sp>
      <p:sp>
        <p:nvSpPr>
          <p:cNvPr id="5" name="Content Placeholder 4">
            <a:extLst>
              <a:ext uri="{FF2B5EF4-FFF2-40B4-BE49-F238E27FC236}">
                <a16:creationId xmlns:a16="http://schemas.microsoft.com/office/drawing/2014/main" id="{187CB1D7-2417-53E0-B919-78B3E1232E8B}"/>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300"/>
              <a:t>Victim Satisfaction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300"/>
          </a:p>
        </p:txBody>
      </p:sp>
      <p:sp>
        <p:nvSpPr>
          <p:cNvPr id="6" name="Rectangle 4">
            <a:extLst>
              <a:ext uri="{FF2B5EF4-FFF2-40B4-BE49-F238E27FC236}">
                <a16:creationId xmlns:a16="http://schemas.microsoft.com/office/drawing/2014/main" id="{C37150AB-443D-EAF9-0366-A9CB705EB86A}"/>
              </a:ext>
            </a:extLst>
          </p:cNvPr>
          <p:cNvSpPr>
            <a:spLocks noChangeArrowheads="1"/>
          </p:cNvSpPr>
          <p:nvPr/>
        </p:nvSpPr>
        <p:spPr bwMode="auto">
          <a:xfrm>
            <a:off x="3356792" y="963229"/>
            <a:ext cx="8740278"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altLang="en-US" sz="1600" i="1" dirty="0">
                <a:latin typeface="Arial" panose="020B0604020202020204" pitchFamily="34" charset="0"/>
              </a:rPr>
              <a:t>September</a:t>
            </a:r>
          </a:p>
          <a:p>
            <a:pPr lvl="0" eaLnBrk="0" fontAlgn="base" hangingPunct="0">
              <a:spcBef>
                <a:spcPct val="0"/>
              </a:spcBef>
              <a:spcAft>
                <a:spcPct val="0"/>
              </a:spcAft>
            </a:pPr>
            <a:r>
              <a:rPr lang="en-GB" altLang="en-US" sz="1600" i="1" dirty="0">
                <a:latin typeface="Arial" panose="020B0604020202020204" pitchFamily="34" charset="0"/>
              </a:rPr>
              <a:t>During July 2025, 63 Initial Attendance Surveys were completed and 79 Investigation Surveys.</a:t>
            </a:r>
          </a:p>
          <a:p>
            <a:pPr lvl="0" eaLnBrk="0" fontAlgn="base" hangingPunct="0">
              <a:spcBef>
                <a:spcPct val="0"/>
              </a:spcBef>
              <a:spcAft>
                <a:spcPct val="0"/>
              </a:spcAft>
            </a:pPr>
            <a:r>
              <a:rPr lang="en-GB" altLang="en-US" sz="1600" i="1" dirty="0">
                <a:latin typeface="Arial" panose="020B0604020202020204" pitchFamily="34" charset="0"/>
              </a:rPr>
              <a:t>Initial Attendance Surveys – 53.96% satisfaction rate (Very satisfied + satisfied)</a:t>
            </a:r>
          </a:p>
          <a:p>
            <a:pPr lvl="0" eaLnBrk="0" fontAlgn="base" hangingPunct="0">
              <a:spcBef>
                <a:spcPct val="0"/>
              </a:spcBef>
              <a:spcAft>
                <a:spcPct val="0"/>
              </a:spcAft>
            </a:pPr>
            <a:r>
              <a:rPr lang="en-GB" altLang="en-US" sz="1600" i="1" dirty="0">
                <a:latin typeface="Arial" panose="020B0604020202020204" pitchFamily="34" charset="0"/>
              </a:rPr>
              <a:t>Investigation Surveys – 48.1% satisfaction rate.</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i="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Victim satisfaction">
            <a:extLst>
              <a:ext uri="{FF2B5EF4-FFF2-40B4-BE49-F238E27FC236}">
                <a16:creationId xmlns:a16="http://schemas.microsoft.com/office/drawing/2014/main" id="{FB850327-C3F6-6CBB-8A05-4EE627638BA0}"/>
              </a:ext>
            </a:extLst>
          </p:cNvPr>
          <p:cNvPicPr>
            <a:picLocks noChangeAspect="1"/>
          </p:cNvPicPr>
          <p:nvPr/>
        </p:nvPicPr>
        <p:blipFill>
          <a:blip r:embed="rId2"/>
          <a:stretch>
            <a:fillRect/>
          </a:stretch>
        </p:blipFill>
        <p:spPr>
          <a:xfrm>
            <a:off x="3583441" y="2329542"/>
            <a:ext cx="8286981" cy="3270888"/>
          </a:xfrm>
          <a:prstGeom prst="rect">
            <a:avLst/>
          </a:prstGeom>
        </p:spPr>
      </p:pic>
    </p:spTree>
    <p:extLst>
      <p:ext uri="{BB962C8B-B14F-4D97-AF65-F5344CB8AC3E}">
        <p14:creationId xmlns:p14="http://schemas.microsoft.com/office/powerpoint/2010/main" val="128768855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br>
              <a:rPr lang="en-GB" sz="3200" b="1">
                <a:solidFill>
                  <a:srgbClr val="FFFFFF"/>
                </a:solidFill>
              </a:rPr>
            </a:br>
            <a:r>
              <a:rPr lang="en-GB" sz="3200" b="1">
                <a:solidFill>
                  <a:srgbClr val="FFFFFF"/>
                </a:solidFill>
              </a:rPr>
              <a:t>Victims at centre of</a:t>
            </a:r>
            <a:br>
              <a:rPr lang="en-GB" sz="3200" b="1">
                <a:solidFill>
                  <a:srgbClr val="FFFFFF"/>
                </a:solidFill>
              </a:rPr>
            </a:br>
            <a:r>
              <a:rPr lang="en-GB" sz="3200" b="1">
                <a:solidFill>
                  <a:srgbClr val="FFFFFF"/>
                </a:solidFill>
              </a:rPr>
              <a:t>the CJS</a:t>
            </a:r>
            <a:endParaRPr lang="en-GB" sz="320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indent="0">
              <a:buNone/>
            </a:pPr>
            <a:r>
              <a:rPr lang="en-GB" sz="2000" dirty="0"/>
              <a:t>The force is developing its IT solution to automated victim satisfaction surveys and this is progressing well against the project plan. In the meantime, the force has limited capacity to complete such surveys, however can report: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p>
          <a:p>
            <a:pPr marL="0" indent="0">
              <a:buNone/>
            </a:pPr>
            <a:endParaRPr lang="en-GB" sz="2000" dirty="0"/>
          </a:p>
          <a:p>
            <a:pPr marL="0" lvl="0" indent="0">
              <a:lnSpc>
                <a:spcPct val="107000"/>
              </a:lnSpc>
              <a:buNone/>
            </a:pPr>
            <a:r>
              <a:rPr lang="en-GB" sz="1100" dirty="0">
                <a:effectLst/>
                <a:latin typeface="Arial" panose="020B0604020202020204" pitchFamily="34" charset="0"/>
                <a:ea typeface="Calibri" panose="020F0502020204030204" pitchFamily="34" charset="0"/>
                <a:cs typeface="Times New Roman" panose="02020603050405020304" pitchFamily="18" charset="0"/>
              </a:rPr>
              <a:t>Orange – Enquiries Recorded</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1100" dirty="0">
                <a:effectLst/>
                <a:latin typeface="Arial" panose="020B0604020202020204" pitchFamily="34" charset="0"/>
                <a:ea typeface="Calibri" panose="020F0502020204030204" pitchFamily="34" charset="0"/>
                <a:cs typeface="Arial" panose="020B0604020202020204" pitchFamily="34" charset="0"/>
              </a:rPr>
              <a:t>Blue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Arial" panose="020B0604020202020204" pitchFamily="34" charset="0"/>
                <a:ea typeface="Calibri" panose="020F0502020204030204" pitchFamily="34" charset="0"/>
                <a:cs typeface="Times New Roman" panose="02020603050405020304" pitchFamily="18" charset="0"/>
              </a:rPr>
              <a:t>Dissatisfaction Recorded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pic>
        <p:nvPicPr>
          <p:cNvPr id="4" name="Picture 2" descr="Chart 5, Chart element">
            <a:extLst>
              <a:ext uri="{FF2B5EF4-FFF2-40B4-BE49-F238E27FC236}">
                <a16:creationId xmlns:a16="http://schemas.microsoft.com/office/drawing/2014/main" id="{CDAE9D8B-B444-A5A3-95D8-294766920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1939" y="3131684"/>
            <a:ext cx="5637377" cy="3197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66268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r>
              <a:rPr lang="en-GB" sz="3200" b="1">
                <a:solidFill>
                  <a:srgbClr val="FFFFFF"/>
                </a:solidFill>
              </a:rPr>
              <a:t>Victims at centre of</a:t>
            </a:r>
            <a:br>
              <a:rPr lang="en-GB" sz="3200" b="1">
                <a:solidFill>
                  <a:srgbClr val="FFFFFF"/>
                </a:solidFill>
              </a:rPr>
            </a:br>
            <a:r>
              <a:rPr lang="en-GB" sz="3200" b="1">
                <a:solidFill>
                  <a:srgbClr val="FFFFFF"/>
                </a:solidFill>
              </a:rPr>
              <a:t>the CJS.</a:t>
            </a:r>
            <a:endParaRPr lang="en-GB" sz="320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a:t>Victim Dissatisfaction</a:t>
            </a:r>
            <a:endParaRPr kumimoji="0" lang="en-GB" sz="20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a:solidFill>
                <a:srgbClr val="FF0000"/>
              </a:solidFill>
              <a:highlight>
                <a:srgbClr val="FFFF00"/>
              </a:highlight>
            </a:endParaRPr>
          </a:p>
          <a:p>
            <a:pPr marL="0" indent="0">
              <a:buNone/>
            </a:pPr>
            <a:endParaRPr lang="en-GB" sz="2000"/>
          </a:p>
          <a:p>
            <a:pPr marL="0" indent="0">
              <a:buNone/>
            </a:pPr>
            <a:endParaRPr lang="en-GB" sz="2000"/>
          </a:p>
          <a:p>
            <a:pPr marL="0" indent="0">
              <a:buNone/>
            </a:pPr>
            <a:endParaRPr lang="en-GB" sz="1800">
              <a:effectLst/>
              <a:latin typeface="Calibri" panose="020F0502020204030204" pitchFamily="34" charset="0"/>
              <a:ea typeface="Calibri" panose="020F0502020204030204" pitchFamily="34" charset="0"/>
            </a:endParaRPr>
          </a:p>
          <a:p>
            <a:pPr marL="0" indent="0">
              <a:buNone/>
            </a:pPr>
            <a:endParaRPr lang="en-GB" sz="1800">
              <a:effectLst/>
              <a:latin typeface="Calibri" panose="020F0502020204030204" pitchFamily="34" charset="0"/>
              <a:ea typeface="Calibri" panose="020F0502020204030204" pitchFamily="34" charset="0"/>
            </a:endParaRPr>
          </a:p>
          <a:p>
            <a:pPr marL="0" indent="0">
              <a:buNone/>
            </a:pPr>
            <a:endParaRPr lang="en-GB" sz="2000"/>
          </a:p>
        </p:txBody>
      </p:sp>
      <p:pic>
        <p:nvPicPr>
          <p:cNvPr id="4" name="Picture 4" descr="Chart 1, Chart element">
            <a:extLst>
              <a:ext uri="{FF2B5EF4-FFF2-40B4-BE49-F238E27FC236}">
                <a16:creationId xmlns:a16="http://schemas.microsoft.com/office/drawing/2014/main" id="{7365BAAB-91A5-C91A-4009-A6A4CF16D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4844" y="846051"/>
            <a:ext cx="5633116" cy="30693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Victim satisfaction">
            <a:extLst>
              <a:ext uri="{FF2B5EF4-FFF2-40B4-BE49-F238E27FC236}">
                <a16:creationId xmlns:a16="http://schemas.microsoft.com/office/drawing/2014/main" id="{27F416EF-CDEC-8025-2376-D2BC1EEE636A}"/>
              </a:ext>
            </a:extLst>
          </p:cNvPr>
          <p:cNvPicPr>
            <a:picLocks noChangeAspect="1"/>
          </p:cNvPicPr>
          <p:nvPr/>
        </p:nvPicPr>
        <p:blipFill>
          <a:blip r:embed="rId3"/>
          <a:stretch>
            <a:fillRect/>
          </a:stretch>
        </p:blipFill>
        <p:spPr>
          <a:xfrm>
            <a:off x="3609954" y="3974229"/>
            <a:ext cx="7382896" cy="2676376"/>
          </a:xfrm>
          <a:prstGeom prst="rect">
            <a:avLst/>
          </a:prstGeom>
        </p:spPr>
      </p:pic>
    </p:spTree>
    <p:extLst>
      <p:ext uri="{BB962C8B-B14F-4D97-AF65-F5344CB8AC3E}">
        <p14:creationId xmlns:p14="http://schemas.microsoft.com/office/powerpoint/2010/main" val="330310362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br>
              <a:rPr lang="en-GB" sz="3200" b="1">
                <a:solidFill>
                  <a:srgbClr val="FFFFFF"/>
                </a:solidFill>
              </a:rPr>
            </a:br>
            <a:r>
              <a:rPr lang="en-GB" sz="3200" b="1">
                <a:solidFill>
                  <a:srgbClr val="FFFFFF"/>
                </a:solidFill>
              </a:rPr>
              <a:t>Victims at centre of</a:t>
            </a:r>
            <a:br>
              <a:rPr lang="en-GB" sz="3200" b="1">
                <a:solidFill>
                  <a:srgbClr val="FFFFFF"/>
                </a:solidFill>
              </a:rPr>
            </a:br>
            <a:r>
              <a:rPr lang="en-GB" sz="3200" b="1">
                <a:solidFill>
                  <a:srgbClr val="FFFFFF"/>
                </a:solidFill>
              </a:rPr>
              <a:t>the CJS</a:t>
            </a:r>
            <a:endParaRPr lang="en-GB" sz="320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74046" y="604771"/>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a:t>Victim Dissatisfaction</a:t>
            </a:r>
            <a:endParaRPr kumimoji="0" lang="en-GB" sz="20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a:p>
          <a:p>
            <a:pPr marL="0" indent="0">
              <a:buNone/>
            </a:pPr>
            <a:endParaRPr lang="en-GB" sz="2000"/>
          </a:p>
          <a:p>
            <a:pPr marL="0" indent="0">
              <a:buNone/>
            </a:pPr>
            <a:endParaRPr lang="en-GB" sz="1800">
              <a:effectLst/>
              <a:latin typeface="Calibri" panose="020F0502020204030204" pitchFamily="34" charset="0"/>
              <a:ea typeface="Calibri" panose="020F0502020204030204" pitchFamily="34" charset="0"/>
            </a:endParaRPr>
          </a:p>
          <a:p>
            <a:pPr marL="0" indent="0">
              <a:buNone/>
            </a:pPr>
            <a:endParaRPr lang="en-GB" sz="1800">
              <a:effectLst/>
              <a:latin typeface="Calibri" panose="020F0502020204030204" pitchFamily="34" charset="0"/>
              <a:ea typeface="Calibri" panose="020F0502020204030204" pitchFamily="34" charset="0"/>
            </a:endParaRPr>
          </a:p>
          <a:p>
            <a:pPr marL="0" indent="0">
              <a:buNone/>
            </a:pPr>
            <a:endParaRPr lang="en-GB" sz="2000"/>
          </a:p>
        </p:txBody>
      </p:sp>
      <p:pic>
        <p:nvPicPr>
          <p:cNvPr id="4" name="Picture 3" descr="Victim dissatisfaction">
            <a:extLst>
              <a:ext uri="{FF2B5EF4-FFF2-40B4-BE49-F238E27FC236}">
                <a16:creationId xmlns:a16="http://schemas.microsoft.com/office/drawing/2014/main" id="{72C2F1B9-4CCD-B97B-3067-CCE7F6874710}"/>
              </a:ext>
            </a:extLst>
          </p:cNvPr>
          <p:cNvPicPr>
            <a:picLocks noChangeAspect="1"/>
          </p:cNvPicPr>
          <p:nvPr/>
        </p:nvPicPr>
        <p:blipFill>
          <a:blip r:embed="rId2"/>
          <a:stretch>
            <a:fillRect/>
          </a:stretch>
        </p:blipFill>
        <p:spPr>
          <a:xfrm>
            <a:off x="4176226" y="1510847"/>
            <a:ext cx="7533313" cy="4168716"/>
          </a:xfrm>
          <a:prstGeom prst="rect">
            <a:avLst/>
          </a:prstGeom>
        </p:spPr>
      </p:pic>
    </p:spTree>
    <p:extLst>
      <p:ext uri="{BB962C8B-B14F-4D97-AF65-F5344CB8AC3E}">
        <p14:creationId xmlns:p14="http://schemas.microsoft.com/office/powerpoint/2010/main" val="208398164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br>
              <a:rPr lang="en-GB" sz="3200" b="1">
                <a:solidFill>
                  <a:srgbClr val="FFFFFF"/>
                </a:solidFill>
              </a:rPr>
            </a:br>
            <a:r>
              <a:rPr lang="en-GB" sz="3200" b="1">
                <a:solidFill>
                  <a:srgbClr val="FFFFFF"/>
                </a:solidFill>
              </a:rPr>
              <a:t>Victims at centre of</a:t>
            </a:r>
            <a:br>
              <a:rPr lang="en-GB" sz="3200" b="1">
                <a:solidFill>
                  <a:srgbClr val="FFFFFF"/>
                </a:solidFill>
              </a:rPr>
            </a:br>
            <a:r>
              <a:rPr lang="en-GB" sz="3200" b="1">
                <a:solidFill>
                  <a:srgbClr val="FFFFFF"/>
                </a:solidFill>
              </a:rPr>
              <a:t>the CJS</a:t>
            </a:r>
            <a:br>
              <a:rPr lang="en-GB" sz="3200" b="1">
                <a:solidFill>
                  <a:srgbClr val="FFFFFF"/>
                </a:solidFill>
              </a:rPr>
            </a:br>
            <a:endParaRPr lang="en-GB" sz="320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a:t>Victim Dissatisfaction</a:t>
            </a:r>
            <a:endParaRPr lang="en-GB" sz="2000">
              <a:solidFill>
                <a:srgbClr val="FF0000"/>
              </a:solidFill>
              <a:highlight>
                <a:srgbClr val="FFFF00"/>
              </a:highlight>
            </a:endParaRPr>
          </a:p>
          <a:p>
            <a:pPr marL="0" indent="0">
              <a:buNone/>
            </a:pPr>
            <a:endParaRPr lang="en-GB" sz="2000"/>
          </a:p>
          <a:p>
            <a:pPr marL="0" indent="0">
              <a:buNone/>
            </a:pPr>
            <a:endParaRPr lang="en-GB" sz="2000"/>
          </a:p>
          <a:p>
            <a:pPr marL="0" indent="0">
              <a:buNone/>
            </a:pPr>
            <a:endParaRPr lang="en-GB" sz="1800">
              <a:effectLst/>
              <a:latin typeface="Calibri" panose="020F0502020204030204" pitchFamily="34" charset="0"/>
              <a:ea typeface="Calibri" panose="020F0502020204030204" pitchFamily="34" charset="0"/>
            </a:endParaRPr>
          </a:p>
          <a:p>
            <a:pPr marL="0" indent="0">
              <a:buNone/>
            </a:pPr>
            <a:endParaRPr lang="en-GB" sz="1800">
              <a:effectLst/>
              <a:latin typeface="Calibri" panose="020F0502020204030204" pitchFamily="34" charset="0"/>
              <a:ea typeface="Calibri" panose="020F0502020204030204" pitchFamily="34" charset="0"/>
            </a:endParaRPr>
          </a:p>
          <a:p>
            <a:pPr marL="0" indent="0">
              <a:buNone/>
            </a:pPr>
            <a:endParaRPr lang="en-GB" sz="2000"/>
          </a:p>
        </p:txBody>
      </p:sp>
      <p:pic>
        <p:nvPicPr>
          <p:cNvPr id="4" name="chart" descr="Victim dissatisfaction">
            <a:extLst>
              <a:ext uri="{FF2B5EF4-FFF2-40B4-BE49-F238E27FC236}">
                <a16:creationId xmlns:a16="http://schemas.microsoft.com/office/drawing/2014/main" id="{165D499C-44C1-8CC2-4C4E-B97484C6C621}"/>
              </a:ext>
            </a:extLst>
          </p:cNvPr>
          <p:cNvPicPr>
            <a:picLocks noChangeAspect="1"/>
          </p:cNvPicPr>
          <p:nvPr/>
        </p:nvPicPr>
        <p:blipFill>
          <a:blip r:embed="rId2"/>
          <a:stretch>
            <a:fillRect/>
          </a:stretch>
        </p:blipFill>
        <p:spPr>
          <a:xfrm>
            <a:off x="4547894" y="1714434"/>
            <a:ext cx="7111742" cy="3276600"/>
          </a:xfrm>
          <a:prstGeom prst="rect">
            <a:avLst/>
          </a:prstGeom>
        </p:spPr>
      </p:pic>
    </p:spTree>
    <p:extLst>
      <p:ext uri="{BB962C8B-B14F-4D97-AF65-F5344CB8AC3E}">
        <p14:creationId xmlns:p14="http://schemas.microsoft.com/office/powerpoint/2010/main" val="250917261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br>
              <a:rPr lang="en-GB" sz="3200" b="1">
                <a:solidFill>
                  <a:srgbClr val="FFFFFF"/>
                </a:solidFill>
              </a:rPr>
            </a:br>
            <a:r>
              <a:rPr lang="en-GB" sz="3200" b="1">
                <a:solidFill>
                  <a:srgbClr val="FFFFFF"/>
                </a:solidFill>
              </a:rPr>
              <a:t>Specified Information Order </a:t>
            </a:r>
            <a:endParaRPr lang="en-GB" sz="320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400"/>
          </a:p>
          <a:p>
            <a:pPr marL="0" indent="0">
              <a:buNone/>
            </a:pPr>
            <a:endParaRPr lang="en-GB" sz="1400"/>
          </a:p>
          <a:p>
            <a:pPr marL="0" indent="0">
              <a:buNone/>
            </a:pPr>
            <a:endParaRPr lang="en-GB" sz="1400"/>
          </a:p>
          <a:p>
            <a:pPr marL="0" indent="0">
              <a:buNone/>
            </a:pPr>
            <a:r>
              <a:rPr lang="en-GB" sz="2000"/>
              <a:t>Police and Crime Commissioners (PCCs) are required to publish certain information to allow the public to hold them to account. </a:t>
            </a:r>
          </a:p>
          <a:p>
            <a:pPr marL="0" indent="0">
              <a:buNone/>
            </a:pPr>
            <a:r>
              <a:rPr lang="en-GB" sz="2000"/>
              <a:t>Section 11(1) and (2) of The Police Reform and Social Responsibility Act 2011 requires an elected local policing body to publish any information specified by the Secretary of State by order. </a:t>
            </a:r>
          </a:p>
          <a:p>
            <a:pPr marL="0" indent="0">
              <a:buNone/>
            </a:pPr>
            <a:r>
              <a:rPr lang="en-GB" sz="2000"/>
              <a:t>The Elected Local Policing Bodies (Specified Information) Order 2011 (‘the Order’) sets out the information that must be published. Guidance on the order is published on gov.uk - </a:t>
            </a:r>
            <a:r>
              <a:rPr lang="en-GB" sz="2000">
                <a:hlinkClick r:id="rId2">
                  <a:extLst>
                    <a:ext uri="{A12FA001-AC4F-418D-AE19-62706E023703}">
                      <ahyp:hlinkClr xmlns:ahyp="http://schemas.microsoft.com/office/drawing/2018/hyperlinkcolor" val="tx"/>
                    </a:ext>
                  </a:extLst>
                </a:hlinkClick>
              </a:rPr>
              <a:t>Guidelines for PCCs on publishing information - GOV.UK (www.gov.uk)</a:t>
            </a:r>
            <a:endParaRPr lang="en-GB" sz="2000"/>
          </a:p>
          <a:p>
            <a:pPr marL="0" indent="0">
              <a:buNone/>
            </a:pPr>
            <a:endParaRPr lang="en-GB" sz="1400"/>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p:txBody>
      </p:sp>
    </p:spTree>
    <p:extLst>
      <p:ext uri="{BB962C8B-B14F-4D97-AF65-F5344CB8AC3E}">
        <p14:creationId xmlns:p14="http://schemas.microsoft.com/office/powerpoint/2010/main" val="42420826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br>
              <a:rPr lang="en-GB" sz="3200" b="1">
                <a:solidFill>
                  <a:srgbClr val="FFFFFF"/>
                </a:solidFill>
              </a:rPr>
            </a:br>
            <a:r>
              <a:rPr lang="en-GB" sz="3200" b="1">
                <a:solidFill>
                  <a:srgbClr val="FFFFFF"/>
                </a:solidFill>
              </a:rPr>
              <a:t>Victims at centre of</a:t>
            </a:r>
            <a:br>
              <a:rPr lang="en-GB" sz="3200" b="1">
                <a:solidFill>
                  <a:srgbClr val="FFFFFF"/>
                </a:solidFill>
              </a:rPr>
            </a:br>
            <a:r>
              <a:rPr lang="en-GB" sz="3200" b="1">
                <a:solidFill>
                  <a:srgbClr val="FFFFFF"/>
                </a:solidFill>
              </a:rPr>
              <a:t>the CJS</a:t>
            </a:r>
            <a:endParaRPr lang="en-GB" sz="320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a:t>Victim Dissatisfaction</a:t>
            </a:r>
            <a:r>
              <a:rPr kumimoji="0" lang="en-GB" sz="20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a:solidFill>
                <a:srgbClr val="FF0000"/>
              </a:solidFill>
              <a:highlight>
                <a:srgbClr val="FFFF00"/>
              </a:highlight>
            </a:endParaRPr>
          </a:p>
          <a:p>
            <a:pPr marL="0" indent="0">
              <a:buNone/>
            </a:pPr>
            <a:endParaRPr lang="en-GB" sz="2000"/>
          </a:p>
          <a:p>
            <a:pPr marL="0" indent="0">
              <a:buNone/>
            </a:pPr>
            <a:endParaRPr lang="en-GB" sz="2000"/>
          </a:p>
          <a:p>
            <a:pPr marL="0" indent="0">
              <a:buNone/>
            </a:pPr>
            <a:endParaRPr lang="en-GB" sz="1800">
              <a:effectLst/>
              <a:latin typeface="Calibri" panose="020F0502020204030204" pitchFamily="34" charset="0"/>
              <a:ea typeface="Calibri" panose="020F0502020204030204" pitchFamily="34" charset="0"/>
            </a:endParaRPr>
          </a:p>
          <a:p>
            <a:pPr marL="0" indent="0">
              <a:buNone/>
            </a:pPr>
            <a:endParaRPr lang="en-GB" sz="1800">
              <a:effectLst/>
              <a:latin typeface="Calibri" panose="020F0502020204030204" pitchFamily="34" charset="0"/>
              <a:ea typeface="Calibri" panose="020F0502020204030204" pitchFamily="34" charset="0"/>
            </a:endParaRPr>
          </a:p>
          <a:p>
            <a:pPr marL="0" indent="0">
              <a:buNone/>
            </a:pPr>
            <a:endParaRPr lang="en-GB" sz="2000"/>
          </a:p>
        </p:txBody>
      </p:sp>
      <p:pic>
        <p:nvPicPr>
          <p:cNvPr id="4" name="Picture 3" descr="Victim dissatisfaction">
            <a:extLst>
              <a:ext uri="{FF2B5EF4-FFF2-40B4-BE49-F238E27FC236}">
                <a16:creationId xmlns:a16="http://schemas.microsoft.com/office/drawing/2014/main" id="{CE693D9E-E35B-E07D-1C39-FD92287AC3B1}"/>
              </a:ext>
            </a:extLst>
          </p:cNvPr>
          <p:cNvPicPr>
            <a:picLocks noChangeAspect="1"/>
          </p:cNvPicPr>
          <p:nvPr/>
        </p:nvPicPr>
        <p:blipFill>
          <a:blip r:embed="rId2"/>
          <a:stretch>
            <a:fillRect/>
          </a:stretch>
        </p:blipFill>
        <p:spPr>
          <a:xfrm>
            <a:off x="4199588" y="1178436"/>
            <a:ext cx="7808354" cy="4286733"/>
          </a:xfrm>
          <a:prstGeom prst="rect">
            <a:avLst/>
          </a:prstGeom>
        </p:spPr>
      </p:pic>
    </p:spTree>
    <p:extLst>
      <p:ext uri="{BB962C8B-B14F-4D97-AF65-F5344CB8AC3E}">
        <p14:creationId xmlns:p14="http://schemas.microsoft.com/office/powerpoint/2010/main" val="398901734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br>
              <a:rPr lang="en-GB" sz="3200" b="1">
                <a:solidFill>
                  <a:srgbClr val="FFFFFF"/>
                </a:solidFill>
              </a:rPr>
            </a:br>
            <a:r>
              <a:rPr lang="en-GB" sz="3200" b="1">
                <a:solidFill>
                  <a:srgbClr val="FFFFFF"/>
                </a:solidFill>
              </a:rPr>
              <a:t>Victims at centre of</a:t>
            </a:r>
            <a:br>
              <a:rPr lang="en-GB" sz="3200" b="1">
                <a:solidFill>
                  <a:srgbClr val="FFFFFF"/>
                </a:solidFill>
              </a:rPr>
            </a:br>
            <a:r>
              <a:rPr lang="en-GB" sz="3200" b="1">
                <a:solidFill>
                  <a:srgbClr val="FFFFFF"/>
                </a:solidFill>
              </a:rPr>
              <a:t>the CJS</a:t>
            </a:r>
            <a:endParaRPr lang="en-GB" sz="320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a:t>Victim Dissatisfaction</a:t>
            </a:r>
            <a:r>
              <a:rPr kumimoji="0" lang="en-GB" sz="20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a:solidFill>
                <a:srgbClr val="FF0000"/>
              </a:solidFill>
              <a:highlight>
                <a:srgbClr val="FFFF00"/>
              </a:highlight>
            </a:endParaRPr>
          </a:p>
          <a:p>
            <a:pPr marL="0" indent="0">
              <a:buNone/>
            </a:pPr>
            <a:endParaRPr lang="en-GB" sz="2000"/>
          </a:p>
          <a:p>
            <a:pPr marL="0" indent="0">
              <a:buNone/>
            </a:pPr>
            <a:endParaRPr lang="en-GB" sz="2000"/>
          </a:p>
          <a:p>
            <a:pPr marL="0" indent="0">
              <a:buNone/>
            </a:pPr>
            <a:endParaRPr lang="en-GB" sz="1800">
              <a:effectLst/>
              <a:latin typeface="Calibri" panose="020F0502020204030204" pitchFamily="34" charset="0"/>
              <a:ea typeface="Calibri" panose="020F0502020204030204" pitchFamily="34" charset="0"/>
            </a:endParaRPr>
          </a:p>
          <a:p>
            <a:pPr marL="0" indent="0">
              <a:buNone/>
            </a:pPr>
            <a:endParaRPr lang="en-GB" sz="1800">
              <a:effectLst/>
              <a:latin typeface="Calibri" panose="020F0502020204030204" pitchFamily="34" charset="0"/>
              <a:ea typeface="Calibri" panose="020F0502020204030204" pitchFamily="34" charset="0"/>
            </a:endParaRPr>
          </a:p>
          <a:p>
            <a:pPr marL="0" indent="0">
              <a:buNone/>
            </a:pPr>
            <a:endParaRPr lang="en-GB" sz="2000"/>
          </a:p>
        </p:txBody>
      </p:sp>
      <p:pic>
        <p:nvPicPr>
          <p:cNvPr id="4" name="Picture 3" descr="Victim dissatisfaction">
            <a:extLst>
              <a:ext uri="{FF2B5EF4-FFF2-40B4-BE49-F238E27FC236}">
                <a16:creationId xmlns:a16="http://schemas.microsoft.com/office/drawing/2014/main" id="{9DAA7F70-9ED5-4134-8591-E68776DF99D3}"/>
              </a:ext>
            </a:extLst>
          </p:cNvPr>
          <p:cNvPicPr>
            <a:picLocks noChangeAspect="1"/>
          </p:cNvPicPr>
          <p:nvPr/>
        </p:nvPicPr>
        <p:blipFill>
          <a:blip r:embed="rId2"/>
          <a:stretch>
            <a:fillRect/>
          </a:stretch>
        </p:blipFill>
        <p:spPr>
          <a:xfrm>
            <a:off x="3554964" y="1697662"/>
            <a:ext cx="8419322" cy="3655478"/>
          </a:xfrm>
          <a:prstGeom prst="rect">
            <a:avLst/>
          </a:prstGeom>
        </p:spPr>
      </p:pic>
    </p:spTree>
    <p:extLst>
      <p:ext uri="{BB962C8B-B14F-4D97-AF65-F5344CB8AC3E}">
        <p14:creationId xmlns:p14="http://schemas.microsoft.com/office/powerpoint/2010/main" val="343208330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br>
              <a:rPr lang="en-GB" sz="3200" b="1">
                <a:solidFill>
                  <a:srgbClr val="FFFFFF"/>
                </a:solidFill>
              </a:rPr>
            </a:br>
            <a:br>
              <a:rPr lang="en-GB" sz="3200" b="1">
                <a:solidFill>
                  <a:srgbClr val="FFFFFF"/>
                </a:solidFill>
              </a:rPr>
            </a:br>
            <a:r>
              <a:rPr lang="en-GB" sz="3200" b="1">
                <a:solidFill>
                  <a:srgbClr val="FFFFFF"/>
                </a:solidFill>
              </a:rPr>
              <a:t>Victims </a:t>
            </a:r>
            <a:endParaRPr lang="en-GB" sz="320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a:t>The PCC has also requested for additional information to aid transparency of the Force and they fall under different headings in line with the pledge of being Transparent. </a:t>
            </a:r>
          </a:p>
          <a:p>
            <a:pPr marL="0" indent="0">
              <a:buNone/>
            </a:pPr>
            <a:endParaRPr lang="en-GB" sz="2000"/>
          </a:p>
          <a:p>
            <a:pPr marL="0" indent="0">
              <a:buNone/>
            </a:pPr>
            <a:r>
              <a:rPr lang="en-GB" sz="2000"/>
              <a:t>The PCC pledged that he would ensure that appropriate services are in place for victims within the power of the OPCC.</a:t>
            </a:r>
          </a:p>
          <a:p>
            <a:pPr marL="0" indent="0">
              <a:buNone/>
            </a:pPr>
            <a:endParaRPr lang="en-GB" sz="2000" u="sng"/>
          </a:p>
          <a:p>
            <a:pPr marL="0" indent="0">
              <a:buNone/>
            </a:pPr>
            <a:r>
              <a:rPr lang="en-GB" sz="2000" u="sng"/>
              <a:t>Clare’s Law </a:t>
            </a:r>
            <a:endParaRPr lang="en-GB" sz="2000">
              <a:solidFill>
                <a:schemeClr val="bg1"/>
              </a:solidFill>
              <a:highlight>
                <a:srgbClr val="FFFF00"/>
              </a:highlight>
            </a:endParaRPr>
          </a:p>
          <a:p>
            <a:pPr marL="0" indent="0">
              <a:buNone/>
            </a:pPr>
            <a:endParaRPr lang="en-GB" sz="2000" u="sng"/>
          </a:p>
          <a:p>
            <a:pPr marL="0" indent="0">
              <a:buNone/>
            </a:pPr>
            <a:r>
              <a:rPr lang="en-GB" sz="2000"/>
              <a:t>The Domestic Violence Disclosure Scheme(DVDS), also known as “Clare’s Law” enables the police to disclose information to a victim or potential victim of domestic abuse about their partner’s or ex-partner’s previous abusive or violent offending.</a:t>
            </a:r>
          </a:p>
          <a:p>
            <a:pPr marL="0" indent="0">
              <a:buNone/>
            </a:pPr>
            <a:r>
              <a:rPr lang="en-GB" sz="2000"/>
              <a:t>Clare's Law - number of requests and average length of time to respond to requests are on the next slide. </a:t>
            </a:r>
          </a:p>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p:txBody>
      </p:sp>
    </p:spTree>
    <p:extLst>
      <p:ext uri="{BB962C8B-B14F-4D97-AF65-F5344CB8AC3E}">
        <p14:creationId xmlns:p14="http://schemas.microsoft.com/office/powerpoint/2010/main" val="206412228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equests made">
            <a:extLst>
              <a:ext uri="{FF2B5EF4-FFF2-40B4-BE49-F238E27FC236}">
                <a16:creationId xmlns:a16="http://schemas.microsoft.com/office/drawing/2014/main" id="{3BEDAD3A-4E7D-FD28-14E4-4962D433A6C4}"/>
              </a:ext>
            </a:extLst>
          </p:cNvPr>
          <p:cNvPicPr>
            <a:picLocks noChangeAspect="1"/>
          </p:cNvPicPr>
          <p:nvPr/>
        </p:nvPicPr>
        <p:blipFill>
          <a:blip r:embed="rId2"/>
          <a:stretch>
            <a:fillRect/>
          </a:stretch>
        </p:blipFill>
        <p:spPr>
          <a:xfrm>
            <a:off x="295952" y="2244690"/>
            <a:ext cx="11772591" cy="1717709"/>
          </a:xfrm>
          <a:prstGeom prst="rect">
            <a:avLst/>
          </a:prstGeom>
        </p:spPr>
      </p:pic>
    </p:spTree>
    <p:extLst>
      <p:ext uri="{BB962C8B-B14F-4D97-AF65-F5344CB8AC3E}">
        <p14:creationId xmlns:p14="http://schemas.microsoft.com/office/powerpoint/2010/main" val="151671351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br>
              <a:rPr lang="en-GB" sz="3200" b="1">
                <a:solidFill>
                  <a:srgbClr val="FFFFFF"/>
                </a:solidFill>
              </a:rPr>
            </a:br>
            <a:r>
              <a:rPr lang="en-GB" sz="3200" b="1">
                <a:solidFill>
                  <a:srgbClr val="FFFFFF"/>
                </a:solidFill>
              </a:rPr>
              <a:t>Excellence: an excellent police</a:t>
            </a:r>
            <a:br>
              <a:rPr lang="en-GB" sz="3200" b="1">
                <a:solidFill>
                  <a:srgbClr val="FFFFFF"/>
                </a:solidFill>
              </a:rPr>
            </a:br>
            <a:r>
              <a:rPr lang="en-GB" sz="3200" b="1">
                <a:solidFill>
                  <a:srgbClr val="FFFFFF"/>
                </a:solidFill>
              </a:rPr>
              <a:t>service</a:t>
            </a:r>
            <a:endParaRPr lang="en-GB" sz="320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326176" y="353292"/>
            <a:ext cx="7357767" cy="5728794"/>
          </a:xfrm>
        </p:spPr>
        <p:txBody>
          <a:bodyPr>
            <a:normAutofit fontScale="92500" lnSpcReduction="20000"/>
          </a:bodyPr>
          <a:lstStyle/>
          <a:p>
            <a:pPr marL="0" indent="0">
              <a:buNone/>
            </a:pPr>
            <a:endParaRPr lang="en-GB" sz="2000" dirty="0"/>
          </a:p>
          <a:p>
            <a:pPr marL="0" indent="0">
              <a:buNone/>
            </a:pPr>
            <a:endParaRPr lang="en-GB" sz="2000" dirty="0"/>
          </a:p>
          <a:p>
            <a:pPr marL="0" indent="0">
              <a:buNone/>
            </a:pPr>
            <a:r>
              <a:rPr lang="en-GB" sz="2400" i="1" u="sng" dirty="0">
                <a:effectLst/>
                <a:latin typeface="Arial" panose="020B0604020202020204" pitchFamily="34" charset="0"/>
                <a:ea typeface="Aptos" panose="020B0004020202020204" pitchFamily="34" charset="0"/>
                <a:cs typeface="Aptos" panose="020B0004020202020204" pitchFamily="34" charset="0"/>
              </a:rPr>
              <a:t>Force - Response times - 101 and 999 calls, December 2025 </a:t>
            </a:r>
            <a:endParaRPr lang="en-GB" sz="2400" i="1" u="sng" dirty="0">
              <a:latin typeface="Arial" panose="020B0604020202020204" pitchFamily="34" charset="0"/>
              <a:ea typeface="Aptos" panose="020B0004020202020204" pitchFamily="34" charset="0"/>
              <a:cs typeface="Aptos" panose="020B0004020202020204" pitchFamily="34" charset="0"/>
            </a:endParaRP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pPr marL="0" indent="0">
              <a:buNone/>
            </a:pPr>
            <a:r>
              <a:rPr lang="en-GB" sz="2400" dirty="0">
                <a:latin typeface="Arial" panose="020B0604020202020204" pitchFamily="34" charset="0"/>
                <a:ea typeface="Aptos" panose="020B0004020202020204" pitchFamily="34" charset="0"/>
                <a:cs typeface="Aptos" panose="020B0004020202020204" pitchFamily="34" charset="0"/>
              </a:rPr>
              <a:t>10,111</a:t>
            </a:r>
            <a:r>
              <a:rPr lang="en-GB" sz="2400" dirty="0">
                <a:effectLst/>
                <a:latin typeface="Arial" panose="020B0604020202020204" pitchFamily="34" charset="0"/>
                <a:ea typeface="Aptos" panose="020B0004020202020204" pitchFamily="34" charset="0"/>
                <a:cs typeface="Aptos" panose="020B0004020202020204" pitchFamily="34" charset="0"/>
              </a:rPr>
              <a:t> - 999 call answered, 326 average per day, </a:t>
            </a:r>
            <a:r>
              <a:rPr lang="en-GB" sz="2400" dirty="0">
                <a:latin typeface="Arial" panose="020B0604020202020204" pitchFamily="34" charset="0"/>
                <a:ea typeface="Aptos" panose="020B0004020202020204" pitchFamily="34" charset="0"/>
                <a:cs typeface="Aptos" panose="020B0004020202020204" pitchFamily="34" charset="0"/>
              </a:rPr>
              <a:t>93.6%</a:t>
            </a:r>
            <a:r>
              <a:rPr lang="en-GB" sz="2400" dirty="0">
                <a:effectLst/>
                <a:latin typeface="Arial" panose="020B0604020202020204" pitchFamily="34" charset="0"/>
                <a:ea typeface="Aptos" panose="020B0004020202020204" pitchFamily="34" charset="0"/>
                <a:cs typeface="Aptos" panose="020B0004020202020204" pitchFamily="34" charset="0"/>
              </a:rPr>
              <a:t> answered in 10 secs, 4s average wait time</a:t>
            </a:r>
          </a:p>
          <a:p>
            <a:pPr marL="0" indent="0">
              <a:buNone/>
            </a:pPr>
            <a:endParaRPr lang="en-GB" sz="2400" dirty="0">
              <a:effectLst/>
              <a:latin typeface="Arial" panose="020B0604020202020204" pitchFamily="34" charset="0"/>
              <a:ea typeface="Aptos" panose="020B0004020202020204" pitchFamily="34" charset="0"/>
              <a:cs typeface="Aptos" panose="020B0004020202020204" pitchFamily="34" charset="0"/>
            </a:endParaRPr>
          </a:p>
          <a:p>
            <a:pPr marL="0" indent="0">
              <a:buNone/>
            </a:pPr>
            <a:r>
              <a:rPr lang="en-GB" sz="2400" dirty="0">
                <a:effectLst/>
                <a:latin typeface="Arial" panose="020B0604020202020204" pitchFamily="34" charset="0"/>
                <a:ea typeface="Aptos" panose="020B0004020202020204" pitchFamily="34" charset="0"/>
                <a:cs typeface="Aptos" panose="020B0004020202020204" pitchFamily="34" charset="0"/>
              </a:rPr>
              <a:t>3,810 - 101 Priority, </a:t>
            </a:r>
            <a:r>
              <a:rPr lang="en-GB" sz="2400" dirty="0">
                <a:latin typeface="Arial" panose="020B0604020202020204" pitchFamily="34" charset="0"/>
                <a:ea typeface="Aptos" panose="020B0004020202020204" pitchFamily="34" charset="0"/>
                <a:cs typeface="Aptos" panose="020B0004020202020204" pitchFamily="34" charset="0"/>
              </a:rPr>
              <a:t>90</a:t>
            </a:r>
            <a:r>
              <a:rPr lang="en-GB" sz="2400" dirty="0">
                <a:effectLst/>
                <a:latin typeface="Arial" panose="020B0604020202020204" pitchFamily="34" charset="0"/>
                <a:ea typeface="Aptos" panose="020B0004020202020204" pitchFamily="34" charset="0"/>
                <a:cs typeface="Aptos" panose="020B0004020202020204" pitchFamily="34" charset="0"/>
              </a:rPr>
              <a:t> average per day, 2m 16s average wait time</a:t>
            </a:r>
          </a:p>
          <a:p>
            <a:pPr marL="0" indent="0">
              <a:buNone/>
            </a:pPr>
            <a:endParaRPr lang="en-GB" sz="2400" dirty="0">
              <a:effectLst/>
              <a:latin typeface="Arial" panose="020B0604020202020204" pitchFamily="34" charset="0"/>
              <a:ea typeface="Aptos" panose="020B0004020202020204" pitchFamily="34" charset="0"/>
              <a:cs typeface="Aptos" panose="020B0004020202020204" pitchFamily="34" charset="0"/>
            </a:endParaRPr>
          </a:p>
          <a:p>
            <a:pPr marL="0" indent="0">
              <a:buNone/>
            </a:pPr>
            <a:r>
              <a:rPr lang="en-GB" sz="2400" dirty="0">
                <a:latin typeface="Arial" panose="020B0604020202020204" pitchFamily="34" charset="0"/>
                <a:ea typeface="Aptos" panose="020B0004020202020204" pitchFamily="34" charset="0"/>
                <a:cs typeface="Aptos" panose="020B0004020202020204" pitchFamily="34" charset="0"/>
              </a:rPr>
              <a:t>10,664</a:t>
            </a:r>
            <a:r>
              <a:rPr lang="en-GB" sz="2400" dirty="0">
                <a:effectLst/>
                <a:latin typeface="Arial" panose="020B0604020202020204" pitchFamily="34" charset="0"/>
                <a:ea typeface="Aptos" panose="020B0004020202020204" pitchFamily="34" charset="0"/>
                <a:cs typeface="Aptos" panose="020B0004020202020204" pitchFamily="34" charset="0"/>
              </a:rPr>
              <a:t> - 101 Non-Priority, 159 average per day, </a:t>
            </a:r>
            <a:r>
              <a:rPr lang="en-GB" sz="2400" dirty="0">
                <a:latin typeface="Arial" panose="020B0604020202020204" pitchFamily="34" charset="0"/>
                <a:ea typeface="Aptos" panose="020B0004020202020204" pitchFamily="34" charset="0"/>
                <a:cs typeface="Aptos" panose="020B0004020202020204" pitchFamily="34" charset="0"/>
              </a:rPr>
              <a:t>6m 37s</a:t>
            </a:r>
            <a:r>
              <a:rPr lang="en-GB" sz="2400" dirty="0">
                <a:effectLst/>
                <a:latin typeface="Arial" panose="020B0604020202020204" pitchFamily="34" charset="0"/>
                <a:ea typeface="Aptos" panose="020B0004020202020204" pitchFamily="34" charset="0"/>
                <a:cs typeface="Aptos" panose="020B0004020202020204" pitchFamily="34" charset="0"/>
              </a:rPr>
              <a:t> average wait time</a:t>
            </a:r>
          </a:p>
          <a:p>
            <a:pPr marL="0" indent="0">
              <a:buNone/>
            </a:pPr>
            <a:endParaRPr lang="en-GB" sz="2300" u="sng" dirty="0"/>
          </a:p>
          <a:p>
            <a:pPr marL="0" indent="0">
              <a:buNone/>
            </a:pPr>
            <a:endParaRPr lang="en-GB" sz="2300" u="sng" dirty="0"/>
          </a:p>
          <a:p>
            <a:pPr marL="0" indent="0">
              <a:buNone/>
            </a:pPr>
            <a:r>
              <a:rPr lang="it-IT" sz="2300" dirty="0">
                <a:hlinkClick r:id="rId2">
                  <a:extLst>
                    <a:ext uri="{A12FA001-AC4F-418D-AE19-62706E023703}">
                      <ahyp:hlinkClr xmlns:ahyp="http://schemas.microsoft.com/office/drawing/2018/hyperlinkcolor" val="tx"/>
                    </a:ext>
                  </a:extLst>
                </a:hlinkClick>
              </a:rPr>
              <a:t>999 performance data | Police.uk (www.police.uk)</a:t>
            </a:r>
            <a:endParaRPr lang="en-GB" sz="2300" dirty="0"/>
          </a:p>
          <a:p>
            <a:pPr marL="0" indent="0">
              <a:buNone/>
            </a:pPr>
            <a:endParaRPr lang="en-GB" sz="2000" dirty="0"/>
          </a:p>
        </p:txBody>
      </p:sp>
    </p:spTree>
    <p:extLst>
      <p:ext uri="{BB962C8B-B14F-4D97-AF65-F5344CB8AC3E}">
        <p14:creationId xmlns:p14="http://schemas.microsoft.com/office/powerpoint/2010/main" val="103965528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Excellence: an excellent police</a:t>
            </a:r>
            <a:br>
              <a:rPr lang="en-GB" sz="3200" b="1" dirty="0">
                <a:solidFill>
                  <a:srgbClr val="FFFFFF"/>
                </a:solidFill>
              </a:rPr>
            </a:br>
            <a:r>
              <a:rPr lang="en-GB" sz="3200" b="1" dirty="0">
                <a:solidFill>
                  <a:srgbClr val="FFFFFF"/>
                </a:solidFill>
              </a:rPr>
              <a:t>service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810074"/>
          </a:xfrm>
        </p:spPr>
        <p:txBody>
          <a:bodyPr>
            <a:normAutofit fontScale="92500" lnSpcReduction="10000"/>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u="sng" dirty="0"/>
              <a:t>Stop and Search Data</a:t>
            </a:r>
            <a:r>
              <a:rPr lang="en-GB" sz="2000" dirty="0"/>
              <a:t> (Q3 25-26)</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1800" dirty="0"/>
              <a:t>Stop and search | Police.uk (</a:t>
            </a:r>
            <a:r>
              <a:rPr lang="en-GB" sz="1800" dirty="0">
                <a:hlinkClick r:id="rId2">
                  <a:extLst>
                    <a:ext uri="{A12FA001-AC4F-418D-AE19-62706E023703}">
                      <ahyp:hlinkClr xmlns:ahyp="http://schemas.microsoft.com/office/drawing/2018/hyperlinkcolor" val="tx"/>
                    </a:ext>
                  </a:extLst>
                </a:hlinkClick>
              </a:rPr>
              <a:t>www.police.uk</a:t>
            </a:r>
            <a:r>
              <a:rPr lang="en-GB" sz="1800" dirty="0"/>
              <a:t>)</a:t>
            </a:r>
          </a:p>
          <a:p>
            <a:pPr marL="0" indent="0">
              <a:buNone/>
            </a:pPr>
            <a:endParaRPr lang="en-GB" sz="1800" dirty="0"/>
          </a:p>
          <a:p>
            <a:pPr marL="0" indent="0">
              <a:buNone/>
            </a:pPr>
            <a:endParaRPr lang="en-GB" sz="2000" dirty="0"/>
          </a:p>
        </p:txBody>
      </p:sp>
      <p:sp>
        <p:nvSpPr>
          <p:cNvPr id="3" name="TextBox 2">
            <a:extLst>
              <a:ext uri="{FF2B5EF4-FFF2-40B4-BE49-F238E27FC236}">
                <a16:creationId xmlns:a16="http://schemas.microsoft.com/office/drawing/2014/main" id="{47F7F4BE-1775-4492-81BD-C4011E560832}"/>
              </a:ext>
            </a:extLst>
          </p:cNvPr>
          <p:cNvSpPr txBox="1"/>
          <p:nvPr/>
        </p:nvSpPr>
        <p:spPr>
          <a:xfrm>
            <a:off x="1761710" y="6411799"/>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Updated quarterly</a:t>
            </a:r>
          </a:p>
        </p:txBody>
      </p:sp>
      <p:pic>
        <p:nvPicPr>
          <p:cNvPr id="6" name="Picture 5" descr="Stop and search overview">
            <a:extLst>
              <a:ext uri="{FF2B5EF4-FFF2-40B4-BE49-F238E27FC236}">
                <a16:creationId xmlns:a16="http://schemas.microsoft.com/office/drawing/2014/main" id="{71D21604-7BAD-54D5-2A93-E4365D4EAABD}"/>
              </a:ext>
            </a:extLst>
          </p:cNvPr>
          <p:cNvPicPr>
            <a:picLocks noChangeAspect="1"/>
          </p:cNvPicPr>
          <p:nvPr/>
        </p:nvPicPr>
        <p:blipFill>
          <a:blip r:embed="rId3"/>
          <a:stretch>
            <a:fillRect/>
          </a:stretch>
        </p:blipFill>
        <p:spPr>
          <a:xfrm>
            <a:off x="4515630" y="1644848"/>
            <a:ext cx="7442891" cy="4168694"/>
          </a:xfrm>
          <a:prstGeom prst="rect">
            <a:avLst/>
          </a:prstGeom>
        </p:spPr>
      </p:pic>
    </p:spTree>
    <p:extLst>
      <p:ext uri="{BB962C8B-B14F-4D97-AF65-F5344CB8AC3E}">
        <p14:creationId xmlns:p14="http://schemas.microsoft.com/office/powerpoint/2010/main" val="405999284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B8CAD01-AA72-47E0-B684-606A25EB815E}"/>
              </a:ext>
            </a:extLst>
          </p:cNvPr>
          <p:cNvSpPr txBox="1"/>
          <p:nvPr/>
        </p:nvSpPr>
        <p:spPr>
          <a:xfrm>
            <a:off x="265800" y="6536694"/>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Updated quarterly</a:t>
            </a:r>
          </a:p>
        </p:txBody>
      </p:sp>
      <p:pic>
        <p:nvPicPr>
          <p:cNvPr id="4" name="Picture 3" descr="Stop and searches by month">
            <a:extLst>
              <a:ext uri="{FF2B5EF4-FFF2-40B4-BE49-F238E27FC236}">
                <a16:creationId xmlns:a16="http://schemas.microsoft.com/office/drawing/2014/main" id="{450BEF5B-DBB5-0265-A772-00F483ABC957}"/>
              </a:ext>
            </a:extLst>
          </p:cNvPr>
          <p:cNvPicPr>
            <a:picLocks noChangeAspect="1"/>
          </p:cNvPicPr>
          <p:nvPr/>
        </p:nvPicPr>
        <p:blipFill>
          <a:blip r:embed="rId2"/>
          <a:stretch>
            <a:fillRect/>
          </a:stretch>
        </p:blipFill>
        <p:spPr>
          <a:xfrm>
            <a:off x="1333938" y="662324"/>
            <a:ext cx="9739446" cy="4914399"/>
          </a:xfrm>
          <a:prstGeom prst="rect">
            <a:avLst/>
          </a:prstGeom>
        </p:spPr>
      </p:pic>
    </p:spTree>
    <p:extLst>
      <p:ext uri="{BB962C8B-B14F-4D97-AF65-F5344CB8AC3E}">
        <p14:creationId xmlns:p14="http://schemas.microsoft.com/office/powerpoint/2010/main" val="33300238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Updated quarterly</a:t>
            </a:r>
          </a:p>
        </p:txBody>
      </p:sp>
      <p:pic>
        <p:nvPicPr>
          <p:cNvPr id="3" name="Picture 2" descr="Stop and search outcomes">
            <a:extLst>
              <a:ext uri="{FF2B5EF4-FFF2-40B4-BE49-F238E27FC236}">
                <a16:creationId xmlns:a16="http://schemas.microsoft.com/office/drawing/2014/main" id="{2BF29DE1-026D-53BA-FE4A-F2CF73E7B6EE}"/>
              </a:ext>
            </a:extLst>
          </p:cNvPr>
          <p:cNvPicPr>
            <a:picLocks noChangeAspect="1"/>
          </p:cNvPicPr>
          <p:nvPr/>
        </p:nvPicPr>
        <p:blipFill>
          <a:blip r:embed="rId2"/>
          <a:stretch>
            <a:fillRect/>
          </a:stretch>
        </p:blipFill>
        <p:spPr>
          <a:xfrm>
            <a:off x="94730" y="1302836"/>
            <a:ext cx="12002540" cy="4252328"/>
          </a:xfrm>
          <a:prstGeom prst="rect">
            <a:avLst/>
          </a:prstGeom>
        </p:spPr>
      </p:pic>
    </p:spTree>
    <p:extLst>
      <p:ext uri="{BB962C8B-B14F-4D97-AF65-F5344CB8AC3E}">
        <p14:creationId xmlns:p14="http://schemas.microsoft.com/office/powerpoint/2010/main" val="327046152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Updated quarterly</a:t>
            </a:r>
          </a:p>
        </p:txBody>
      </p:sp>
      <p:pic>
        <p:nvPicPr>
          <p:cNvPr id="8" name="Picture 7" descr="Stop and searches by demographic groups">
            <a:extLst>
              <a:ext uri="{FF2B5EF4-FFF2-40B4-BE49-F238E27FC236}">
                <a16:creationId xmlns:a16="http://schemas.microsoft.com/office/drawing/2014/main" id="{129C7770-C21B-6567-AB18-8441204D9556}"/>
              </a:ext>
            </a:extLst>
          </p:cNvPr>
          <p:cNvPicPr>
            <a:picLocks noChangeAspect="1"/>
          </p:cNvPicPr>
          <p:nvPr/>
        </p:nvPicPr>
        <p:blipFill>
          <a:blip r:embed="rId2"/>
          <a:stretch>
            <a:fillRect/>
          </a:stretch>
        </p:blipFill>
        <p:spPr>
          <a:xfrm>
            <a:off x="1283516" y="404900"/>
            <a:ext cx="10148459" cy="5739183"/>
          </a:xfrm>
          <a:prstGeom prst="rect">
            <a:avLst/>
          </a:prstGeom>
        </p:spPr>
      </p:pic>
    </p:spTree>
    <p:extLst>
      <p:ext uri="{BB962C8B-B14F-4D97-AF65-F5344CB8AC3E}">
        <p14:creationId xmlns:p14="http://schemas.microsoft.com/office/powerpoint/2010/main" val="158899101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Updated quarterly</a:t>
            </a:r>
          </a:p>
        </p:txBody>
      </p:sp>
      <p:pic>
        <p:nvPicPr>
          <p:cNvPr id="3" name="Picture 2" descr="Stop and search by self defined ethnicity">
            <a:extLst>
              <a:ext uri="{FF2B5EF4-FFF2-40B4-BE49-F238E27FC236}">
                <a16:creationId xmlns:a16="http://schemas.microsoft.com/office/drawing/2014/main" id="{C2704607-CC07-FB57-E025-1AA343442EA7}"/>
              </a:ext>
            </a:extLst>
          </p:cNvPr>
          <p:cNvPicPr>
            <a:picLocks noChangeAspect="1"/>
          </p:cNvPicPr>
          <p:nvPr/>
        </p:nvPicPr>
        <p:blipFill>
          <a:blip r:embed="rId2"/>
          <a:stretch>
            <a:fillRect/>
          </a:stretch>
        </p:blipFill>
        <p:spPr>
          <a:xfrm>
            <a:off x="1489229" y="638161"/>
            <a:ext cx="9769687" cy="5471634"/>
          </a:xfrm>
          <a:prstGeom prst="rect">
            <a:avLst/>
          </a:prstGeom>
        </p:spPr>
      </p:pic>
    </p:spTree>
    <p:extLst>
      <p:ext uri="{BB962C8B-B14F-4D97-AF65-F5344CB8AC3E}">
        <p14:creationId xmlns:p14="http://schemas.microsoft.com/office/powerpoint/2010/main" val="408723600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br>
              <a:rPr lang="en-GB" sz="3200" b="1">
                <a:solidFill>
                  <a:srgbClr val="FFFFFF"/>
                </a:solidFill>
              </a:rPr>
            </a:br>
            <a:r>
              <a:rPr lang="en-GB" sz="3200" b="1">
                <a:solidFill>
                  <a:srgbClr val="FFFFFF"/>
                </a:solidFill>
              </a:rPr>
              <a:t>Specified Information Order </a:t>
            </a:r>
            <a:endParaRPr lang="en-GB" sz="320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a:p>
            <a:pPr marL="0" indent="0">
              <a:buNone/>
            </a:pPr>
            <a:r>
              <a:rPr lang="en-GB" sz="3600">
                <a:hlinkClick r:id="rId2">
                  <a:extLst>
                    <a:ext uri="{A12FA001-AC4F-418D-AE19-62706E023703}">
                      <ahyp:hlinkClr xmlns:ahyp="http://schemas.microsoft.com/office/drawing/2018/hyperlinkcolor" val="tx"/>
                    </a:ext>
                  </a:extLst>
                </a:hlinkClick>
              </a:rPr>
              <a:t>https://www.bedfordshire.pcc.police.uk/specified-information-order/</a:t>
            </a:r>
            <a:endParaRPr lang="en-GB" sz="3600"/>
          </a:p>
          <a:p>
            <a:pPr marL="0" indent="0">
              <a:buNone/>
            </a:pPr>
            <a:endParaRPr lang="en-GB" sz="2000">
              <a:solidFill>
                <a:srgbClr val="FF0000"/>
              </a:solidFill>
            </a:endParaRPr>
          </a:p>
        </p:txBody>
      </p:sp>
    </p:spTree>
    <p:extLst>
      <p:ext uri="{BB962C8B-B14F-4D97-AF65-F5344CB8AC3E}">
        <p14:creationId xmlns:p14="http://schemas.microsoft.com/office/powerpoint/2010/main" val="250371240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a:solidFill>
                  <a:srgbClr val="FFFFFF"/>
                </a:solidFill>
              </a:rPr>
            </a:br>
            <a:br>
              <a:rPr lang="en-GB" sz="3200" b="1">
                <a:solidFill>
                  <a:srgbClr val="FFFFFF"/>
                </a:solidFill>
              </a:rPr>
            </a:br>
            <a:br>
              <a:rPr lang="en-GB" sz="3200" b="1">
                <a:solidFill>
                  <a:srgbClr val="FFFFFF"/>
                </a:solidFill>
              </a:rPr>
            </a:br>
            <a:r>
              <a:rPr lang="en-GB" sz="3200" b="1">
                <a:solidFill>
                  <a:srgbClr val="FFFFFF"/>
                </a:solidFill>
              </a:rPr>
              <a:t>Specified Information Order </a:t>
            </a:r>
            <a:endParaRPr lang="en-GB" sz="320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a:t>The Elected Local Policing Bodies (Specified Information) (Amendment) Order 2021 (’the amending Order), which will come into force on 31 May 2021 provides that information relating to the force’s performance against the Government’s national priorities for policing.</a:t>
            </a:r>
          </a:p>
          <a:p>
            <a:pPr marL="0" indent="0">
              <a:buNone/>
            </a:pPr>
            <a:endParaRPr lang="en-GB" sz="2000"/>
          </a:p>
          <a:p>
            <a:pPr marL="0" indent="0">
              <a:buNone/>
            </a:pPr>
            <a:r>
              <a:rPr lang="en-GB" sz="2000"/>
              <a:t>National priorities for policing</a:t>
            </a:r>
          </a:p>
          <a:p>
            <a:pPr marL="0" indent="0">
              <a:buNone/>
            </a:pPr>
            <a:r>
              <a:rPr lang="en-GB" sz="2000"/>
              <a:t>The national priorities for policing are specified in the Police and Crime Measures: </a:t>
            </a:r>
          </a:p>
          <a:p>
            <a:r>
              <a:rPr lang="en-GB" sz="2000"/>
              <a:t>reduce murder and other homicide; </a:t>
            </a:r>
          </a:p>
          <a:p>
            <a:r>
              <a:rPr lang="en-GB" sz="2000"/>
              <a:t>reduce serious violence; </a:t>
            </a:r>
          </a:p>
          <a:p>
            <a:r>
              <a:rPr lang="en-GB" sz="2000"/>
              <a:t>disrupt drugs supply and county lines; </a:t>
            </a:r>
          </a:p>
          <a:p>
            <a:r>
              <a:rPr lang="en-GB" sz="2000"/>
              <a:t>reduce neighbourhood crime; </a:t>
            </a:r>
          </a:p>
          <a:p>
            <a:r>
              <a:rPr lang="en-GB" sz="2000"/>
              <a:t>tackle cyber crime; </a:t>
            </a:r>
          </a:p>
          <a:p>
            <a:r>
              <a:rPr lang="en-GB" sz="2000"/>
              <a:t>and improve satisfaction among victims with a particular focus on victims of domestic abuse. </a:t>
            </a:r>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a:p>
            <a:pPr marL="0" indent="0">
              <a:buNone/>
            </a:pPr>
            <a:endParaRPr lang="en-GB" sz="2000">
              <a:solidFill>
                <a:srgbClr val="FF0000"/>
              </a:solidFill>
            </a:endParaRPr>
          </a:p>
        </p:txBody>
      </p:sp>
    </p:spTree>
    <p:extLst>
      <p:ext uri="{BB962C8B-B14F-4D97-AF65-F5344CB8AC3E}">
        <p14:creationId xmlns:p14="http://schemas.microsoft.com/office/powerpoint/2010/main" val="18335883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extLst>
              <p:ext uri="{D42A27DB-BD31-4B8C-83A1-F6EECF244321}">
                <p14:modId xmlns:p14="http://schemas.microsoft.com/office/powerpoint/2010/main" val="2303120795"/>
              </p:ext>
            </p:extLst>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a:t>Police recorded Homicide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a:solidFill>
                            <a:schemeClr val="dk1"/>
                          </a:solidFill>
                          <a:latin typeface="+mn-lt"/>
                          <a:ea typeface="+mn-ea"/>
                          <a:cs typeface="+mn-cs"/>
                        </a:rPr>
                        <a:t>Improving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a:t>Reduce Murder and Other Homicide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2347275280"/>
              </p:ext>
            </p:extLst>
          </p:nvPr>
        </p:nvGraphicFramePr>
        <p:xfrm>
          <a:off x="7501622" y="636310"/>
          <a:ext cx="4576191" cy="247396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370840">
                <a:tc>
                  <a:txBody>
                    <a:bodyPr/>
                    <a:lstStyle/>
                    <a:p>
                      <a:r>
                        <a:rPr lang="en-GB"/>
                        <a:t>Planned Action to Drive Performance</a:t>
                      </a:r>
                    </a:p>
                  </a:txBody>
                  <a:tcPr/>
                </a:tc>
                <a:extLst>
                  <a:ext uri="{0D108BD9-81ED-4DB2-BD59-A6C34878D82A}">
                    <a16:rowId xmlns:a16="http://schemas.microsoft.com/office/drawing/2014/main" val="1770329830"/>
                  </a:ext>
                </a:extLst>
              </a:tr>
              <a:tr h="370840">
                <a:tc>
                  <a:txBody>
                    <a:bodyPr/>
                    <a:lstStyle/>
                    <a:p>
                      <a:r>
                        <a:rPr lang="en-GB" sz="1400">
                          <a:solidFill>
                            <a:schemeClr val="bg1"/>
                          </a:solidFill>
                        </a:rPr>
                        <a:t>1. Homicide and joint Serious Violence reduction strategy has been collated into one and sits within the Serious Violence Board – strands include Mental Health, DA and Serious Violence.</a:t>
                      </a:r>
                    </a:p>
                  </a:txBody>
                  <a:tcPr/>
                </a:tc>
                <a:extLst>
                  <a:ext uri="{0D108BD9-81ED-4DB2-BD59-A6C34878D82A}">
                    <a16:rowId xmlns:a16="http://schemas.microsoft.com/office/drawing/2014/main" val="16943166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bg1"/>
                          </a:solidFill>
                          <a:effectLst/>
                          <a:latin typeface="+mn-lt"/>
                          <a:ea typeface="+mn-ea"/>
                          <a:cs typeface="+mn-cs"/>
                        </a:rPr>
                        <a:t>2. Work under Op Salus continues with the number of hours increasing again in October and November across all the funded operations. Reporting shows a variety of prevention work that has taken place – 75 arrests were carried out in Oct and Nov alone. 98 Stop Searches were also carried out.</a:t>
                      </a:r>
                    </a:p>
                  </a:txBody>
                  <a:tcPr/>
                </a:tc>
                <a:extLst>
                  <a:ext uri="{0D108BD9-81ED-4DB2-BD59-A6C34878D82A}">
                    <a16:rowId xmlns:a16="http://schemas.microsoft.com/office/drawing/2014/main" val="69498467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3799926119"/>
              </p:ext>
            </p:extLst>
          </p:nvPr>
        </p:nvGraphicFramePr>
        <p:xfrm>
          <a:off x="7501622" y="3508517"/>
          <a:ext cx="4576191" cy="125984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370840">
                <a:tc>
                  <a:txBody>
                    <a:bodyPr/>
                    <a:lstStyle/>
                    <a:p>
                      <a:r>
                        <a:rPr lang="en-GB"/>
                        <a:t>Comments</a:t>
                      </a:r>
                    </a:p>
                  </a:txBody>
                  <a:tcPr/>
                </a:tc>
                <a:extLst>
                  <a:ext uri="{0D108BD9-81ED-4DB2-BD59-A6C34878D82A}">
                    <a16:rowId xmlns:a16="http://schemas.microsoft.com/office/drawing/2014/main" val="1770329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There were no </a:t>
                      </a:r>
                      <a:r>
                        <a:rPr lang="en-GB" sz="1400" dirty="0">
                          <a:solidFill>
                            <a:schemeClr val="bg1"/>
                          </a:solidFill>
                          <a:effectLst/>
                          <a:ea typeface="Times New Roman" panose="02020603050405020304" pitchFamily="18" charset="0"/>
                          <a:cs typeface="Times New Roman" panose="02020603050405020304" pitchFamily="18" charset="0"/>
                        </a:rPr>
                        <a:t>Homicides recorded in Q3 25-26.</a:t>
                      </a:r>
                      <a:endParaRPr lang="en-GB" sz="1400" dirty="0">
                        <a:solidFill>
                          <a:schemeClr val="bg1"/>
                        </a:solidFill>
                      </a:endParaRP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By comparison, in the same period last year, we recorded 2 homicides.</a:t>
                      </a:r>
                    </a:p>
                  </a:txBody>
                  <a:tcPr/>
                </a:tc>
                <a:extLst>
                  <a:ext uri="{0D108BD9-81ED-4DB2-BD59-A6C34878D82A}">
                    <a16:rowId xmlns:a16="http://schemas.microsoft.com/office/drawing/2014/main" val="694984677"/>
                  </a:ext>
                </a:extLst>
              </a:tr>
            </a:tbl>
          </a:graphicData>
        </a:graphic>
      </p:graphicFrame>
      <p:sp>
        <p:nvSpPr>
          <p:cNvPr id="16" name="TextBox 15">
            <a:extLst>
              <a:ext uri="{FF2B5EF4-FFF2-40B4-BE49-F238E27FC236}">
                <a16:creationId xmlns:a16="http://schemas.microsoft.com/office/drawing/2014/main" id="{38C4D8D7-6B2F-671F-8513-473EEF6D08C8}"/>
              </a:ext>
            </a:extLst>
          </p:cNvPr>
          <p:cNvSpPr txBox="1"/>
          <p:nvPr/>
        </p:nvSpPr>
        <p:spPr>
          <a:xfrm>
            <a:off x="793697" y="6457890"/>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sp>
        <p:nvSpPr>
          <p:cNvPr id="2" name="TextBox 1">
            <a:extLst>
              <a:ext uri="{FF2B5EF4-FFF2-40B4-BE49-F238E27FC236}">
                <a16:creationId xmlns:a16="http://schemas.microsoft.com/office/drawing/2014/main" id="{FC8C5DDB-985C-84EB-E13A-2B8601FF62FD}"/>
              </a:ext>
            </a:extLst>
          </p:cNvPr>
          <p:cNvSpPr txBox="1"/>
          <p:nvPr/>
        </p:nvSpPr>
        <p:spPr>
          <a:xfrm>
            <a:off x="832381" y="4922246"/>
            <a:ext cx="862388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This is in comparison to the previous quarter, where there were one homicide recorded.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The force in ranked 33</a:t>
            </a:r>
            <a:r>
              <a:rPr kumimoji="0" lang="en-GB" sz="12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rd</a:t>
            </a: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for the crime rate per 1000 population in the 12mths to Oct 2025.  This is an improvement in our ranking as in the previous OPCC report we were ranked 41</a:t>
            </a:r>
            <a:r>
              <a:rPr kumimoji="0" lang="en-GB" sz="12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st</a:t>
            </a:r>
            <a:r>
              <a:rPr kumimoji="0" lang="en-GB" sz="12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a:t>
            </a:r>
            <a:r>
              <a:rPr kumimoji="0" lang="en-GB" sz="12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  </a:t>
            </a:r>
            <a:endPar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pic>
        <p:nvPicPr>
          <p:cNvPr id="5" name="Picture 4" descr="Financial Quarter and Number of Crimes">
            <a:extLst>
              <a:ext uri="{FF2B5EF4-FFF2-40B4-BE49-F238E27FC236}">
                <a16:creationId xmlns:a16="http://schemas.microsoft.com/office/drawing/2014/main" id="{CAB2A10C-B63E-13F6-71FF-E048CD492001}"/>
              </a:ext>
            </a:extLst>
          </p:cNvPr>
          <p:cNvPicPr>
            <a:picLocks noChangeAspect="1"/>
          </p:cNvPicPr>
          <p:nvPr/>
        </p:nvPicPr>
        <p:blipFill>
          <a:blip r:embed="rId2"/>
          <a:stretch>
            <a:fillRect/>
          </a:stretch>
        </p:blipFill>
        <p:spPr>
          <a:xfrm>
            <a:off x="9695396" y="4953244"/>
            <a:ext cx="1486029" cy="1417443"/>
          </a:xfrm>
          <a:prstGeom prst="rect">
            <a:avLst/>
          </a:prstGeom>
        </p:spPr>
      </p:pic>
      <p:pic>
        <p:nvPicPr>
          <p:cNvPr id="12" name="Picture 11" descr="Recorded Crime Trend">
            <a:extLst>
              <a:ext uri="{FF2B5EF4-FFF2-40B4-BE49-F238E27FC236}">
                <a16:creationId xmlns:a16="http://schemas.microsoft.com/office/drawing/2014/main" id="{2E07E5EB-A395-5A64-367F-D0BB36873582}"/>
              </a:ext>
            </a:extLst>
          </p:cNvPr>
          <p:cNvPicPr>
            <a:picLocks noChangeAspect="1"/>
          </p:cNvPicPr>
          <p:nvPr/>
        </p:nvPicPr>
        <p:blipFill>
          <a:blip r:embed="rId3"/>
          <a:stretch>
            <a:fillRect/>
          </a:stretch>
        </p:blipFill>
        <p:spPr>
          <a:xfrm>
            <a:off x="1305010" y="1671098"/>
            <a:ext cx="5448772" cy="2789162"/>
          </a:xfrm>
          <a:prstGeom prst="rect">
            <a:avLst/>
          </a:prstGeom>
        </p:spPr>
      </p:pic>
    </p:spTree>
    <p:extLst>
      <p:ext uri="{BB962C8B-B14F-4D97-AF65-F5344CB8AC3E}">
        <p14:creationId xmlns:p14="http://schemas.microsoft.com/office/powerpoint/2010/main" val="24461046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extLst>
              <p:ext uri="{D42A27DB-BD31-4B8C-83A1-F6EECF244321}">
                <p14:modId xmlns:p14="http://schemas.microsoft.com/office/powerpoint/2010/main" val="359941360"/>
              </p:ext>
            </p:extLst>
          </p:nvPr>
        </p:nvGraphicFramePr>
        <p:xfrm>
          <a:off x="832381" y="193809"/>
          <a:ext cx="6305838" cy="1630680"/>
        </p:xfrm>
        <a:graphic>
          <a:graphicData uri="http://schemas.openxmlformats.org/drawingml/2006/table">
            <a:tbl>
              <a:tblPr firstRow="1" bandRow="1">
                <a:tableStyleId>{5C22544A-7EE6-4342-B048-85BDC9FD1C3A}</a:tableStyleId>
              </a:tblPr>
              <a:tblGrid>
                <a:gridCol w="2717567">
                  <a:extLst>
                    <a:ext uri="{9D8B030D-6E8A-4147-A177-3AD203B41FA5}">
                      <a16:colId xmlns:a16="http://schemas.microsoft.com/office/drawing/2014/main" val="3019714828"/>
                    </a:ext>
                  </a:extLst>
                </a:gridCol>
                <a:gridCol w="1858500">
                  <a:extLst>
                    <a:ext uri="{9D8B030D-6E8A-4147-A177-3AD203B41FA5}">
                      <a16:colId xmlns:a16="http://schemas.microsoft.com/office/drawing/2014/main" val="1576387772"/>
                    </a:ext>
                  </a:extLst>
                </a:gridCol>
                <a:gridCol w="1729771">
                  <a:extLst>
                    <a:ext uri="{9D8B030D-6E8A-4147-A177-3AD203B41FA5}">
                      <a16:colId xmlns:a16="http://schemas.microsoft.com/office/drawing/2014/main" val="2297174558"/>
                    </a:ext>
                  </a:extLst>
                </a:gridCol>
              </a:tblGrid>
              <a:tr h="370840">
                <a:tc gridSpan="3">
                  <a:txBody>
                    <a:bodyPr/>
                    <a:lstStyle/>
                    <a:p>
                      <a:pPr algn="ctr"/>
                      <a:r>
                        <a:rPr lang="en-GB" b="1"/>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a:t>Police recorded Most Serious Violence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a:t>Solved Crimes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752225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a:t>Reduce Serious Violence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3894214053"/>
              </p:ext>
            </p:extLst>
          </p:nvPr>
        </p:nvGraphicFramePr>
        <p:xfrm>
          <a:off x="7387516" y="600924"/>
          <a:ext cx="4528504" cy="1828800"/>
        </p:xfrm>
        <a:graphic>
          <a:graphicData uri="http://schemas.openxmlformats.org/drawingml/2006/table">
            <a:tbl>
              <a:tblPr firstRow="1" bandRow="1">
                <a:tableStyleId>{5C22544A-7EE6-4342-B048-85BDC9FD1C3A}</a:tableStyleId>
              </a:tblPr>
              <a:tblGrid>
                <a:gridCol w="4528504">
                  <a:extLst>
                    <a:ext uri="{9D8B030D-6E8A-4147-A177-3AD203B41FA5}">
                      <a16:colId xmlns:a16="http://schemas.microsoft.com/office/drawing/2014/main" val="3013512217"/>
                    </a:ext>
                  </a:extLst>
                </a:gridCol>
              </a:tblGrid>
              <a:tr h="324460">
                <a:tc>
                  <a:txBody>
                    <a:bodyPr/>
                    <a:lstStyle/>
                    <a:p>
                      <a:r>
                        <a:rPr lang="en-GB"/>
                        <a:t>Planned Action to Drive Performance</a:t>
                      </a:r>
                    </a:p>
                  </a:txBody>
                  <a:tcPr/>
                </a:tc>
                <a:extLst>
                  <a:ext uri="{0D108BD9-81ED-4DB2-BD59-A6C34878D82A}">
                    <a16:rowId xmlns:a16="http://schemas.microsoft.com/office/drawing/2014/main" val="1770329830"/>
                  </a:ext>
                </a:extLst>
              </a:tr>
              <a:tr h="648920">
                <a:tc>
                  <a:txBody>
                    <a:bodyPr/>
                    <a:lstStyle/>
                    <a:p>
                      <a:r>
                        <a:rPr lang="en-GB" sz="1400" dirty="0">
                          <a:solidFill>
                            <a:schemeClr val="bg1"/>
                          </a:solidFill>
                        </a:rPr>
                        <a:t>1. Quarterly review of HKC (Habitual Knife Carriers) – this is ongoing with offenders and issues raised to the relevant teams to action and problem-solve.</a:t>
                      </a:r>
                    </a:p>
                  </a:txBody>
                  <a:tcPr/>
                </a:tc>
                <a:extLst>
                  <a:ext uri="{0D108BD9-81ED-4DB2-BD59-A6C34878D82A}">
                    <a16:rowId xmlns:a16="http://schemas.microsoft.com/office/drawing/2014/main" val="1694316663"/>
                  </a:ext>
                </a:extLst>
              </a:tr>
              <a:tr h="459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2. Knife Crime quarterly review - </a:t>
                      </a:r>
                      <a:r>
                        <a:rPr lang="en-GB" sz="1400" kern="1200" dirty="0">
                          <a:solidFill>
                            <a:schemeClr val="bg1"/>
                          </a:solidFill>
                          <a:effectLst/>
                          <a:latin typeface="+mn-lt"/>
                          <a:ea typeface="+mn-ea"/>
                          <a:cs typeface="+mn-cs"/>
                        </a:rPr>
                        <a:t>a revised version is provided for monthly interim meetings with trends and any emerging issues or intel highlighted.</a:t>
                      </a:r>
                    </a:p>
                  </a:txBody>
                  <a:tcPr/>
                </a:tc>
                <a:extLst>
                  <a:ext uri="{0D108BD9-81ED-4DB2-BD59-A6C34878D82A}">
                    <a16:rowId xmlns:a16="http://schemas.microsoft.com/office/drawing/2014/main" val="69498467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1869242972"/>
              </p:ext>
            </p:extLst>
          </p:nvPr>
        </p:nvGraphicFramePr>
        <p:xfrm>
          <a:off x="7387516" y="2716848"/>
          <a:ext cx="4576191" cy="2526904"/>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425252">
                <a:tc>
                  <a:txBody>
                    <a:bodyPr/>
                    <a:lstStyle/>
                    <a:p>
                      <a:r>
                        <a:rPr lang="en-GB" sz="1400" dirty="0"/>
                        <a:t>Comments</a:t>
                      </a:r>
                    </a:p>
                  </a:txBody>
                  <a:tcPr/>
                </a:tc>
                <a:extLst>
                  <a:ext uri="{0D108BD9-81ED-4DB2-BD59-A6C34878D82A}">
                    <a16:rowId xmlns:a16="http://schemas.microsoft.com/office/drawing/2014/main" val="1770329830"/>
                  </a:ext>
                </a:extLst>
              </a:tr>
              <a:tr h="594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Most Se</a:t>
                      </a:r>
                      <a:r>
                        <a:rPr lang="en-GB" sz="1400" dirty="0">
                          <a:solidFill>
                            <a:schemeClr val="bg1"/>
                          </a:solidFill>
                          <a:effectLst/>
                          <a:ea typeface="Times New Roman" panose="02020603050405020304" pitchFamily="18" charset="0"/>
                          <a:cs typeface="Times New Roman" panose="02020603050405020304" pitchFamily="18" charset="0"/>
                        </a:rPr>
                        <a:t>rious Violence levels increased during Q3 and are now around the average. It should be noted that Q2 was exceptionally low compared to previous quarters. The average for Q3 is 34 crimes per month.  </a:t>
                      </a:r>
                    </a:p>
                  </a:txBody>
                  <a:tcPr/>
                </a:tc>
                <a:extLst>
                  <a:ext uri="{0D108BD9-81ED-4DB2-BD59-A6C34878D82A}">
                    <a16:rowId xmlns:a16="http://schemas.microsoft.com/office/drawing/2014/main" val="1694316663"/>
                  </a:ext>
                </a:extLst>
              </a:tr>
              <a:tr h="370205">
                <a:tc>
                  <a:txBody>
                    <a:bodyPr/>
                    <a:lstStyle/>
                    <a:p>
                      <a:r>
                        <a:rPr lang="en-GB" sz="1400" dirty="0"/>
                        <a:t>2. Levels were previously below average from Oct 24 to Feb 25 but rose to above average from March onwards. As mentioned above levels were exceptionally low in Q2 25-26.</a:t>
                      </a:r>
                    </a:p>
                  </a:txBody>
                  <a:tcPr/>
                </a:tc>
                <a:extLst>
                  <a:ext uri="{0D108BD9-81ED-4DB2-BD59-A6C34878D82A}">
                    <a16:rowId xmlns:a16="http://schemas.microsoft.com/office/drawing/2014/main" val="694984677"/>
                  </a:ext>
                </a:extLst>
              </a:tr>
              <a:tr h="425252">
                <a:tc>
                  <a:txBody>
                    <a:bodyPr/>
                    <a:lstStyle/>
                    <a:p>
                      <a:r>
                        <a:rPr lang="en-GB" sz="1400" dirty="0"/>
                        <a:t>3. Beds is equal to the MSG average.</a:t>
                      </a:r>
                    </a:p>
                  </a:txBody>
                  <a:tcPr/>
                </a:tc>
                <a:extLst>
                  <a:ext uri="{0D108BD9-81ED-4DB2-BD59-A6C34878D82A}">
                    <a16:rowId xmlns:a16="http://schemas.microsoft.com/office/drawing/2014/main" val="1081020329"/>
                  </a:ext>
                </a:extLst>
              </a:tr>
            </a:tbl>
          </a:graphicData>
        </a:graphic>
      </p:graphicFrame>
      <p:sp>
        <p:nvSpPr>
          <p:cNvPr id="2" name="TextBox 1">
            <a:extLst>
              <a:ext uri="{FF2B5EF4-FFF2-40B4-BE49-F238E27FC236}">
                <a16:creationId xmlns:a16="http://schemas.microsoft.com/office/drawing/2014/main" id="{B6BB476A-DF44-42C6-C5C4-CE6505FA88B7}"/>
              </a:ext>
            </a:extLst>
          </p:cNvPr>
          <p:cNvSpPr txBox="1"/>
          <p:nvPr/>
        </p:nvSpPr>
        <p:spPr>
          <a:xfrm>
            <a:off x="832381" y="6358463"/>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pic>
        <p:nvPicPr>
          <p:cNvPr id="4" name="Picture 3" descr="Recorded Crime Trend">
            <a:extLst>
              <a:ext uri="{FF2B5EF4-FFF2-40B4-BE49-F238E27FC236}">
                <a16:creationId xmlns:a16="http://schemas.microsoft.com/office/drawing/2014/main" id="{1EA7FC59-899F-12C5-A389-06916A9FC552}"/>
              </a:ext>
            </a:extLst>
          </p:cNvPr>
          <p:cNvPicPr>
            <a:picLocks noChangeAspect="1"/>
          </p:cNvPicPr>
          <p:nvPr/>
        </p:nvPicPr>
        <p:blipFill>
          <a:blip r:embed="rId2"/>
          <a:stretch>
            <a:fillRect/>
          </a:stretch>
        </p:blipFill>
        <p:spPr>
          <a:xfrm>
            <a:off x="1441309" y="2050721"/>
            <a:ext cx="5494496" cy="2720576"/>
          </a:xfrm>
          <a:prstGeom prst="rect">
            <a:avLst/>
          </a:prstGeom>
        </p:spPr>
      </p:pic>
      <p:pic>
        <p:nvPicPr>
          <p:cNvPr id="10" name="Picture 9" descr="Financial Quarter and Number of Crimes">
            <a:extLst>
              <a:ext uri="{FF2B5EF4-FFF2-40B4-BE49-F238E27FC236}">
                <a16:creationId xmlns:a16="http://schemas.microsoft.com/office/drawing/2014/main" id="{4FC7B367-F92E-7668-8D04-91D91E6100CB}"/>
              </a:ext>
            </a:extLst>
          </p:cNvPr>
          <p:cNvPicPr>
            <a:picLocks noChangeAspect="1"/>
          </p:cNvPicPr>
          <p:nvPr/>
        </p:nvPicPr>
        <p:blipFill>
          <a:blip r:embed="rId3"/>
          <a:stretch>
            <a:fillRect/>
          </a:stretch>
        </p:blipFill>
        <p:spPr>
          <a:xfrm>
            <a:off x="3572192" y="4937166"/>
            <a:ext cx="1461112" cy="1255427"/>
          </a:xfrm>
          <a:prstGeom prst="rect">
            <a:avLst/>
          </a:prstGeom>
        </p:spPr>
      </p:pic>
    </p:spTree>
    <p:extLst>
      <p:ext uri="{BB962C8B-B14F-4D97-AF65-F5344CB8AC3E}">
        <p14:creationId xmlns:p14="http://schemas.microsoft.com/office/powerpoint/2010/main" val="405604510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a:solidFill>
                            <a:schemeClr val="dk1"/>
                          </a:solidFill>
                          <a:latin typeface="+mn-lt"/>
                          <a:ea typeface="+mn-ea"/>
                          <a:cs typeface="+mn-cs"/>
                        </a:rPr>
                        <a:t>Number of Drug Trafficking offences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a:solidFill>
                            <a:schemeClr val="bg1"/>
                          </a:solidFill>
                          <a:latin typeface="+mn-lt"/>
                          <a:ea typeface="+mn-ea"/>
                          <a:cs typeface="+mn-cs"/>
                        </a:rPr>
                        <a:t>Reflects policing activity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a:t>Disrupt Drugs Supply and County Lines</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3030053540"/>
              </p:ext>
            </p:extLst>
          </p:nvPr>
        </p:nvGraphicFramePr>
        <p:xfrm>
          <a:off x="7482478" y="193809"/>
          <a:ext cx="4670338" cy="2560320"/>
        </p:xfrm>
        <a:graphic>
          <a:graphicData uri="http://schemas.openxmlformats.org/drawingml/2006/table">
            <a:tbl>
              <a:tblPr firstRow="1" bandRow="1">
                <a:tableStyleId>{5C22544A-7EE6-4342-B048-85BDC9FD1C3A}</a:tableStyleId>
              </a:tblPr>
              <a:tblGrid>
                <a:gridCol w="4670338">
                  <a:extLst>
                    <a:ext uri="{9D8B030D-6E8A-4147-A177-3AD203B41FA5}">
                      <a16:colId xmlns:a16="http://schemas.microsoft.com/office/drawing/2014/main" val="3013512217"/>
                    </a:ext>
                  </a:extLst>
                </a:gridCol>
              </a:tblGrid>
              <a:tr h="292126">
                <a:tc>
                  <a:txBody>
                    <a:bodyPr/>
                    <a:lstStyle/>
                    <a:p>
                      <a:r>
                        <a:rPr lang="en-GB"/>
                        <a:t>Planned Action to Drive Performance</a:t>
                      </a:r>
                    </a:p>
                  </a:txBody>
                  <a:tcPr/>
                </a:tc>
                <a:extLst>
                  <a:ext uri="{0D108BD9-81ED-4DB2-BD59-A6C34878D82A}">
                    <a16:rowId xmlns:a16="http://schemas.microsoft.com/office/drawing/2014/main" val="1770329830"/>
                  </a:ext>
                </a:extLst>
              </a:tr>
              <a:tr h="584252">
                <a:tc>
                  <a:txBody>
                    <a:bodyPr/>
                    <a:lstStyle/>
                    <a:p>
                      <a:r>
                        <a:rPr lang="en-GB" sz="1400" dirty="0">
                          <a:solidFill>
                            <a:schemeClr val="bg1"/>
                          </a:solidFill>
                        </a:rPr>
                        <a:t>1. Op COSTELLO – this is a dedicated team which works on enforcements for large scale drug activity. A key focus for the team is professional enablers, linking </a:t>
                      </a:r>
                      <a:r>
                        <a:rPr lang="en-GB" sz="1400" kern="1200" dirty="0">
                          <a:solidFill>
                            <a:schemeClr val="bg1"/>
                          </a:solidFill>
                          <a:latin typeface="+mn-lt"/>
                          <a:ea typeface="+mn-ea"/>
                          <a:cs typeface="+mn-cs"/>
                        </a:rPr>
                        <a:t>into SOC.</a:t>
                      </a:r>
                      <a:endParaRPr lang="en-GB" sz="1400" dirty="0">
                        <a:solidFill>
                          <a:schemeClr val="bg1"/>
                        </a:solidFill>
                      </a:endParaRPr>
                    </a:p>
                  </a:txBody>
                  <a:tcPr/>
                </a:tc>
                <a:extLst>
                  <a:ext uri="{0D108BD9-81ED-4DB2-BD59-A6C34878D82A}">
                    <a16:rowId xmlns:a16="http://schemas.microsoft.com/office/drawing/2014/main" val="1694316663"/>
                  </a:ext>
                </a:extLst>
              </a:tr>
              <a:tr h="289189">
                <a:tc>
                  <a:txBody>
                    <a:bodyPr/>
                    <a:lstStyle/>
                    <a:p>
                      <a:r>
                        <a:rPr lang="en-GB" sz="1400" kern="1200" dirty="0">
                          <a:solidFill>
                            <a:schemeClr val="bg1"/>
                          </a:solidFill>
                          <a:latin typeface="+mn-lt"/>
                          <a:ea typeface="+mn-ea"/>
                          <a:cs typeface="+mn-cs"/>
                        </a:rPr>
                        <a:t>2. Scanning processes continue as business as usual in order to identify new lines.</a:t>
                      </a:r>
                    </a:p>
                  </a:txBody>
                  <a:tcPr/>
                </a:tc>
                <a:extLst>
                  <a:ext uri="{0D108BD9-81ED-4DB2-BD59-A6C34878D82A}">
                    <a16:rowId xmlns:a16="http://schemas.microsoft.com/office/drawing/2014/main" val="694984677"/>
                  </a:ext>
                </a:extLst>
              </a:tr>
              <a:tr h="289189">
                <a:tc>
                  <a:txBody>
                    <a:bodyPr/>
                    <a:lstStyle/>
                    <a:p>
                      <a:r>
                        <a:rPr lang="en-GB" sz="1400" kern="1200" dirty="0">
                          <a:solidFill>
                            <a:schemeClr val="bg1"/>
                          </a:solidFill>
                          <a:latin typeface="+mn-lt"/>
                          <a:ea typeface="+mn-ea"/>
                          <a:cs typeface="+mn-cs"/>
                        </a:rPr>
                        <a:t>3. The Drugs Focus Desk continues to see positive outcomes for drug related crimes. In Q3 their rate for Outcome 1 (Charge/Summons) was 45%. Their overall solved rate was 46.4%</a:t>
                      </a:r>
                    </a:p>
                  </a:txBody>
                  <a:tcPr/>
                </a:tc>
                <a:extLst>
                  <a:ext uri="{0D108BD9-81ED-4DB2-BD59-A6C34878D82A}">
                    <a16:rowId xmlns:a16="http://schemas.microsoft.com/office/drawing/2014/main" val="60905173"/>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3924869825"/>
              </p:ext>
            </p:extLst>
          </p:nvPr>
        </p:nvGraphicFramePr>
        <p:xfrm>
          <a:off x="7462438" y="3199233"/>
          <a:ext cx="4690378" cy="320040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41917">
                <a:tc>
                  <a:txBody>
                    <a:bodyPr/>
                    <a:lstStyle/>
                    <a:p>
                      <a:r>
                        <a:rPr lang="en-GB"/>
                        <a:t>Comments</a:t>
                      </a:r>
                    </a:p>
                  </a:txBody>
                  <a:tcPr/>
                </a:tc>
                <a:extLst>
                  <a:ext uri="{0D108BD9-81ED-4DB2-BD59-A6C34878D82A}">
                    <a16:rowId xmlns:a16="http://schemas.microsoft.com/office/drawing/2014/main" val="1770329830"/>
                  </a:ext>
                </a:extLst>
              </a:tr>
              <a:tr h="883287">
                <a:tc>
                  <a:txBody>
                    <a:bodyPr/>
                    <a:lstStyle/>
                    <a:p>
                      <a:r>
                        <a:rPr lang="en-GB" sz="1400" dirty="0"/>
                        <a:t>1. Q3 recorded 352 Trafficking of Drugs offences, averaging 117 crimes per month in the quarter or 98 per month across 25-26 so far.  This is up on the previous quarter and on the same time last year.  Trafficking offences tend to reflect proactive police activity however some of this increase will be in relation to the recording of FAST Parcels.</a:t>
                      </a:r>
                      <a:endParaRPr lang="en-GB" sz="1400" dirty="0">
                        <a:solidFill>
                          <a:srgbClr val="FF0000"/>
                        </a:solidFill>
                      </a:endParaRPr>
                    </a:p>
                  </a:txBody>
                  <a:tcPr/>
                </a:tc>
                <a:extLst>
                  <a:ext uri="{0D108BD9-81ED-4DB2-BD59-A6C34878D82A}">
                    <a16:rowId xmlns:a16="http://schemas.microsoft.com/office/drawing/2014/main" val="1694316663"/>
                  </a:ext>
                </a:extLst>
              </a:tr>
              <a:tr h="683835">
                <a:tc>
                  <a:txBody>
                    <a:bodyPr/>
                    <a:lstStyle/>
                    <a:p>
                      <a:r>
                        <a:rPr lang="en-GB" sz="1400" dirty="0">
                          <a:solidFill>
                            <a:schemeClr val="bg1"/>
                          </a:solidFill>
                        </a:rPr>
                        <a:t>2. </a:t>
                      </a:r>
                      <a:r>
                        <a:rPr lang="en-GB" sz="1400" b="0" kern="1200" dirty="0">
                          <a:solidFill>
                            <a:schemeClr val="bg1"/>
                          </a:solidFill>
                          <a:effectLst/>
                          <a:latin typeface="+mn-lt"/>
                          <a:ea typeface="+mn-ea"/>
                          <a:cs typeface="+mn-cs"/>
                        </a:rPr>
                        <a:t>Bedfordshire currently has 24 OCGs – this has increased since last quarter. The number of Street Gangs has remained at 10 (as at Jan 26).</a:t>
                      </a:r>
                      <a:endParaRPr lang="en-GB" sz="1400" b="0" dirty="0">
                        <a:solidFill>
                          <a:schemeClr val="bg1"/>
                        </a:solidFill>
                      </a:endParaRPr>
                    </a:p>
                  </a:txBody>
                  <a:tcPr/>
                </a:tc>
                <a:extLst>
                  <a:ext uri="{0D108BD9-81ED-4DB2-BD59-A6C34878D82A}">
                    <a16:rowId xmlns:a16="http://schemas.microsoft.com/office/drawing/2014/main" val="694984677"/>
                  </a:ext>
                </a:extLst>
              </a:tr>
              <a:tr h="51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3. </a:t>
                      </a:r>
                      <a:r>
                        <a:rPr lang="en-GB" sz="1400" kern="1200" dirty="0">
                          <a:solidFill>
                            <a:schemeClr val="bg1"/>
                          </a:solidFill>
                          <a:latin typeface="+mn-lt"/>
                          <a:ea typeface="+mn-ea"/>
                          <a:cs typeface="+mn-cs"/>
                        </a:rPr>
                        <a:t>Currently there are 79 county lines. This increase is due to better identification of potential lines through telecoms work and an increase in the Central Beds area.</a:t>
                      </a:r>
                    </a:p>
                  </a:txBody>
                  <a:tcPr/>
                </a:tc>
                <a:extLst>
                  <a:ext uri="{0D108BD9-81ED-4DB2-BD59-A6C34878D82A}">
                    <a16:rowId xmlns:a16="http://schemas.microsoft.com/office/drawing/2014/main" val="314455183"/>
                  </a:ext>
                </a:extLst>
              </a:tr>
            </a:tbl>
          </a:graphicData>
        </a:graphic>
      </p:graphicFrame>
      <p:sp>
        <p:nvSpPr>
          <p:cNvPr id="5" name="TextBox 4">
            <a:extLst>
              <a:ext uri="{FF2B5EF4-FFF2-40B4-BE49-F238E27FC236}">
                <a16:creationId xmlns:a16="http://schemas.microsoft.com/office/drawing/2014/main" id="{5DFDCB13-D754-C71E-0B6B-87D8D44F8D80}"/>
              </a:ext>
            </a:extLst>
          </p:cNvPr>
          <p:cNvSpPr txBox="1"/>
          <p:nvPr/>
        </p:nvSpPr>
        <p:spPr>
          <a:xfrm>
            <a:off x="793197" y="1306329"/>
            <a:ext cx="1986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Trafficking of Drugs</a:t>
            </a:r>
          </a:p>
        </p:txBody>
      </p:sp>
      <p:sp>
        <p:nvSpPr>
          <p:cNvPr id="13" name="TextBox 12">
            <a:extLst>
              <a:ext uri="{FF2B5EF4-FFF2-40B4-BE49-F238E27FC236}">
                <a16:creationId xmlns:a16="http://schemas.microsoft.com/office/drawing/2014/main" id="{9E51985A-1A21-8C14-E700-729E9193F6D5}"/>
              </a:ext>
            </a:extLst>
          </p:cNvPr>
          <p:cNvSpPr txBox="1"/>
          <p:nvPr/>
        </p:nvSpPr>
        <p:spPr>
          <a:xfrm>
            <a:off x="907388" y="5751219"/>
            <a:ext cx="6221200"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There has been a lot of change over the past few months with some OCGs being archived.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descr="Recorded Crime Trend">
            <a:extLst>
              <a:ext uri="{FF2B5EF4-FFF2-40B4-BE49-F238E27FC236}">
                <a16:creationId xmlns:a16="http://schemas.microsoft.com/office/drawing/2014/main" id="{49B0BC8B-E206-BF8F-6E38-0265C078AD24}"/>
              </a:ext>
            </a:extLst>
          </p:cNvPr>
          <p:cNvPicPr>
            <a:picLocks noChangeAspect="1"/>
          </p:cNvPicPr>
          <p:nvPr/>
        </p:nvPicPr>
        <p:blipFill>
          <a:blip r:embed="rId2"/>
          <a:stretch>
            <a:fillRect/>
          </a:stretch>
        </p:blipFill>
        <p:spPr>
          <a:xfrm>
            <a:off x="1654118" y="1826949"/>
            <a:ext cx="4990509" cy="2582258"/>
          </a:xfrm>
          <a:prstGeom prst="rect">
            <a:avLst/>
          </a:prstGeom>
        </p:spPr>
      </p:pic>
      <p:pic>
        <p:nvPicPr>
          <p:cNvPr id="10" name="Picture 9" descr="Financial Quarter and Number of Crimes">
            <a:extLst>
              <a:ext uri="{FF2B5EF4-FFF2-40B4-BE49-F238E27FC236}">
                <a16:creationId xmlns:a16="http://schemas.microsoft.com/office/drawing/2014/main" id="{26DFA564-3344-6B11-F6DD-C59F2BF586F5}"/>
              </a:ext>
            </a:extLst>
          </p:cNvPr>
          <p:cNvPicPr>
            <a:picLocks noChangeAspect="1"/>
          </p:cNvPicPr>
          <p:nvPr/>
        </p:nvPicPr>
        <p:blipFill>
          <a:blip r:embed="rId3"/>
          <a:stretch>
            <a:fillRect/>
          </a:stretch>
        </p:blipFill>
        <p:spPr>
          <a:xfrm>
            <a:off x="3665157" y="4523953"/>
            <a:ext cx="1283191" cy="1112520"/>
          </a:xfrm>
          <a:prstGeom prst="rect">
            <a:avLst/>
          </a:prstGeom>
        </p:spPr>
      </p:pic>
    </p:spTree>
    <p:extLst>
      <p:ext uri="{BB962C8B-B14F-4D97-AF65-F5344CB8AC3E}">
        <p14:creationId xmlns:p14="http://schemas.microsoft.com/office/powerpoint/2010/main" val="65971167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extLst>
              <p:ext uri="{D42A27DB-BD31-4B8C-83A1-F6EECF244321}">
                <p14:modId xmlns:p14="http://schemas.microsoft.com/office/powerpoint/2010/main" val="173896455"/>
              </p:ext>
            </p:extLst>
          </p:nvPr>
        </p:nvGraphicFramePr>
        <p:xfrm>
          <a:off x="832381" y="193809"/>
          <a:ext cx="6575094" cy="2280920"/>
        </p:xfrm>
        <a:graphic>
          <a:graphicData uri="http://schemas.openxmlformats.org/drawingml/2006/table">
            <a:tbl>
              <a:tblPr firstRow="1" bandRow="1">
                <a:tableStyleId>{5C22544A-7EE6-4342-B048-85BDC9FD1C3A}</a:tableStyleId>
              </a:tblPr>
              <a:tblGrid>
                <a:gridCol w="3563450">
                  <a:extLst>
                    <a:ext uri="{9D8B030D-6E8A-4147-A177-3AD203B41FA5}">
                      <a16:colId xmlns:a16="http://schemas.microsoft.com/office/drawing/2014/main" val="3019714828"/>
                    </a:ext>
                  </a:extLst>
                </a:gridCol>
                <a:gridCol w="1736521">
                  <a:extLst>
                    <a:ext uri="{9D8B030D-6E8A-4147-A177-3AD203B41FA5}">
                      <a16:colId xmlns:a16="http://schemas.microsoft.com/office/drawing/2014/main" val="1576387772"/>
                    </a:ext>
                  </a:extLst>
                </a:gridCol>
                <a:gridCol w="1275123">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a:solidFill>
                            <a:schemeClr val="dk1"/>
                          </a:solidFill>
                          <a:latin typeface="+mn-lt"/>
                          <a:ea typeface="+mn-ea"/>
                          <a:cs typeface="+mn-cs"/>
                        </a:rPr>
                        <a:t>Police recorded Residential Burglary offences </a:t>
                      </a:r>
                      <a:r>
                        <a:rPr lang="en-GB" sz="800" kern="1200">
                          <a:solidFill>
                            <a:schemeClr val="dk1"/>
                          </a:solidFill>
                          <a:latin typeface="+mn-lt"/>
                          <a:ea typeface="+mn-ea"/>
                          <a:cs typeface="+mn-cs"/>
                        </a:rPr>
                        <a:t>(pre-April 23 definition)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a:solidFill>
                            <a:schemeClr val="dk1"/>
                          </a:solidFill>
                          <a:latin typeface="+mn-lt"/>
                          <a:ea typeface="+mn-ea"/>
                          <a:cs typeface="+mn-cs"/>
                        </a:rPr>
                        <a:t>Police recorded Vehicle Crime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70840">
                <a:tc>
                  <a:txBody>
                    <a:bodyPr/>
                    <a:lstStyle/>
                    <a:p>
                      <a:r>
                        <a:rPr lang="en-GB" sz="1400" kern="1200">
                          <a:solidFill>
                            <a:schemeClr val="dk1"/>
                          </a:solidFill>
                          <a:latin typeface="+mn-lt"/>
                          <a:ea typeface="+mn-ea"/>
                          <a:cs typeface="+mn-cs"/>
                        </a:rPr>
                        <a:t>Police recorded Personal Robbery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Decreasing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r h="370840">
                <a:tc>
                  <a:txBody>
                    <a:bodyPr/>
                    <a:lstStyle/>
                    <a:p>
                      <a:r>
                        <a:rPr lang="en-GB" sz="1400" kern="1200">
                          <a:solidFill>
                            <a:schemeClr val="dk1"/>
                          </a:solidFill>
                          <a:latin typeface="+mn-lt"/>
                          <a:ea typeface="+mn-ea"/>
                          <a:cs typeface="+mn-cs"/>
                        </a:rPr>
                        <a:t>Police recorded Theft from Person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Increasing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651020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a:t>Reduce Neighbourhood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3985471574"/>
              </p:ext>
            </p:extLst>
          </p:nvPr>
        </p:nvGraphicFramePr>
        <p:xfrm>
          <a:off x="7527885" y="203303"/>
          <a:ext cx="4387820" cy="2260600"/>
        </p:xfrm>
        <a:graphic>
          <a:graphicData uri="http://schemas.openxmlformats.org/drawingml/2006/table">
            <a:tbl>
              <a:tblPr firstRow="1" bandRow="1">
                <a:tableStyleId>{5C22544A-7EE6-4342-B048-85BDC9FD1C3A}</a:tableStyleId>
              </a:tblPr>
              <a:tblGrid>
                <a:gridCol w="4387820">
                  <a:extLst>
                    <a:ext uri="{9D8B030D-6E8A-4147-A177-3AD203B41FA5}">
                      <a16:colId xmlns:a16="http://schemas.microsoft.com/office/drawing/2014/main" val="3013512217"/>
                    </a:ext>
                  </a:extLst>
                </a:gridCol>
              </a:tblGrid>
              <a:tr h="370840">
                <a:tc>
                  <a:txBody>
                    <a:bodyPr/>
                    <a:lstStyle/>
                    <a:p>
                      <a:r>
                        <a:rPr lang="en-GB"/>
                        <a:t>Planned Action to Drive Performance</a:t>
                      </a:r>
                    </a:p>
                  </a:txBody>
                  <a:tcPr/>
                </a:tc>
                <a:extLst>
                  <a:ext uri="{0D108BD9-81ED-4DB2-BD59-A6C34878D82A}">
                    <a16:rowId xmlns:a16="http://schemas.microsoft.com/office/drawing/2014/main" val="1770329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bg1"/>
                          </a:solidFill>
                          <a:effectLst/>
                          <a:latin typeface="+mn-lt"/>
                          <a:ea typeface="+mn-ea"/>
                          <a:cs typeface="Times New Roman" panose="02020603050405020304" pitchFamily="18" charset="0"/>
                        </a:rPr>
                        <a:t>1. </a:t>
                      </a:r>
                      <a:r>
                        <a:rPr lang="en-GB" sz="1400" kern="1200" dirty="0">
                          <a:solidFill>
                            <a:schemeClr val="bg1"/>
                          </a:solidFill>
                          <a:effectLst/>
                          <a:latin typeface="+mn-lt"/>
                          <a:ea typeface="+mn-ea"/>
                          <a:cs typeface="+mn-cs"/>
                        </a:rPr>
                        <a:t>Op </a:t>
                      </a:r>
                      <a:r>
                        <a:rPr lang="en-GB" sz="1400" kern="1200" dirty="0" err="1">
                          <a:solidFill>
                            <a:schemeClr val="bg1"/>
                          </a:solidFill>
                          <a:effectLst/>
                          <a:latin typeface="+mn-lt"/>
                          <a:ea typeface="+mn-ea"/>
                          <a:cs typeface="+mn-cs"/>
                        </a:rPr>
                        <a:t>Masterball</a:t>
                      </a:r>
                      <a:r>
                        <a:rPr lang="en-GB" sz="1400" kern="1200" dirty="0">
                          <a:solidFill>
                            <a:schemeClr val="bg1"/>
                          </a:solidFill>
                          <a:effectLst/>
                          <a:latin typeface="+mn-lt"/>
                          <a:ea typeface="+mn-ea"/>
                          <a:cs typeface="+mn-cs"/>
                        </a:rPr>
                        <a:t> was made a force geographical priority due to an increase in SAC offending including robberies in Dunstable.</a:t>
                      </a:r>
                    </a:p>
                  </a:txBody>
                  <a:tcPr/>
                </a:tc>
                <a:extLst>
                  <a:ext uri="{0D108BD9-81ED-4DB2-BD59-A6C34878D82A}">
                    <a16:rowId xmlns:a16="http://schemas.microsoft.com/office/drawing/2014/main" val="4168489154"/>
                  </a:ext>
                </a:extLst>
              </a:tr>
              <a:tr h="348694">
                <a:tc>
                  <a:txBody>
                    <a:bodyPr/>
                    <a:lstStyle/>
                    <a:p>
                      <a:r>
                        <a:rPr lang="en-GB" sz="1400" kern="1200" dirty="0">
                          <a:solidFill>
                            <a:schemeClr val="bg1"/>
                          </a:solidFill>
                          <a:effectLst/>
                          <a:latin typeface="+mn-lt"/>
                          <a:ea typeface="+mn-ea"/>
                          <a:cs typeface="Times New Roman" panose="02020603050405020304" pitchFamily="18" charset="0"/>
                        </a:rPr>
                        <a:t>2. Neighbourhood Crime has been added to the Community Policing Team framework with top locations being monitored each month. Town Centres are also being looked at in terms of specific offences (Shoplifting, Street Theft and Business Robbery).</a:t>
                      </a:r>
                    </a:p>
                  </a:txBody>
                  <a:tcPr/>
                </a:tc>
                <a:extLst>
                  <a:ext uri="{0D108BD9-81ED-4DB2-BD59-A6C34878D82A}">
                    <a16:rowId xmlns:a16="http://schemas.microsoft.com/office/drawing/2014/main" val="2544386562"/>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3999833928"/>
              </p:ext>
            </p:extLst>
          </p:nvPr>
        </p:nvGraphicFramePr>
        <p:xfrm>
          <a:off x="7376606" y="2595716"/>
          <a:ext cx="4539099" cy="3714044"/>
        </p:xfrm>
        <a:graphic>
          <a:graphicData uri="http://schemas.openxmlformats.org/drawingml/2006/table">
            <a:tbl>
              <a:tblPr firstRow="1" bandRow="1">
                <a:tableStyleId>{5C22544A-7EE6-4342-B048-85BDC9FD1C3A}</a:tableStyleId>
              </a:tblPr>
              <a:tblGrid>
                <a:gridCol w="4539099">
                  <a:extLst>
                    <a:ext uri="{9D8B030D-6E8A-4147-A177-3AD203B41FA5}">
                      <a16:colId xmlns:a16="http://schemas.microsoft.com/office/drawing/2014/main" val="3013512217"/>
                    </a:ext>
                  </a:extLst>
                </a:gridCol>
              </a:tblGrid>
              <a:tr h="331914">
                <a:tc>
                  <a:txBody>
                    <a:bodyPr/>
                    <a:lstStyle/>
                    <a:p>
                      <a:r>
                        <a:rPr lang="en-GB" sz="1200" dirty="0"/>
                        <a:t>Comments</a:t>
                      </a:r>
                    </a:p>
                  </a:txBody>
                  <a:tcPr/>
                </a:tc>
                <a:extLst>
                  <a:ext uri="{0D108BD9-81ED-4DB2-BD59-A6C34878D82A}">
                    <a16:rowId xmlns:a16="http://schemas.microsoft.com/office/drawing/2014/main" val="1770329830"/>
                  </a:ext>
                </a:extLst>
              </a:tr>
              <a:tr h="954599">
                <a:tc>
                  <a:txBody>
                    <a:bodyPr/>
                    <a:lstStyle/>
                    <a:p>
                      <a:pPr marL="0" indent="0">
                        <a:lnSpc>
                          <a:spcPct val="115000"/>
                        </a:lnSpc>
                        <a:spcAft>
                          <a:spcPts val="1000"/>
                        </a:spcAft>
                        <a:buNone/>
                      </a:pPr>
                      <a:r>
                        <a:rPr lang="en-GB" sz="1200" dirty="0"/>
                        <a:t>1.  In Q3 304 Residential Burglaries were recorded, averaging 101 crimes a month</a:t>
                      </a:r>
                      <a:r>
                        <a:rPr lang="en-GB" sz="1200" dirty="0">
                          <a:solidFill>
                            <a:schemeClr val="bg1"/>
                          </a:solidFill>
                        </a:rPr>
                        <a:t>.</a:t>
                      </a:r>
                      <a:r>
                        <a:rPr lang="en-GB" sz="1200" dirty="0">
                          <a:solidFill>
                            <a:schemeClr val="bg1"/>
                          </a:solidFill>
                          <a:effectLst/>
                          <a:cs typeface="Times New Roman" panose="02020603050405020304" pitchFamily="18" charset="0"/>
                        </a:rPr>
                        <a:t> This is similar to Q1 and slightly higher than Q2 but is below the same period in the previous year.  Solved rate for Q3 25-26 was 18.1%.</a:t>
                      </a:r>
                      <a:endParaRPr lang="en-GB" sz="1200" dirty="0">
                        <a:solidFill>
                          <a:schemeClr val="bg1"/>
                        </a:solidFill>
                        <a:effectLst/>
                        <a:ea typeface="+mn-ea"/>
                        <a:cs typeface="Times New Roman" panose="02020603050405020304" pitchFamily="18" charset="0"/>
                      </a:endParaRPr>
                    </a:p>
                  </a:txBody>
                  <a:tcPr/>
                </a:tc>
                <a:extLst>
                  <a:ext uri="{0D108BD9-81ED-4DB2-BD59-A6C34878D82A}">
                    <a16:rowId xmlns:a16="http://schemas.microsoft.com/office/drawing/2014/main" val="1694316663"/>
                  </a:ext>
                </a:extLst>
              </a:tr>
              <a:tr h="736466">
                <a:tc>
                  <a:txBody>
                    <a:bodyPr/>
                    <a:lstStyle/>
                    <a:p>
                      <a:pPr>
                        <a:lnSpc>
                          <a:spcPct val="115000"/>
                        </a:lnSpc>
                        <a:spcAft>
                          <a:spcPts val="1000"/>
                        </a:spcAft>
                      </a:pPr>
                      <a:r>
                        <a:rPr lang="en-GB" sz="1200" dirty="0">
                          <a:solidFill>
                            <a:schemeClr val="bg1"/>
                          </a:solidFill>
                        </a:rPr>
                        <a:t>2. Vehicle Crime has increased compared to Q2 primarily due to levels in Oct being high compared to Nov and Dec. The average in Q3 is 322 crimes per month. The solved rate was 2.4%.</a:t>
                      </a:r>
                      <a:endParaRPr lang="en-GB" sz="1200" kern="1200" dirty="0">
                        <a:solidFill>
                          <a:schemeClr val="bg1"/>
                        </a:solidFill>
                        <a:effectLst/>
                        <a:latin typeface="+mn-lt"/>
                        <a:cs typeface="Times New Roman" panose="02020603050405020304" pitchFamily="18" charset="0"/>
                      </a:endParaRPr>
                    </a:p>
                  </a:txBody>
                  <a:tcPr/>
                </a:tc>
                <a:extLst>
                  <a:ext uri="{0D108BD9-81ED-4DB2-BD59-A6C34878D82A}">
                    <a16:rowId xmlns:a16="http://schemas.microsoft.com/office/drawing/2014/main" val="694984677"/>
                  </a:ext>
                </a:extLst>
              </a:tr>
              <a:tr h="95459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kern="1200" dirty="0">
                          <a:solidFill>
                            <a:schemeClr val="bg1"/>
                          </a:solidFill>
                          <a:effectLst/>
                          <a:latin typeface="+mn-lt"/>
                          <a:cs typeface="Times New Roman" panose="02020603050405020304" pitchFamily="18" charset="0"/>
                        </a:rPr>
                        <a:t>3. Personal Robbery has decreased compared to Q2. Q3 was higher (by around 20 crimes) than the same quarter in the 24-25 year. The average was 48 crimes per month in Q3 25-26 and the solved rate was 19.6%.</a:t>
                      </a:r>
                      <a:endParaRPr lang="en-GB" sz="1200" dirty="0">
                        <a:solidFill>
                          <a:schemeClr val="bg1"/>
                        </a:solidFill>
                      </a:endParaRPr>
                    </a:p>
                  </a:txBody>
                  <a:tcPr/>
                </a:tc>
                <a:extLst>
                  <a:ext uri="{0D108BD9-81ED-4DB2-BD59-A6C34878D82A}">
                    <a16:rowId xmlns:a16="http://schemas.microsoft.com/office/drawing/2014/main" val="3582506667"/>
                  </a:ext>
                </a:extLst>
              </a:tr>
              <a:tr h="736466">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dirty="0">
                          <a:solidFill>
                            <a:schemeClr val="bg1"/>
                          </a:solidFill>
                        </a:rPr>
                        <a:t>4. 116 </a:t>
                      </a:r>
                      <a:r>
                        <a:rPr lang="en-GB" sz="1200" kern="1200" dirty="0">
                          <a:solidFill>
                            <a:schemeClr val="bg1"/>
                          </a:solidFill>
                          <a:effectLst/>
                          <a:latin typeface="+mn-lt"/>
                          <a:ea typeface="+mn-ea"/>
                          <a:cs typeface="Times New Roman" panose="02020603050405020304" pitchFamily="18" charset="0"/>
                        </a:rPr>
                        <a:t>Theft from a Person crimes were recorded during Q3, this is an increase compared to Q2 and is slightly above this time last year.  Levels have been below average across the quarter as a whole. </a:t>
                      </a:r>
                      <a:endParaRPr lang="en-GB" sz="1200" dirty="0">
                        <a:solidFill>
                          <a:schemeClr val="bg1"/>
                        </a:solidFill>
                      </a:endParaRPr>
                    </a:p>
                  </a:txBody>
                  <a:tcPr/>
                </a:tc>
                <a:extLst>
                  <a:ext uri="{0D108BD9-81ED-4DB2-BD59-A6C34878D82A}">
                    <a16:rowId xmlns:a16="http://schemas.microsoft.com/office/drawing/2014/main" val="3624459005"/>
                  </a:ext>
                </a:extLst>
              </a:tr>
            </a:tbl>
          </a:graphicData>
        </a:graphic>
      </p:graphicFrame>
      <p:sp>
        <p:nvSpPr>
          <p:cNvPr id="5" name="TextBox 4">
            <a:extLst>
              <a:ext uri="{FF2B5EF4-FFF2-40B4-BE49-F238E27FC236}">
                <a16:creationId xmlns:a16="http://schemas.microsoft.com/office/drawing/2014/main" id="{B735FD96-E6E2-A00A-E169-C20876E180BE}"/>
              </a:ext>
            </a:extLst>
          </p:cNvPr>
          <p:cNvSpPr txBox="1"/>
          <p:nvPr/>
        </p:nvSpPr>
        <p:spPr>
          <a:xfrm>
            <a:off x="832380" y="247498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white"/>
                </a:solidFill>
                <a:effectLst/>
                <a:uLnTx/>
                <a:uFillTx/>
                <a:latin typeface="Calibri" panose="020F0502020204030204"/>
                <a:ea typeface="+mn-ea"/>
                <a:cs typeface="+mn-cs"/>
              </a:rPr>
              <a:t>Burglary Residential</a:t>
            </a:r>
          </a:p>
        </p:txBody>
      </p:sp>
      <p:sp>
        <p:nvSpPr>
          <p:cNvPr id="16" name="TextBox 15">
            <a:extLst>
              <a:ext uri="{FF2B5EF4-FFF2-40B4-BE49-F238E27FC236}">
                <a16:creationId xmlns:a16="http://schemas.microsoft.com/office/drawing/2014/main" id="{78C64277-ABD8-B952-69E5-468DAB4C2F69}"/>
              </a:ext>
            </a:extLst>
          </p:cNvPr>
          <p:cNvSpPr txBox="1"/>
          <p:nvPr/>
        </p:nvSpPr>
        <p:spPr>
          <a:xfrm>
            <a:off x="4051299" y="248570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white"/>
                </a:solidFill>
                <a:effectLst/>
                <a:uLnTx/>
                <a:uFillTx/>
                <a:latin typeface="Calibri" panose="020F0502020204030204"/>
                <a:ea typeface="+mn-ea"/>
                <a:cs typeface="+mn-cs"/>
              </a:rPr>
              <a:t>Vehicle Crime</a:t>
            </a:r>
          </a:p>
        </p:txBody>
      </p:sp>
      <p:sp>
        <p:nvSpPr>
          <p:cNvPr id="19" name="TextBox 18">
            <a:extLst>
              <a:ext uri="{FF2B5EF4-FFF2-40B4-BE49-F238E27FC236}">
                <a16:creationId xmlns:a16="http://schemas.microsoft.com/office/drawing/2014/main" id="{988CCEE2-F222-07F9-AA75-F60074C510C3}"/>
              </a:ext>
            </a:extLst>
          </p:cNvPr>
          <p:cNvSpPr txBox="1"/>
          <p:nvPr/>
        </p:nvSpPr>
        <p:spPr>
          <a:xfrm>
            <a:off x="793250" y="4364886"/>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white"/>
                </a:solidFill>
                <a:effectLst/>
                <a:uLnTx/>
                <a:uFillTx/>
                <a:latin typeface="Calibri" panose="020F0502020204030204"/>
                <a:ea typeface="+mn-ea"/>
                <a:cs typeface="+mn-cs"/>
              </a:rPr>
              <a:t>Personal Robbery</a:t>
            </a:r>
          </a:p>
        </p:txBody>
      </p:sp>
      <p:sp>
        <p:nvSpPr>
          <p:cNvPr id="22" name="TextBox 21">
            <a:extLst>
              <a:ext uri="{FF2B5EF4-FFF2-40B4-BE49-F238E27FC236}">
                <a16:creationId xmlns:a16="http://schemas.microsoft.com/office/drawing/2014/main" id="{FD8FC7BD-3AF1-018D-700C-CE960F4A9522}"/>
              </a:ext>
            </a:extLst>
          </p:cNvPr>
          <p:cNvSpPr txBox="1"/>
          <p:nvPr/>
        </p:nvSpPr>
        <p:spPr>
          <a:xfrm>
            <a:off x="4012164" y="4363034"/>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white"/>
                </a:solidFill>
                <a:effectLst/>
                <a:uLnTx/>
                <a:uFillTx/>
                <a:latin typeface="Calibri" panose="020F0502020204030204"/>
                <a:ea typeface="+mn-ea"/>
                <a:cs typeface="+mn-cs"/>
              </a:rPr>
              <a:t>Theft from Person</a:t>
            </a:r>
          </a:p>
        </p:txBody>
      </p:sp>
      <p:pic>
        <p:nvPicPr>
          <p:cNvPr id="3" name="Picture 2" descr="Recorded Crime Trend">
            <a:extLst>
              <a:ext uri="{FF2B5EF4-FFF2-40B4-BE49-F238E27FC236}">
                <a16:creationId xmlns:a16="http://schemas.microsoft.com/office/drawing/2014/main" id="{20D71264-8D59-7E12-52DE-016A246C3DAA}"/>
              </a:ext>
            </a:extLst>
          </p:cNvPr>
          <p:cNvPicPr>
            <a:picLocks noChangeAspect="1"/>
          </p:cNvPicPr>
          <p:nvPr/>
        </p:nvPicPr>
        <p:blipFill>
          <a:blip r:embed="rId2"/>
          <a:stretch>
            <a:fillRect/>
          </a:stretch>
        </p:blipFill>
        <p:spPr>
          <a:xfrm>
            <a:off x="946572" y="2834743"/>
            <a:ext cx="2856571" cy="1424296"/>
          </a:xfrm>
          <a:prstGeom prst="rect">
            <a:avLst/>
          </a:prstGeom>
        </p:spPr>
      </p:pic>
      <p:pic>
        <p:nvPicPr>
          <p:cNvPr id="10" name="Picture 9" descr="Recorded Crime Trend">
            <a:extLst>
              <a:ext uri="{FF2B5EF4-FFF2-40B4-BE49-F238E27FC236}">
                <a16:creationId xmlns:a16="http://schemas.microsoft.com/office/drawing/2014/main" id="{B958954D-557A-86D5-835D-EC1D63C93911}"/>
              </a:ext>
            </a:extLst>
          </p:cNvPr>
          <p:cNvPicPr>
            <a:picLocks noChangeAspect="1"/>
          </p:cNvPicPr>
          <p:nvPr/>
        </p:nvPicPr>
        <p:blipFill>
          <a:blip r:embed="rId3"/>
          <a:stretch>
            <a:fillRect/>
          </a:stretch>
        </p:blipFill>
        <p:spPr>
          <a:xfrm>
            <a:off x="4295604" y="2834743"/>
            <a:ext cx="2827206" cy="1466835"/>
          </a:xfrm>
          <a:prstGeom prst="rect">
            <a:avLst/>
          </a:prstGeom>
        </p:spPr>
      </p:pic>
      <p:pic>
        <p:nvPicPr>
          <p:cNvPr id="17" name="Picture 16" descr="Recorded Crime Trend">
            <a:extLst>
              <a:ext uri="{FF2B5EF4-FFF2-40B4-BE49-F238E27FC236}">
                <a16:creationId xmlns:a16="http://schemas.microsoft.com/office/drawing/2014/main" id="{29F1AE36-6489-0729-9678-6C91C968BCFD}"/>
              </a:ext>
            </a:extLst>
          </p:cNvPr>
          <p:cNvPicPr>
            <a:picLocks noChangeAspect="1"/>
          </p:cNvPicPr>
          <p:nvPr/>
        </p:nvPicPr>
        <p:blipFill>
          <a:blip r:embed="rId4"/>
          <a:stretch>
            <a:fillRect/>
          </a:stretch>
        </p:blipFill>
        <p:spPr>
          <a:xfrm>
            <a:off x="1009294" y="4776881"/>
            <a:ext cx="2865096" cy="1422695"/>
          </a:xfrm>
          <a:prstGeom prst="rect">
            <a:avLst/>
          </a:prstGeom>
        </p:spPr>
      </p:pic>
      <p:pic>
        <p:nvPicPr>
          <p:cNvPr id="21" name="Picture 20" descr="Recorded Crime Trend">
            <a:extLst>
              <a:ext uri="{FF2B5EF4-FFF2-40B4-BE49-F238E27FC236}">
                <a16:creationId xmlns:a16="http://schemas.microsoft.com/office/drawing/2014/main" id="{A84F0639-3961-7DF5-D612-1DBFA07D8D24}"/>
              </a:ext>
            </a:extLst>
          </p:cNvPr>
          <p:cNvPicPr>
            <a:picLocks noChangeAspect="1"/>
          </p:cNvPicPr>
          <p:nvPr/>
        </p:nvPicPr>
        <p:blipFill>
          <a:blip r:embed="rId5"/>
          <a:stretch>
            <a:fillRect/>
          </a:stretch>
        </p:blipFill>
        <p:spPr>
          <a:xfrm>
            <a:off x="4295604" y="4776882"/>
            <a:ext cx="2827206" cy="1419518"/>
          </a:xfrm>
          <a:prstGeom prst="rect">
            <a:avLst/>
          </a:prstGeom>
        </p:spPr>
      </p:pic>
    </p:spTree>
    <p:extLst>
      <p:ext uri="{BB962C8B-B14F-4D97-AF65-F5344CB8AC3E}">
        <p14:creationId xmlns:p14="http://schemas.microsoft.com/office/powerpoint/2010/main" val="172692672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extLst>
              <p:ext uri="{D42A27DB-BD31-4B8C-83A1-F6EECF244321}">
                <p14:modId xmlns:p14="http://schemas.microsoft.com/office/powerpoint/2010/main" val="825232878"/>
              </p:ext>
            </p:extLst>
          </p:nvPr>
        </p:nvGraphicFramePr>
        <p:xfrm>
          <a:off x="844195" y="568586"/>
          <a:ext cx="6470814" cy="2113163"/>
        </p:xfrm>
        <a:graphic>
          <a:graphicData uri="http://schemas.openxmlformats.org/drawingml/2006/table">
            <a:tbl>
              <a:tblPr firstRow="1" bandRow="1">
                <a:tableStyleId>{5C22544A-7EE6-4342-B048-85BDC9FD1C3A}</a:tableStyleId>
              </a:tblPr>
              <a:tblGrid>
                <a:gridCol w="3207497">
                  <a:extLst>
                    <a:ext uri="{9D8B030D-6E8A-4147-A177-3AD203B41FA5}">
                      <a16:colId xmlns:a16="http://schemas.microsoft.com/office/drawing/2014/main" val="3019714828"/>
                    </a:ext>
                  </a:extLst>
                </a:gridCol>
                <a:gridCol w="2008418">
                  <a:extLst>
                    <a:ext uri="{9D8B030D-6E8A-4147-A177-3AD203B41FA5}">
                      <a16:colId xmlns:a16="http://schemas.microsoft.com/office/drawing/2014/main" val="1576387772"/>
                    </a:ext>
                  </a:extLst>
                </a:gridCol>
                <a:gridCol w="1254899">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a:solidFill>
                            <a:schemeClr val="dk1"/>
                          </a:solidFill>
                          <a:latin typeface="+mn-lt"/>
                          <a:ea typeface="+mn-ea"/>
                          <a:cs typeface="+mn-cs"/>
                        </a:rPr>
                        <a:t>Investigate 100% of all cyber dependant crime disseminated to force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r>
                        <a:rPr lang="en-GB" sz="1400" kern="120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a:solidFill>
                            <a:schemeClr val="dk1"/>
                          </a:solidFill>
                          <a:latin typeface="+mn-lt"/>
                          <a:ea typeface="+mn-ea"/>
                          <a:cs typeface="+mn-cs"/>
                        </a:rPr>
                        <a:t>Provide 100% of all cyber dependant crime victims with specialist advice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35163">
                <a:tc>
                  <a:txBody>
                    <a:bodyPr/>
                    <a:lstStyle/>
                    <a:p>
                      <a:r>
                        <a:rPr lang="en-GB" sz="1400" kern="1200" dirty="0">
                          <a:solidFill>
                            <a:schemeClr val="dk1"/>
                          </a:solidFill>
                          <a:latin typeface="+mn-lt"/>
                          <a:ea typeface="+mn-ea"/>
                          <a:cs typeface="+mn-cs"/>
                        </a:rPr>
                        <a:t>Action Fraud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a:solidFill>
                            <a:schemeClr val="dk1"/>
                          </a:solidFill>
                          <a:latin typeface="+mn-lt"/>
                          <a:ea typeface="+mn-ea"/>
                          <a:cs typeface="+mn-cs"/>
                        </a:rPr>
                        <a:t>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a:t>Tackle Cyber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extLst>
              <p:ext uri="{D42A27DB-BD31-4B8C-83A1-F6EECF244321}">
                <p14:modId xmlns:p14="http://schemas.microsoft.com/office/powerpoint/2010/main" val="2427196625"/>
              </p:ext>
            </p:extLst>
          </p:nvPr>
        </p:nvGraphicFramePr>
        <p:xfrm>
          <a:off x="7416964" y="568586"/>
          <a:ext cx="4660849" cy="4968784"/>
        </p:xfrm>
        <a:graphic>
          <a:graphicData uri="http://schemas.openxmlformats.org/drawingml/2006/table">
            <a:tbl>
              <a:tblPr firstRow="1" bandRow="1">
                <a:tableStyleId>{5C22544A-7EE6-4342-B048-85BDC9FD1C3A}</a:tableStyleId>
              </a:tblPr>
              <a:tblGrid>
                <a:gridCol w="4660849">
                  <a:extLst>
                    <a:ext uri="{9D8B030D-6E8A-4147-A177-3AD203B41FA5}">
                      <a16:colId xmlns:a16="http://schemas.microsoft.com/office/drawing/2014/main" val="3013512217"/>
                    </a:ext>
                  </a:extLst>
                </a:gridCol>
              </a:tblGrid>
              <a:tr h="335824">
                <a:tc>
                  <a:txBody>
                    <a:bodyPr/>
                    <a:lstStyle/>
                    <a:p>
                      <a:r>
                        <a:rPr lang="en-GB" sz="1200"/>
                        <a:t>Planned Action to Drive Performance</a:t>
                      </a:r>
                    </a:p>
                  </a:txBody>
                  <a:tcPr/>
                </a:tc>
                <a:extLst>
                  <a:ext uri="{0D108BD9-81ED-4DB2-BD59-A6C34878D82A}">
                    <a16:rowId xmlns:a16="http://schemas.microsoft.com/office/drawing/2014/main" val="1770329830"/>
                  </a:ext>
                </a:extLst>
              </a:tr>
              <a:tr h="1081535">
                <a:tc>
                  <a:txBody>
                    <a:bodyPr/>
                    <a:lstStyle/>
                    <a:p>
                      <a:pPr marL="0" lvl="0" indent="0">
                        <a:buNone/>
                      </a:pPr>
                      <a:r>
                        <a:rPr lang="en-GB" sz="1400" kern="1200" dirty="0">
                          <a:solidFill>
                            <a:schemeClr val="dk1"/>
                          </a:solidFill>
                          <a:effectLst/>
                          <a:latin typeface="+mn-lt"/>
                          <a:ea typeface="+mn-ea"/>
                          <a:cs typeface="+mn-cs"/>
                        </a:rPr>
                        <a:t>1. Op DARKLINK has been created linking into a network of Open Source trained officers looking at knife crime and or supply of knives on social media, since its inception over the last quarter one warrant executed on a BOSON gang nominal where no weapons were found but package material found which was consistent of supply of weapons and onward postage.</a:t>
                      </a:r>
                      <a:endParaRPr lang="en-GB" sz="1400" dirty="0">
                        <a:solidFill>
                          <a:schemeClr val="bg1"/>
                        </a:solidFill>
                        <a:latin typeface="+mn-lt"/>
                      </a:endParaRPr>
                    </a:p>
                  </a:txBody>
                  <a:tcPr/>
                </a:tc>
                <a:extLst>
                  <a:ext uri="{0D108BD9-81ED-4DB2-BD59-A6C34878D82A}">
                    <a16:rowId xmlns:a16="http://schemas.microsoft.com/office/drawing/2014/main" val="1694316663"/>
                  </a:ext>
                </a:extLst>
              </a:tr>
              <a:tr h="926958">
                <a:tc>
                  <a:txBody>
                    <a:bodyPr/>
                    <a:lstStyle/>
                    <a:p>
                      <a:r>
                        <a:rPr lang="en-GB" sz="1400" dirty="0">
                          <a:solidFill>
                            <a:schemeClr val="bg1"/>
                          </a:solidFill>
                          <a:latin typeface="+mn-lt"/>
                        </a:rPr>
                        <a:t>2. Cyber Clinics - t</a:t>
                      </a:r>
                      <a:r>
                        <a:rPr lang="en-GB" sz="1400" kern="1200" dirty="0">
                          <a:solidFill>
                            <a:schemeClr val="dk1"/>
                          </a:solidFill>
                          <a:effectLst/>
                          <a:latin typeface="+mn-lt"/>
                          <a:ea typeface="+mn-ea"/>
                          <a:cs typeface="+mn-cs"/>
                        </a:rPr>
                        <a:t>his event has continued biweekly North and South and on average bespoke advice is given to 20 colleagues per month. Also, Cyber education internal events have taken place with SSID, PSD and planned to take place in SOCO and Emerald.</a:t>
                      </a:r>
                    </a:p>
                  </a:txBody>
                  <a:tcPr/>
                </a:tc>
                <a:extLst>
                  <a:ext uri="{0D108BD9-81ED-4DB2-BD59-A6C34878D82A}">
                    <a16:rowId xmlns:a16="http://schemas.microsoft.com/office/drawing/2014/main" val="694984677"/>
                  </a:ext>
                </a:extLst>
              </a:tr>
              <a:tr h="8838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3. Protect Work - this has continued along with other engagements. A large event funded by TCUK is planned for 4</a:t>
                      </a:r>
                      <a:r>
                        <a:rPr lang="en-GB" sz="1400" kern="1200" baseline="30000" dirty="0">
                          <a:solidFill>
                            <a:schemeClr val="dk1"/>
                          </a:solidFill>
                          <a:effectLst/>
                          <a:latin typeface="+mn-lt"/>
                          <a:ea typeface="+mn-ea"/>
                          <a:cs typeface="+mn-cs"/>
                        </a:rPr>
                        <a:t>th</a:t>
                      </a:r>
                      <a:r>
                        <a:rPr lang="en-GB" sz="1400" kern="1200" dirty="0">
                          <a:solidFill>
                            <a:schemeClr val="dk1"/>
                          </a:solidFill>
                          <a:effectLst/>
                          <a:latin typeface="+mn-lt"/>
                          <a:ea typeface="+mn-ea"/>
                          <a:cs typeface="+mn-cs"/>
                        </a:rPr>
                        <a:t> March and is currently being advertised to local businesses via Corporate Comms and the PCC network with an anticipated audience of 200 local business owners.</a:t>
                      </a:r>
                    </a:p>
                  </a:txBody>
                  <a:tcPr/>
                </a:tc>
                <a:extLst>
                  <a:ext uri="{0D108BD9-81ED-4DB2-BD59-A6C34878D82A}">
                    <a16:rowId xmlns:a16="http://schemas.microsoft.com/office/drawing/2014/main" val="1132374848"/>
                  </a:ext>
                </a:extLst>
              </a:tr>
              <a:tr h="4621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4. OP DURIN – was enforced upon following suspicious dark web activity and related to the sale of cannabis edibles. The defendant was a teacher.</a:t>
                      </a:r>
                    </a:p>
                  </a:txBody>
                  <a:tcPr/>
                </a:tc>
                <a:extLst>
                  <a:ext uri="{0D108BD9-81ED-4DB2-BD59-A6C34878D82A}">
                    <a16:rowId xmlns:a16="http://schemas.microsoft.com/office/drawing/2014/main" val="3806279503"/>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2642802808"/>
              </p:ext>
            </p:extLst>
          </p:nvPr>
        </p:nvGraphicFramePr>
        <p:xfrm>
          <a:off x="1015544" y="3052978"/>
          <a:ext cx="6128115" cy="904170"/>
        </p:xfrm>
        <a:graphic>
          <a:graphicData uri="http://schemas.openxmlformats.org/drawingml/2006/table">
            <a:tbl>
              <a:tblPr firstRow="1" bandRow="1">
                <a:tableStyleId>{5C22544A-7EE6-4342-B048-85BDC9FD1C3A}</a:tableStyleId>
              </a:tblPr>
              <a:tblGrid>
                <a:gridCol w="6128115">
                  <a:extLst>
                    <a:ext uri="{9D8B030D-6E8A-4147-A177-3AD203B41FA5}">
                      <a16:colId xmlns:a16="http://schemas.microsoft.com/office/drawing/2014/main" val="3013512217"/>
                    </a:ext>
                  </a:extLst>
                </a:gridCol>
              </a:tblGrid>
              <a:tr h="1396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u="sng" dirty="0">
                          <a:solidFill>
                            <a:schemeClr val="tx1"/>
                          </a:solidFill>
                        </a:rPr>
                        <a:t>Protect</a:t>
                      </a:r>
                      <a:r>
                        <a:rPr lang="en-GB" sz="1400" u="sng" dirty="0">
                          <a:solidFill>
                            <a:schemeClr val="tx1"/>
                          </a:solidFill>
                        </a:rPr>
                        <a:t> Engagements Q3 25-26</a:t>
                      </a:r>
                    </a:p>
                  </a:txBody>
                  <a:tcPr/>
                </a:tc>
                <a:extLst>
                  <a:ext uri="{0D108BD9-81ED-4DB2-BD59-A6C34878D82A}">
                    <a16:rowId xmlns:a16="http://schemas.microsoft.com/office/drawing/2014/main" val="1770329830"/>
                  </a:ext>
                </a:extLst>
              </a:tr>
              <a:tr h="599370">
                <a:tc>
                  <a:txBody>
                    <a:bodyPr/>
                    <a:lstStyle/>
                    <a:p>
                      <a:pPr algn="ctr"/>
                      <a:r>
                        <a:rPr lang="en-GB" sz="1400" kern="1200" dirty="0">
                          <a:solidFill>
                            <a:schemeClr val="dk1"/>
                          </a:solidFill>
                          <a:effectLst/>
                          <a:latin typeface="+mn-lt"/>
                          <a:ea typeface="+mn-ea"/>
                          <a:cs typeface="+mn-cs"/>
                        </a:rPr>
                        <a:t>Cyber Protect and a new strand of Prepare training. </a:t>
                      </a:r>
                    </a:p>
                    <a:p>
                      <a:pPr algn="ctr"/>
                      <a:r>
                        <a:rPr lang="en-GB" sz="1400" kern="1200" dirty="0">
                          <a:solidFill>
                            <a:schemeClr val="dk1"/>
                          </a:solidFill>
                          <a:effectLst/>
                          <a:latin typeface="+mn-lt"/>
                          <a:ea typeface="+mn-ea"/>
                          <a:cs typeface="+mn-cs"/>
                        </a:rPr>
                        <a:t>46 Local business totalling 600 attendees have been reached this quarter.</a:t>
                      </a:r>
                      <a:endParaRPr lang="en-GB" sz="1400" dirty="0"/>
                    </a:p>
                  </a:txBody>
                  <a:tcPr/>
                </a:tc>
                <a:extLst>
                  <a:ext uri="{0D108BD9-81ED-4DB2-BD59-A6C34878D82A}">
                    <a16:rowId xmlns:a16="http://schemas.microsoft.com/office/drawing/2014/main" val="1694316663"/>
                  </a:ext>
                </a:extLst>
              </a:tr>
            </a:tbl>
          </a:graphicData>
        </a:graphic>
      </p:graphicFrame>
    </p:spTree>
    <p:extLst>
      <p:ext uri="{BB962C8B-B14F-4D97-AF65-F5344CB8AC3E}">
        <p14:creationId xmlns:p14="http://schemas.microsoft.com/office/powerpoint/2010/main" val="113944130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Force Document" ma:contentTypeID="0x010100F27C9619FA46FE41A4759CAFBE5D734A00BBA48444E9D52F419F119DD46A26DCA1" ma:contentTypeVersion="8" ma:contentTypeDescription="Create a new document." ma:contentTypeScope="" ma:versionID="a0844f20eea68928e5f0ea554dce2947">
  <xsd:schema xmlns:xsd="http://www.w3.org/2001/XMLSchema" xmlns:xs="http://www.w3.org/2001/XMLSchema" xmlns:p="http://schemas.microsoft.com/office/2006/metadata/properties" xmlns:ns2="f6678c4b-2a09-4d80-be55-6b5c6dbf07b8" xmlns:ns3="a529d5ce-61c3-4b86-b6a8-523bfa299b63" targetNamespace="http://schemas.microsoft.com/office/2006/metadata/properties" ma:root="true" ma:fieldsID="5bbc5a4ebecced12e5103a6215d66430" ns2:_="" ns3:_="">
    <xsd:import namespace="f6678c4b-2a09-4d80-be55-6b5c6dbf07b8"/>
    <xsd:import namespace="a529d5ce-61c3-4b86-b6a8-523bfa299b63"/>
    <xsd:element name="properties">
      <xsd:complexType>
        <xsd:sequence>
          <xsd:element name="documentManagement">
            <xsd:complexType>
              <xsd:all>
                <xsd:element ref="ns2:_dlc_DocId" minOccurs="0"/>
                <xsd:element ref="ns2:_dlc_DocIdUrl" minOccurs="0"/>
                <xsd:element ref="ns2:_dlc_DocIdPersistId" minOccurs="0"/>
                <xsd:element ref="ns2:n99a46158bb94a7b98e7f9dd2b9902b7" minOccurs="0"/>
                <xsd:element ref="ns2:TaxCatchAll" minOccurs="0"/>
                <xsd:element ref="ns2:TaxCatchAllLabel" minOccurs="0"/>
                <xsd:element ref="ns3:MediaServiceMetadata" minOccurs="0"/>
                <xsd:element ref="ns3:MediaServiceFastMetadata" minOccurs="0"/>
                <xsd:element ref="ns3:MediaServiceSearchProperties" minOccurs="0"/>
                <xsd:element ref="ns3:MediaServiceObjectDetectorVersion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78c4b-2a09-4d80-be55-6b5c6dbf07b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n99a46158bb94a7b98e7f9dd2b9902b7" ma:index="11" nillable="true" ma:taxonomy="true" ma:internalName="n99a46158bb94a7b98e7f9dd2b9902b7" ma:taxonomyFieldName="ForceDepartment" ma:displayName="Department" ma:fieldId="{799a4615-8bb9-4a7b-98e7-f9dd2b9902b7}" ma:sspId="da724a42-61fa-4bda-b565-a747fb8ee79c" ma:termSetId="82bed8ce-cc47-44cc-88d0-6118cbe60a74"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127ad9e0-0073-461c-9825-de83ea18b362}" ma:internalName="TaxCatchAll" ma:showField="CatchAllData" ma:web="f6678c4b-2a09-4d80-be55-6b5c6dbf07b8">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127ad9e0-0073-461c-9825-de83ea18b362}" ma:internalName="TaxCatchAllLabel" ma:readOnly="true" ma:showField="CatchAllDataLabel" ma:web="f6678c4b-2a09-4d80-be55-6b5c6dbf07b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29d5ce-61c3-4b86-b6a8-523bfa299b63"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f6678c4b-2a09-4d80-be55-6b5c6dbf07b8" xsi:nil="true"/>
    <_dlc_DocId xmlns="f6678c4b-2a09-4d80-be55-6b5c6dbf07b8">V5FETCCCRPQK-766934588-248</_dlc_DocId>
    <_dlc_DocIdUrl xmlns="f6678c4b-2a09-4d80-be55-6b5c6dbf07b8">
      <Url>https://bchpolice.sharepoint.com/sites/teambexeyuq/_layouts/15/DocIdRedir.aspx?ID=V5FETCCCRPQK-766934588-248</Url>
      <Description>V5FETCCCRPQK-766934588-248</Description>
    </_dlc_DocIdUrl>
    <n99a46158bb94a7b98e7f9dd2b9902b7 xmlns="f6678c4b-2a09-4d80-be55-6b5c6dbf07b8">
      <Terms xmlns="http://schemas.microsoft.com/office/infopath/2007/PartnerControls"/>
    </n99a46158bb94a7b98e7f9dd2b9902b7>
    <SharedWithUsers xmlns="f6678c4b-2a09-4d80-be55-6b5c6dbf07b8">
      <UserInfo>
        <DisplayName/>
        <AccountId xsi:nil="true"/>
        <AccountType/>
      </UserInfo>
    </SharedWithUsers>
  </documentManagement>
</p:properties>
</file>

<file path=customXml/itemProps1.xml><?xml version="1.0" encoding="utf-8"?>
<ds:datastoreItem xmlns:ds="http://schemas.openxmlformats.org/officeDocument/2006/customXml" ds:itemID="{3CFCD7EE-B3FE-4405-90CC-4F043F756BBB}">
  <ds:schemaRefs>
    <ds:schemaRef ds:uri="http://schemas.microsoft.com/sharepoint/events"/>
  </ds:schemaRefs>
</ds:datastoreItem>
</file>

<file path=customXml/itemProps2.xml><?xml version="1.0" encoding="utf-8"?>
<ds:datastoreItem xmlns:ds="http://schemas.openxmlformats.org/officeDocument/2006/customXml" ds:itemID="{1A49A5E8-04A0-4A61-A6EB-5180EEEBB1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678c4b-2a09-4d80-be55-6b5c6dbf07b8"/>
    <ds:schemaRef ds:uri="a529d5ce-61c3-4b86-b6a8-523bfa299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4C93FA-40B7-44D7-9DCE-7B69D072C826}">
  <ds:schemaRefs>
    <ds:schemaRef ds:uri="http://schemas.microsoft.com/sharepoint/v3/contenttype/forms"/>
  </ds:schemaRefs>
</ds:datastoreItem>
</file>

<file path=customXml/itemProps4.xml><?xml version="1.0" encoding="utf-8"?>
<ds:datastoreItem xmlns:ds="http://schemas.openxmlformats.org/officeDocument/2006/customXml" ds:itemID="{12960222-6662-4101-970C-9F8868A46C33}">
  <ds:schemaRefs>
    <ds:schemaRef ds:uri="f6678c4b-2a09-4d80-be55-6b5c6dbf07b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TM04033925[[fn=Droplet]]</Template>
  <TotalTime>183</TotalTime>
  <Words>2472</Words>
  <Application>Microsoft Office PowerPoint</Application>
  <PresentationFormat>Widescreen</PresentationFormat>
  <Paragraphs>270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Office of the Police and Crime Commissioner Information Document for January 2026</vt:lpstr>
      <vt:lpstr>   Specified Information Order </vt:lpstr>
      <vt:lpstr>   Specified Information Order </vt:lpstr>
      <vt:lpstr>   Specified Information Order </vt:lpstr>
      <vt:lpstr>Reduce Murder and Other Homicide</vt:lpstr>
      <vt:lpstr>Reduce Serious Violence</vt:lpstr>
      <vt:lpstr>Disrupt Drugs Supply and County Lines</vt:lpstr>
      <vt:lpstr>Reduce Neighbourhood Crime</vt:lpstr>
      <vt:lpstr>Tackle Cyber Crime</vt:lpstr>
      <vt:lpstr>   Specified Information Order </vt:lpstr>
      <vt:lpstr>   Specified Information Order </vt:lpstr>
      <vt:lpstr>   Specified Information Order </vt:lpstr>
      <vt:lpstr>   Reinvigorating local policing</vt:lpstr>
      <vt:lpstr>PowerPoint Presentation</vt:lpstr>
      <vt:lpstr>  Victims at centre of the CJS</vt:lpstr>
      <vt:lpstr>   Victims at centre of the CJS</vt:lpstr>
      <vt:lpstr>  Victims at centre of the CJS.</vt:lpstr>
      <vt:lpstr>   Victims at centre of the CJS</vt:lpstr>
      <vt:lpstr>   Victims at centre of the CJS </vt:lpstr>
      <vt:lpstr>   Victims at centre of the CJS</vt:lpstr>
      <vt:lpstr>   Victims at centre of the CJS</vt:lpstr>
      <vt:lpstr>    Victims </vt:lpstr>
      <vt:lpstr>PowerPoint Presentation</vt:lpstr>
      <vt:lpstr>   Excellence: an excellent police service</vt:lpstr>
      <vt:lpstr>   Excellence: an excellent police service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Police and Crime Commissioner Information Document</dc:title>
  <dc:creator>BEAUMONT, Katie 6973</dc:creator>
  <cp:lastModifiedBy>COLES, Bethany 3092</cp:lastModifiedBy>
  <cp:revision>12</cp:revision>
  <dcterms:created xsi:type="dcterms:W3CDTF">2022-01-13T10:24:52Z</dcterms:created>
  <dcterms:modified xsi:type="dcterms:W3CDTF">2026-02-26T12:11:37Z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b5aee8-5735-4353-85b0-06b0f114040f_Enabled">
    <vt:lpwstr>true</vt:lpwstr>
  </property>
  <property fmtid="{D5CDD505-2E9C-101B-9397-08002B2CF9AE}" pid="3" name="MSIP_Label_b8b5aee8-5735-4353-85b0-06b0f114040f_SetDate">
    <vt:lpwstr>2022-01-13T10:24:52Z</vt:lpwstr>
  </property>
  <property fmtid="{D5CDD505-2E9C-101B-9397-08002B2CF9AE}" pid="4" name="MSIP_Label_b8b5aee8-5735-4353-85b0-06b0f114040f_Method">
    <vt:lpwstr>Standard</vt:lpwstr>
  </property>
  <property fmtid="{D5CDD505-2E9C-101B-9397-08002B2CF9AE}" pid="5" name="MSIP_Label_b8b5aee8-5735-4353-85b0-06b0f114040f_Name">
    <vt:lpwstr>b8b5aee8-5735-4353-85b0-06b0f114040f</vt:lpwstr>
  </property>
  <property fmtid="{D5CDD505-2E9C-101B-9397-08002B2CF9AE}" pid="6" name="MSIP_Label_b8b5aee8-5735-4353-85b0-06b0f114040f_SiteId">
    <vt:lpwstr>a3c59d1b-b8f1-4299-9d6a-39ad8f570422</vt:lpwstr>
  </property>
  <property fmtid="{D5CDD505-2E9C-101B-9397-08002B2CF9AE}" pid="7" name="MSIP_Label_b8b5aee8-5735-4353-85b0-06b0f114040f_ActionId">
    <vt:lpwstr>d184e8f5-4f52-400d-a332-407e98541d19</vt:lpwstr>
  </property>
  <property fmtid="{D5CDD505-2E9C-101B-9397-08002B2CF9AE}" pid="8" name="MSIP_Label_b8b5aee8-5735-4353-85b0-06b0f114040f_ContentBits">
    <vt:lpwstr>0</vt:lpwstr>
  </property>
  <property fmtid="{D5CDD505-2E9C-101B-9397-08002B2CF9AE}" pid="9" name="ContentTypeId">
    <vt:lpwstr>0x010100F27C9619FA46FE41A4759CAFBE5D734A00BBA48444E9D52F419F119DD46A26DCA1</vt:lpwstr>
  </property>
  <property fmtid="{D5CDD505-2E9C-101B-9397-08002B2CF9AE}" pid="10" name="_dlc_DocIdItemGuid">
    <vt:lpwstr>a0151387-4727-406f-9b28-d02531678206</vt:lpwstr>
  </property>
  <property fmtid="{D5CDD505-2E9C-101B-9397-08002B2CF9AE}" pid="11" name="Order">
    <vt:r8>1579100</vt:r8>
  </property>
  <property fmtid="{D5CDD505-2E9C-101B-9397-08002B2CF9AE}" pid="12" name="xd_Signature">
    <vt:bool>false</vt:bool>
  </property>
  <property fmtid="{D5CDD505-2E9C-101B-9397-08002B2CF9AE}" pid="13" name="xd_ProgID">
    <vt:lpwstr/>
  </property>
  <property fmtid="{D5CDD505-2E9C-101B-9397-08002B2CF9AE}" pid="14" name="ForceDepartment">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ies>
</file>