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330" r:id="rId6"/>
    <p:sldId id="331" r:id="rId7"/>
    <p:sldId id="332" r:id="rId8"/>
    <p:sldId id="333" r:id="rId9"/>
    <p:sldId id="334" r:id="rId10"/>
    <p:sldId id="277" r:id="rId11"/>
    <p:sldId id="278" r:id="rId12"/>
    <p:sldId id="279" r:id="rId13"/>
    <p:sldId id="259" r:id="rId14"/>
    <p:sldId id="268" r:id="rId15"/>
    <p:sldId id="280" r:id="rId16"/>
    <p:sldId id="295" r:id="rId17"/>
    <p:sldId id="304" r:id="rId18"/>
    <p:sldId id="317" r:id="rId19"/>
    <p:sldId id="319" r:id="rId20"/>
    <p:sldId id="305" r:id="rId21"/>
    <p:sldId id="320" r:id="rId22"/>
    <p:sldId id="306" r:id="rId23"/>
    <p:sldId id="323" r:id="rId24"/>
    <p:sldId id="263" r:id="rId25"/>
    <p:sldId id="297" r:id="rId26"/>
    <p:sldId id="281" r:id="rId27"/>
    <p:sldId id="324" r:id="rId28"/>
    <p:sldId id="287" r:id="rId29"/>
    <p:sldId id="288" r:id="rId30"/>
    <p:sldId id="2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B346D-884A-45DB-ACEE-2E69AF44C8D9}" v="9" dt="2025-04-01T12:18:22.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52"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ESS, Samantha 3158" userId="759f23fe-68f2-4019-9d22-1f52a0710d2c" providerId="ADAL" clId="{6FEB346D-884A-45DB-ACEE-2E69AF44C8D9}"/>
    <pc:docChg chg="custSel modSld">
      <pc:chgData name="DENNESS, Samantha 3158" userId="759f23fe-68f2-4019-9d22-1f52a0710d2c" providerId="ADAL" clId="{6FEB346D-884A-45DB-ACEE-2E69AF44C8D9}" dt="2025-04-01T12:18:30.600" v="66" actId="962"/>
      <pc:docMkLst>
        <pc:docMk/>
      </pc:docMkLst>
      <pc:sldChg chg="modSp mod">
        <pc:chgData name="DENNESS, Samantha 3158" userId="759f23fe-68f2-4019-9d22-1f52a0710d2c" providerId="ADAL" clId="{6FEB346D-884A-45DB-ACEE-2E69AF44C8D9}" dt="2025-04-01T12:17:52.586" v="26" actId="962"/>
        <pc:sldMkLst>
          <pc:docMk/>
          <pc:sldMk cId="1929641798" sldId="259"/>
        </pc:sldMkLst>
        <pc:picChg chg="mod">
          <ac:chgData name="DENNESS, Samantha 3158" userId="759f23fe-68f2-4019-9d22-1f52a0710d2c" providerId="ADAL" clId="{6FEB346D-884A-45DB-ACEE-2E69AF44C8D9}" dt="2025-04-01T12:17:52.586" v="26" actId="962"/>
          <ac:picMkLst>
            <pc:docMk/>
            <pc:sldMk cId="1929641798" sldId="259"/>
            <ac:picMk id="5" creationId="{ECA97F27-D053-8324-E2B5-FCE82989B426}"/>
          </ac:picMkLst>
        </pc:picChg>
      </pc:sldChg>
      <pc:sldChg chg="delSp modSp mod">
        <pc:chgData name="DENNESS, Samantha 3158" userId="759f23fe-68f2-4019-9d22-1f52a0710d2c" providerId="ADAL" clId="{6FEB346D-884A-45DB-ACEE-2E69AF44C8D9}" dt="2025-04-01T12:17:56.739" v="29" actId="478"/>
        <pc:sldMkLst>
          <pc:docMk/>
          <pc:sldMk cId="3478288751" sldId="268"/>
        </pc:sldMkLst>
        <pc:spChg chg="mod">
          <ac:chgData name="DENNESS, Samantha 3158" userId="759f23fe-68f2-4019-9d22-1f52a0710d2c" providerId="ADAL" clId="{6FEB346D-884A-45DB-ACEE-2E69AF44C8D9}" dt="2025-04-01T12:17:53.628" v="28" actId="962"/>
          <ac:spMkLst>
            <pc:docMk/>
            <pc:sldMk cId="3478288751" sldId="268"/>
            <ac:spMk id="2" creationId="{9B9F64F1-F70B-484D-9467-22AAFA48EEB8}"/>
          </ac:spMkLst>
        </pc:spChg>
        <pc:spChg chg="del">
          <ac:chgData name="DENNESS, Samantha 3158" userId="759f23fe-68f2-4019-9d22-1f52a0710d2c" providerId="ADAL" clId="{6FEB346D-884A-45DB-ACEE-2E69AF44C8D9}" dt="2025-04-01T12:17:56.739" v="29" actId="478"/>
          <ac:spMkLst>
            <pc:docMk/>
            <pc:sldMk cId="3478288751" sldId="268"/>
            <ac:spMk id="6" creationId="{1172F366-7D15-A4C9-3478-C66057E88D67}"/>
          </ac:spMkLst>
        </pc:spChg>
      </pc:sldChg>
      <pc:sldChg chg="modSp mod">
        <pc:chgData name="DENNESS, Samantha 3158" userId="759f23fe-68f2-4019-9d22-1f52a0710d2c" providerId="ADAL" clId="{6FEB346D-884A-45DB-ACEE-2E69AF44C8D9}" dt="2025-04-01T12:05:21.991" v="2"/>
        <pc:sldMkLst>
          <pc:docMk/>
          <pc:sldMk cId="2503712409" sldId="274"/>
        </pc:sldMkLst>
        <pc:spChg chg="mod">
          <ac:chgData name="DENNESS, Samantha 3158" userId="759f23fe-68f2-4019-9d22-1f52a0710d2c" providerId="ADAL" clId="{6FEB346D-884A-45DB-ACEE-2E69AF44C8D9}" dt="2025-04-01T12:05:21.991" v="2"/>
          <ac:spMkLst>
            <pc:docMk/>
            <pc:sldMk cId="2503712409" sldId="274"/>
            <ac:spMk id="4" creationId="{D4E4B48F-4239-4D4C-8F34-4A977F0AF615}"/>
          </ac:spMkLst>
        </pc:spChg>
      </pc:sldChg>
      <pc:sldChg chg="modSp mod">
        <pc:chgData name="DENNESS, Samantha 3158" userId="759f23fe-68f2-4019-9d22-1f52a0710d2c" providerId="ADAL" clId="{6FEB346D-884A-45DB-ACEE-2E69AF44C8D9}" dt="2025-04-01T12:17:51.602" v="24" actId="962"/>
        <pc:sldMkLst>
          <pc:docMk/>
          <pc:sldMk cId="3973770356" sldId="277"/>
        </pc:sldMkLst>
        <pc:picChg chg="mod">
          <ac:chgData name="DENNESS, Samantha 3158" userId="759f23fe-68f2-4019-9d22-1f52a0710d2c" providerId="ADAL" clId="{6FEB346D-884A-45DB-ACEE-2E69AF44C8D9}" dt="2025-04-01T12:17:51.602" v="24" actId="962"/>
          <ac:picMkLst>
            <pc:docMk/>
            <pc:sldMk cId="3973770356" sldId="277"/>
            <ac:picMk id="5" creationId="{7A7C9826-A403-42CB-9BB1-0030BF8C032D}"/>
          </ac:picMkLst>
        </pc:picChg>
      </pc:sldChg>
      <pc:sldChg chg="modSp mod">
        <pc:chgData name="DENNESS, Samantha 3158" userId="759f23fe-68f2-4019-9d22-1f52a0710d2c" providerId="ADAL" clId="{6FEB346D-884A-45DB-ACEE-2E69AF44C8D9}" dt="2025-04-01T12:02:17.610" v="1" actId="6549"/>
        <pc:sldMkLst>
          <pc:docMk/>
          <pc:sldMk cId="2249566255" sldId="279"/>
        </pc:sldMkLst>
        <pc:spChg chg="mod">
          <ac:chgData name="DENNESS, Samantha 3158" userId="759f23fe-68f2-4019-9d22-1f52a0710d2c" providerId="ADAL" clId="{6FEB346D-884A-45DB-ACEE-2E69AF44C8D9}" dt="2025-04-01T12:02:17.610" v="1" actId="6549"/>
          <ac:spMkLst>
            <pc:docMk/>
            <pc:sldMk cId="2249566255" sldId="279"/>
            <ac:spMk id="4" creationId="{D4E4B48F-4239-4D4C-8F34-4A977F0AF615}"/>
          </ac:spMkLst>
        </pc:spChg>
      </pc:sldChg>
      <pc:sldChg chg="modSp">
        <pc:chgData name="DENNESS, Samantha 3158" userId="759f23fe-68f2-4019-9d22-1f52a0710d2c" providerId="ADAL" clId="{6FEB346D-884A-45DB-ACEE-2E69AF44C8D9}" dt="2025-04-01T12:18:00.447" v="31" actId="962"/>
        <pc:sldMkLst>
          <pc:docMk/>
          <pc:sldMk cId="2362883627" sldId="280"/>
        </pc:sldMkLst>
        <pc:picChg chg="mod">
          <ac:chgData name="DENNESS, Samantha 3158" userId="759f23fe-68f2-4019-9d22-1f52a0710d2c" providerId="ADAL" clId="{6FEB346D-884A-45DB-ACEE-2E69AF44C8D9}" dt="2025-04-01T12:18:00.447" v="31" actId="962"/>
          <ac:picMkLst>
            <pc:docMk/>
            <pc:sldMk cId="2362883627" sldId="280"/>
            <ac:picMk id="1026" creationId="{00E7A35D-5CBC-5141-7FE9-B3BEDF08FDEC}"/>
          </ac:picMkLst>
        </pc:picChg>
      </pc:sldChg>
      <pc:sldChg chg="addSp delSp modSp mod">
        <pc:chgData name="DENNESS, Samantha 3158" userId="759f23fe-68f2-4019-9d22-1f52a0710d2c" providerId="ADAL" clId="{6FEB346D-884A-45DB-ACEE-2E69AF44C8D9}" dt="2025-04-01T12:18:22.068" v="52" actId="962"/>
        <pc:sldMkLst>
          <pc:docMk/>
          <pc:sldMk cId="1516713518" sldId="281"/>
        </pc:sldMkLst>
        <pc:spChg chg="del">
          <ac:chgData name="DENNESS, Samantha 3158" userId="759f23fe-68f2-4019-9d22-1f52a0710d2c" providerId="ADAL" clId="{6FEB346D-884A-45DB-ACEE-2E69AF44C8D9}" dt="2025-04-01T12:18:17.150" v="50" actId="478"/>
          <ac:spMkLst>
            <pc:docMk/>
            <pc:sldMk cId="1516713518" sldId="281"/>
            <ac:spMk id="2" creationId="{9B9F64F1-F70B-484D-9467-22AAFA48EEB8}"/>
          </ac:spMkLst>
        </pc:spChg>
        <pc:spChg chg="add mod">
          <ac:chgData name="DENNESS, Samantha 3158" userId="759f23fe-68f2-4019-9d22-1f52a0710d2c" providerId="ADAL" clId="{6FEB346D-884A-45DB-ACEE-2E69AF44C8D9}" dt="2025-04-01T12:18:17.150" v="50" actId="478"/>
          <ac:spMkLst>
            <pc:docMk/>
            <pc:sldMk cId="1516713518" sldId="281"/>
            <ac:spMk id="4" creationId="{423FA2F5-69C8-B09A-881A-965B5FB338A7}"/>
          </ac:spMkLst>
        </pc:spChg>
        <pc:picChg chg="mod">
          <ac:chgData name="DENNESS, Samantha 3158" userId="759f23fe-68f2-4019-9d22-1f52a0710d2c" providerId="ADAL" clId="{6FEB346D-884A-45DB-ACEE-2E69AF44C8D9}" dt="2025-04-01T12:18:22.068" v="52" actId="962"/>
          <ac:picMkLst>
            <pc:docMk/>
            <pc:sldMk cId="1516713518" sldId="281"/>
            <ac:picMk id="2050" creationId="{435E8A49-A920-5156-C50A-5D340756F114}"/>
          </ac:picMkLst>
        </pc:picChg>
      </pc:sldChg>
      <pc:sldChg chg="modSp mod">
        <pc:chgData name="DENNESS, Samantha 3158" userId="759f23fe-68f2-4019-9d22-1f52a0710d2c" providerId="ADAL" clId="{6FEB346D-884A-45DB-ACEE-2E69AF44C8D9}" dt="2025-04-01T12:18:25.336" v="58" actId="962"/>
        <pc:sldMkLst>
          <pc:docMk/>
          <pc:sldMk cId="333002389" sldId="287"/>
        </pc:sldMkLst>
        <pc:spChg chg="mod">
          <ac:chgData name="DENNESS, Samantha 3158" userId="759f23fe-68f2-4019-9d22-1f52a0710d2c" providerId="ADAL" clId="{6FEB346D-884A-45DB-ACEE-2E69AF44C8D9}" dt="2025-04-01T12:18:24.299" v="56" actId="962"/>
          <ac:spMkLst>
            <pc:docMk/>
            <pc:sldMk cId="333002389" sldId="287"/>
            <ac:spMk id="4" creationId="{D4E4B48F-4239-4D4C-8F34-4A977F0AF615}"/>
          </ac:spMkLst>
        </pc:spChg>
        <pc:picChg chg="mod">
          <ac:chgData name="DENNESS, Samantha 3158" userId="759f23fe-68f2-4019-9d22-1f52a0710d2c" providerId="ADAL" clId="{6FEB346D-884A-45DB-ACEE-2E69AF44C8D9}" dt="2025-04-01T12:18:25.336" v="58" actId="962"/>
          <ac:picMkLst>
            <pc:docMk/>
            <pc:sldMk cId="333002389" sldId="287"/>
            <ac:picMk id="2" creationId="{9263C8CB-FDA2-EE54-C209-B16A9997A9CF}"/>
          </ac:picMkLst>
        </pc:picChg>
      </pc:sldChg>
      <pc:sldChg chg="modSp mod">
        <pc:chgData name="DENNESS, Samantha 3158" userId="759f23fe-68f2-4019-9d22-1f52a0710d2c" providerId="ADAL" clId="{6FEB346D-884A-45DB-ACEE-2E69AF44C8D9}" dt="2025-04-01T12:18:27.394" v="62" actId="962"/>
        <pc:sldMkLst>
          <pc:docMk/>
          <pc:sldMk cId="3270461521" sldId="288"/>
        </pc:sldMkLst>
        <pc:spChg chg="mod">
          <ac:chgData name="DENNESS, Samantha 3158" userId="759f23fe-68f2-4019-9d22-1f52a0710d2c" providerId="ADAL" clId="{6FEB346D-884A-45DB-ACEE-2E69AF44C8D9}" dt="2025-04-01T12:18:26.380" v="60" actId="962"/>
          <ac:spMkLst>
            <pc:docMk/>
            <pc:sldMk cId="3270461521" sldId="288"/>
            <ac:spMk id="4" creationId="{D4E4B48F-4239-4D4C-8F34-4A977F0AF615}"/>
          </ac:spMkLst>
        </pc:spChg>
        <pc:picChg chg="mod">
          <ac:chgData name="DENNESS, Samantha 3158" userId="759f23fe-68f2-4019-9d22-1f52a0710d2c" providerId="ADAL" clId="{6FEB346D-884A-45DB-ACEE-2E69AF44C8D9}" dt="2025-04-01T12:18:27.394" v="62" actId="962"/>
          <ac:picMkLst>
            <pc:docMk/>
            <pc:sldMk cId="3270461521" sldId="288"/>
            <ac:picMk id="2" creationId="{5E3B0EC6-5E8C-F49A-F7B6-274C10A32F2D}"/>
          </ac:picMkLst>
        </pc:picChg>
      </pc:sldChg>
      <pc:sldChg chg="modSp">
        <pc:chgData name="DENNESS, Samantha 3158" userId="759f23fe-68f2-4019-9d22-1f52a0710d2c" providerId="ADAL" clId="{6FEB346D-884A-45DB-ACEE-2E69AF44C8D9}" dt="2025-04-01T12:18:02.853" v="33" actId="962"/>
        <pc:sldMkLst>
          <pc:docMk/>
          <pc:sldMk cId="3205662681" sldId="295"/>
        </pc:sldMkLst>
        <pc:graphicFrameChg chg="mod">
          <ac:chgData name="DENNESS, Samantha 3158" userId="759f23fe-68f2-4019-9d22-1f52a0710d2c" providerId="ADAL" clId="{6FEB346D-884A-45DB-ACEE-2E69AF44C8D9}" dt="2025-04-01T12:18:02.853" v="33" actId="962"/>
          <ac:graphicFrameMkLst>
            <pc:docMk/>
            <pc:sldMk cId="3205662681" sldId="295"/>
            <ac:graphicFrameMk id="3" creationId="{317CC03B-73D8-49B5-A08E-4B4161BADA95}"/>
          </ac:graphicFrameMkLst>
        </pc:graphicFrameChg>
      </pc:sldChg>
      <pc:sldChg chg="modSp mod">
        <pc:chgData name="DENNESS, Samantha 3158" userId="759f23fe-68f2-4019-9d22-1f52a0710d2c" providerId="ADAL" clId="{6FEB346D-884A-45DB-ACEE-2E69AF44C8D9}" dt="2025-04-01T12:18:30.600" v="66" actId="962"/>
        <pc:sldMkLst>
          <pc:docMk/>
          <pc:sldMk cId="1588991012" sldId="298"/>
        </pc:sldMkLst>
        <pc:spChg chg="mod">
          <ac:chgData name="DENNESS, Samantha 3158" userId="759f23fe-68f2-4019-9d22-1f52a0710d2c" providerId="ADAL" clId="{6FEB346D-884A-45DB-ACEE-2E69AF44C8D9}" dt="2025-04-01T12:18:28.526" v="64" actId="962"/>
          <ac:spMkLst>
            <pc:docMk/>
            <pc:sldMk cId="1588991012" sldId="298"/>
            <ac:spMk id="4" creationId="{D4E4B48F-4239-4D4C-8F34-4A977F0AF615}"/>
          </ac:spMkLst>
        </pc:spChg>
        <pc:picChg chg="mod">
          <ac:chgData name="DENNESS, Samantha 3158" userId="759f23fe-68f2-4019-9d22-1f52a0710d2c" providerId="ADAL" clId="{6FEB346D-884A-45DB-ACEE-2E69AF44C8D9}" dt="2025-04-01T12:18:30.600" v="66" actId="962"/>
          <ac:picMkLst>
            <pc:docMk/>
            <pc:sldMk cId="1588991012" sldId="298"/>
            <ac:picMk id="2" creationId="{167B4229-792E-2204-38E8-474B87B8F127}"/>
          </ac:picMkLst>
        </pc:picChg>
      </pc:sldChg>
      <pc:sldChg chg="modSp mod">
        <pc:chgData name="DENNESS, Samantha 3158" userId="759f23fe-68f2-4019-9d22-1f52a0710d2c" providerId="ADAL" clId="{6FEB346D-884A-45DB-ACEE-2E69AF44C8D9}" dt="2025-04-01T12:18:05.919" v="37" actId="962"/>
        <pc:sldMkLst>
          <pc:docMk/>
          <pc:sldMk cId="3303103628" sldId="304"/>
        </pc:sldMkLst>
        <pc:picChg chg="mod">
          <ac:chgData name="DENNESS, Samantha 3158" userId="759f23fe-68f2-4019-9d22-1f52a0710d2c" providerId="ADAL" clId="{6FEB346D-884A-45DB-ACEE-2E69AF44C8D9}" dt="2025-04-01T12:18:04.786" v="35" actId="962"/>
          <ac:picMkLst>
            <pc:docMk/>
            <pc:sldMk cId="3303103628" sldId="304"/>
            <ac:picMk id="6" creationId="{DEA6082C-5382-5409-D2F8-0CD81CD4F8BE}"/>
          </ac:picMkLst>
        </pc:picChg>
        <pc:picChg chg="mod">
          <ac:chgData name="DENNESS, Samantha 3158" userId="759f23fe-68f2-4019-9d22-1f52a0710d2c" providerId="ADAL" clId="{6FEB346D-884A-45DB-ACEE-2E69AF44C8D9}" dt="2025-04-01T12:18:05.919" v="37" actId="962"/>
          <ac:picMkLst>
            <pc:docMk/>
            <pc:sldMk cId="3303103628" sldId="304"/>
            <ac:picMk id="8" creationId="{5CF8EC34-8E52-1706-F720-22B9D57CC653}"/>
          </ac:picMkLst>
        </pc:picChg>
      </pc:sldChg>
      <pc:sldChg chg="modSp mod">
        <pc:chgData name="DENNESS, Samantha 3158" userId="759f23fe-68f2-4019-9d22-1f52a0710d2c" providerId="ADAL" clId="{6FEB346D-884A-45DB-ACEE-2E69AF44C8D9}" dt="2025-04-01T12:18:09.664" v="43" actId="962"/>
        <pc:sldMkLst>
          <pc:docMk/>
          <pc:sldMk cId="2083981649" sldId="305"/>
        </pc:sldMkLst>
        <pc:picChg chg="mod">
          <ac:chgData name="DENNESS, Samantha 3158" userId="759f23fe-68f2-4019-9d22-1f52a0710d2c" providerId="ADAL" clId="{6FEB346D-884A-45DB-ACEE-2E69AF44C8D9}" dt="2025-04-01T12:18:09.664" v="43" actId="962"/>
          <ac:picMkLst>
            <pc:docMk/>
            <pc:sldMk cId="2083981649" sldId="305"/>
            <ac:picMk id="4" creationId="{0CFF5781-BCDA-60B9-2D2F-AC9C9891A618}"/>
          </ac:picMkLst>
        </pc:picChg>
      </pc:sldChg>
      <pc:sldChg chg="modSp mod">
        <pc:chgData name="DENNESS, Samantha 3158" userId="759f23fe-68f2-4019-9d22-1f52a0710d2c" providerId="ADAL" clId="{6FEB346D-884A-45DB-ACEE-2E69AF44C8D9}" dt="2025-04-01T12:18:11.792" v="47" actId="962"/>
        <pc:sldMkLst>
          <pc:docMk/>
          <pc:sldMk cId="3989017342" sldId="306"/>
        </pc:sldMkLst>
        <pc:picChg chg="mod">
          <ac:chgData name="DENNESS, Samantha 3158" userId="759f23fe-68f2-4019-9d22-1f52a0710d2c" providerId="ADAL" clId="{6FEB346D-884A-45DB-ACEE-2E69AF44C8D9}" dt="2025-04-01T12:18:11.792" v="47" actId="962"/>
          <ac:picMkLst>
            <pc:docMk/>
            <pc:sldMk cId="3989017342" sldId="306"/>
            <ac:picMk id="6" creationId="{8D1C0964-5851-24AB-2B9B-937DE19234B6}"/>
          </ac:picMkLst>
        </pc:picChg>
      </pc:sldChg>
      <pc:sldChg chg="modSp mod">
        <pc:chgData name="DENNESS, Samantha 3158" userId="759f23fe-68f2-4019-9d22-1f52a0710d2c" providerId="ADAL" clId="{6FEB346D-884A-45DB-ACEE-2E69AF44C8D9}" dt="2025-04-01T12:18:07.446" v="39" actId="962"/>
        <pc:sldMkLst>
          <pc:docMk/>
          <pc:sldMk cId="4149085512" sldId="317"/>
        </pc:sldMkLst>
        <pc:picChg chg="mod">
          <ac:chgData name="DENNESS, Samantha 3158" userId="759f23fe-68f2-4019-9d22-1f52a0710d2c" providerId="ADAL" clId="{6FEB346D-884A-45DB-ACEE-2E69AF44C8D9}" dt="2025-04-01T12:18:07.446" v="39" actId="962"/>
          <ac:picMkLst>
            <pc:docMk/>
            <pc:sldMk cId="4149085512" sldId="317"/>
            <ac:picMk id="6" creationId="{A31F9D20-769D-46C6-222C-A3E957CA2DE6}"/>
          </ac:picMkLst>
        </pc:picChg>
      </pc:sldChg>
      <pc:sldChg chg="modSp mod">
        <pc:chgData name="DENNESS, Samantha 3158" userId="759f23fe-68f2-4019-9d22-1f52a0710d2c" providerId="ADAL" clId="{6FEB346D-884A-45DB-ACEE-2E69AF44C8D9}" dt="2025-04-01T12:18:08.444" v="41" actId="962"/>
        <pc:sldMkLst>
          <pc:docMk/>
          <pc:sldMk cId="818421155" sldId="319"/>
        </pc:sldMkLst>
        <pc:picChg chg="mod">
          <ac:chgData name="DENNESS, Samantha 3158" userId="759f23fe-68f2-4019-9d22-1f52a0710d2c" providerId="ADAL" clId="{6FEB346D-884A-45DB-ACEE-2E69AF44C8D9}" dt="2025-04-01T12:18:08.444" v="41" actId="962"/>
          <ac:picMkLst>
            <pc:docMk/>
            <pc:sldMk cId="818421155" sldId="319"/>
            <ac:picMk id="4" creationId="{E45277EC-4F0D-41B8-2835-2E97CE0A0280}"/>
          </ac:picMkLst>
        </pc:picChg>
      </pc:sldChg>
      <pc:sldChg chg="modSp mod">
        <pc:chgData name="DENNESS, Samantha 3158" userId="759f23fe-68f2-4019-9d22-1f52a0710d2c" providerId="ADAL" clId="{6FEB346D-884A-45DB-ACEE-2E69AF44C8D9}" dt="2025-04-01T12:18:10.749" v="45" actId="962"/>
        <pc:sldMkLst>
          <pc:docMk/>
          <pc:sldMk cId="2509172613" sldId="320"/>
        </pc:sldMkLst>
        <pc:picChg chg="mod">
          <ac:chgData name="DENNESS, Samantha 3158" userId="759f23fe-68f2-4019-9d22-1f52a0710d2c" providerId="ADAL" clId="{6FEB346D-884A-45DB-ACEE-2E69AF44C8D9}" dt="2025-04-01T12:18:10.749" v="45" actId="962"/>
          <ac:picMkLst>
            <pc:docMk/>
            <pc:sldMk cId="2509172613" sldId="320"/>
            <ac:picMk id="4" creationId="{B02E5533-60F9-B27E-4A6D-BA85E5FEA220}"/>
          </ac:picMkLst>
        </pc:picChg>
      </pc:sldChg>
      <pc:sldChg chg="modSp">
        <pc:chgData name="DENNESS, Samantha 3158" userId="759f23fe-68f2-4019-9d22-1f52a0710d2c" providerId="ADAL" clId="{6FEB346D-884A-45DB-ACEE-2E69AF44C8D9}" dt="2025-04-01T12:18:12.971" v="49" actId="962"/>
        <pc:sldMkLst>
          <pc:docMk/>
          <pc:sldMk cId="3432083302" sldId="323"/>
        </pc:sldMkLst>
        <pc:graphicFrameChg chg="mod">
          <ac:chgData name="DENNESS, Samantha 3158" userId="759f23fe-68f2-4019-9d22-1f52a0710d2c" providerId="ADAL" clId="{6FEB346D-884A-45DB-ACEE-2E69AF44C8D9}" dt="2025-04-01T12:18:12.971" v="49" actId="962"/>
          <ac:graphicFrameMkLst>
            <pc:docMk/>
            <pc:sldMk cId="3432083302" sldId="323"/>
            <ac:graphicFrameMk id="3" creationId="{CF902A6A-DDC6-ADCE-3664-343702EF1EA5}"/>
          </ac:graphicFrameMkLst>
        </pc:graphicFrameChg>
      </pc:sldChg>
      <pc:sldChg chg="modSp mod">
        <pc:chgData name="DENNESS, Samantha 3158" userId="759f23fe-68f2-4019-9d22-1f52a0710d2c" providerId="ADAL" clId="{6FEB346D-884A-45DB-ACEE-2E69AF44C8D9}" dt="2025-04-01T12:18:23.198" v="54" actId="962"/>
        <pc:sldMkLst>
          <pc:docMk/>
          <pc:sldMk cId="4059992847" sldId="324"/>
        </pc:sldMkLst>
        <pc:picChg chg="mod">
          <ac:chgData name="DENNESS, Samantha 3158" userId="759f23fe-68f2-4019-9d22-1f52a0710d2c" providerId="ADAL" clId="{6FEB346D-884A-45DB-ACEE-2E69AF44C8D9}" dt="2025-04-01T12:18:23.198" v="54" actId="962"/>
          <ac:picMkLst>
            <pc:docMk/>
            <pc:sldMk cId="4059992847" sldId="324"/>
            <ac:picMk id="5" creationId="{9DB80940-C92E-02FC-9A08-36B7BD030C39}"/>
          </ac:picMkLst>
        </pc:picChg>
      </pc:sldChg>
      <pc:sldChg chg="modSp mod">
        <pc:chgData name="DENNESS, Samantha 3158" userId="759f23fe-68f2-4019-9d22-1f52a0710d2c" providerId="ADAL" clId="{6FEB346D-884A-45DB-ACEE-2E69AF44C8D9}" dt="2025-04-01T12:17:40.950" v="6" actId="962"/>
        <pc:sldMkLst>
          <pc:docMk/>
          <pc:sldMk cId="1035350380" sldId="330"/>
        </pc:sldMkLst>
        <pc:picChg chg="mod">
          <ac:chgData name="DENNESS, Samantha 3158" userId="759f23fe-68f2-4019-9d22-1f52a0710d2c" providerId="ADAL" clId="{6FEB346D-884A-45DB-ACEE-2E69AF44C8D9}" dt="2025-04-01T12:17:38.971" v="4" actId="962"/>
          <ac:picMkLst>
            <pc:docMk/>
            <pc:sldMk cId="1035350380" sldId="330"/>
            <ac:picMk id="4" creationId="{AD5ADDF8-CA09-3B02-6E2A-0394FFA52012}"/>
          </ac:picMkLst>
        </pc:picChg>
        <pc:picChg chg="mod">
          <ac:chgData name="DENNESS, Samantha 3158" userId="759f23fe-68f2-4019-9d22-1f52a0710d2c" providerId="ADAL" clId="{6FEB346D-884A-45DB-ACEE-2E69AF44C8D9}" dt="2025-04-01T12:17:40.950" v="6" actId="962"/>
          <ac:picMkLst>
            <pc:docMk/>
            <pc:sldMk cId="1035350380" sldId="330"/>
            <ac:picMk id="10" creationId="{4752CFE3-1118-DE71-EA5E-31015C421793}"/>
          </ac:picMkLst>
        </pc:picChg>
      </pc:sldChg>
      <pc:sldChg chg="modSp mod">
        <pc:chgData name="DENNESS, Samantha 3158" userId="759f23fe-68f2-4019-9d22-1f52a0710d2c" providerId="ADAL" clId="{6FEB346D-884A-45DB-ACEE-2E69AF44C8D9}" dt="2025-04-01T12:17:43.967" v="10" actId="962"/>
        <pc:sldMkLst>
          <pc:docMk/>
          <pc:sldMk cId="3004246447" sldId="331"/>
        </pc:sldMkLst>
        <pc:picChg chg="mod">
          <ac:chgData name="DENNESS, Samantha 3158" userId="759f23fe-68f2-4019-9d22-1f52a0710d2c" providerId="ADAL" clId="{6FEB346D-884A-45DB-ACEE-2E69AF44C8D9}" dt="2025-04-01T12:17:42.631" v="8" actId="962"/>
          <ac:picMkLst>
            <pc:docMk/>
            <pc:sldMk cId="3004246447" sldId="331"/>
            <ac:picMk id="4" creationId="{DE450079-26F2-DAF8-72E2-504481BE7BE7}"/>
          </ac:picMkLst>
        </pc:picChg>
        <pc:picChg chg="mod">
          <ac:chgData name="DENNESS, Samantha 3158" userId="759f23fe-68f2-4019-9d22-1f52a0710d2c" providerId="ADAL" clId="{6FEB346D-884A-45DB-ACEE-2E69AF44C8D9}" dt="2025-04-01T12:17:43.967" v="10" actId="962"/>
          <ac:picMkLst>
            <pc:docMk/>
            <pc:sldMk cId="3004246447" sldId="331"/>
            <ac:picMk id="10" creationId="{AD846ED5-2954-7278-8855-88047A121B42}"/>
          </ac:picMkLst>
        </pc:picChg>
      </pc:sldChg>
      <pc:sldChg chg="modSp mod">
        <pc:chgData name="DENNESS, Samantha 3158" userId="759f23fe-68f2-4019-9d22-1f52a0710d2c" providerId="ADAL" clId="{6FEB346D-884A-45DB-ACEE-2E69AF44C8D9}" dt="2025-04-01T12:17:46.504" v="14" actId="962"/>
        <pc:sldMkLst>
          <pc:docMk/>
          <pc:sldMk cId="1557699289" sldId="332"/>
        </pc:sldMkLst>
        <pc:picChg chg="mod">
          <ac:chgData name="DENNESS, Samantha 3158" userId="759f23fe-68f2-4019-9d22-1f52a0710d2c" providerId="ADAL" clId="{6FEB346D-884A-45DB-ACEE-2E69AF44C8D9}" dt="2025-04-01T12:17:45.371" v="12" actId="962"/>
          <ac:picMkLst>
            <pc:docMk/>
            <pc:sldMk cId="1557699289" sldId="332"/>
            <ac:picMk id="3" creationId="{73B25B97-E36D-4EB6-82B7-4E1F7F454979}"/>
          </ac:picMkLst>
        </pc:picChg>
        <pc:picChg chg="mod">
          <ac:chgData name="DENNESS, Samantha 3158" userId="759f23fe-68f2-4019-9d22-1f52a0710d2c" providerId="ADAL" clId="{6FEB346D-884A-45DB-ACEE-2E69AF44C8D9}" dt="2025-04-01T12:17:46.504" v="14" actId="962"/>
          <ac:picMkLst>
            <pc:docMk/>
            <pc:sldMk cId="1557699289" sldId="332"/>
            <ac:picMk id="10" creationId="{DE8DF539-B1D6-884A-FDDC-42EC04EF1940}"/>
          </ac:picMkLst>
        </pc:picChg>
      </pc:sldChg>
      <pc:sldChg chg="modSp mod">
        <pc:chgData name="DENNESS, Samantha 3158" userId="759f23fe-68f2-4019-9d22-1f52a0710d2c" providerId="ADAL" clId="{6FEB346D-884A-45DB-ACEE-2E69AF44C8D9}" dt="2025-04-01T12:17:50.581" v="22" actId="962"/>
        <pc:sldMkLst>
          <pc:docMk/>
          <pc:sldMk cId="2331528659" sldId="333"/>
        </pc:sldMkLst>
        <pc:picChg chg="mod">
          <ac:chgData name="DENNESS, Samantha 3158" userId="759f23fe-68f2-4019-9d22-1f52a0710d2c" providerId="ADAL" clId="{6FEB346D-884A-45DB-ACEE-2E69AF44C8D9}" dt="2025-04-01T12:17:47.636" v="16" actId="962"/>
          <ac:picMkLst>
            <pc:docMk/>
            <pc:sldMk cId="2331528659" sldId="333"/>
            <ac:picMk id="3" creationId="{3AAE8409-D963-327F-55AC-B77422389B79}"/>
          </ac:picMkLst>
        </pc:picChg>
        <pc:picChg chg="mod">
          <ac:chgData name="DENNESS, Samantha 3158" userId="759f23fe-68f2-4019-9d22-1f52a0710d2c" providerId="ADAL" clId="{6FEB346D-884A-45DB-ACEE-2E69AF44C8D9}" dt="2025-04-01T12:17:48.690" v="18" actId="962"/>
          <ac:picMkLst>
            <pc:docMk/>
            <pc:sldMk cId="2331528659" sldId="333"/>
            <ac:picMk id="10" creationId="{72FD6D96-D55E-ED14-024E-1477FA192E5F}"/>
          </ac:picMkLst>
        </pc:picChg>
        <pc:picChg chg="mod">
          <ac:chgData name="DENNESS, Samantha 3158" userId="759f23fe-68f2-4019-9d22-1f52a0710d2c" providerId="ADAL" clId="{6FEB346D-884A-45DB-ACEE-2E69AF44C8D9}" dt="2025-04-01T12:17:49.635" v="20" actId="962"/>
          <ac:picMkLst>
            <pc:docMk/>
            <pc:sldMk cId="2331528659" sldId="333"/>
            <ac:picMk id="17" creationId="{89441787-79DC-1D3F-C63B-53340F4B4504}"/>
          </ac:picMkLst>
        </pc:picChg>
        <pc:picChg chg="mod">
          <ac:chgData name="DENNESS, Samantha 3158" userId="759f23fe-68f2-4019-9d22-1f52a0710d2c" providerId="ADAL" clId="{6FEB346D-884A-45DB-ACEE-2E69AF44C8D9}" dt="2025-04-01T12:17:50.581" v="22" actId="962"/>
          <ac:picMkLst>
            <pc:docMk/>
            <pc:sldMk cId="2331528659" sldId="333"/>
            <ac:picMk id="21" creationId="{83AA6C65-A36C-0C83-5DD6-9368383C9C8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 Dissatisfaction &amp; Enquiries Per Month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1442495126705652E-2"/>
          <c:y val="8.2388451443569558E-2"/>
          <c:w val="0.9571150097465887"/>
          <c:h val="0.7760367454068241"/>
        </c:manualLayout>
      </c:layout>
      <c:lineChart>
        <c:grouping val="standard"/>
        <c:varyColors val="0"/>
        <c:ser>
          <c:idx val="0"/>
          <c:order val="0"/>
          <c:tx>
            <c:strRef>
              <c:f>Sheet1!$B$1</c:f>
              <c:strCache>
                <c:ptCount val="1"/>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Sheet1!$B$2:$B$13</c:f>
              <c:numCache>
                <c:formatCode>General</c:formatCode>
                <c:ptCount val="12"/>
                <c:pt idx="0">
                  <c:v>85</c:v>
                </c:pt>
                <c:pt idx="1">
                  <c:v>72</c:v>
                </c:pt>
                <c:pt idx="2">
                  <c:v>92</c:v>
                </c:pt>
                <c:pt idx="3">
                  <c:v>90</c:v>
                </c:pt>
                <c:pt idx="4">
                  <c:v>107</c:v>
                </c:pt>
                <c:pt idx="5">
                  <c:v>82</c:v>
                </c:pt>
                <c:pt idx="6">
                  <c:v>79</c:v>
                </c:pt>
                <c:pt idx="7">
                  <c:v>102</c:v>
                </c:pt>
                <c:pt idx="8">
                  <c:v>92</c:v>
                </c:pt>
                <c:pt idx="9">
                  <c:v>129</c:v>
                </c:pt>
                <c:pt idx="10">
                  <c:v>76</c:v>
                </c:pt>
                <c:pt idx="11">
                  <c:v>86</c:v>
                </c:pt>
              </c:numCache>
            </c:numRef>
          </c:val>
          <c:smooth val="0"/>
          <c:extLst>
            <c:ext xmlns:c16="http://schemas.microsoft.com/office/drawing/2014/chart" uri="{C3380CC4-5D6E-409C-BE32-E72D297353CC}">
              <c16:uniqueId val="{00000000-EFCE-4012-9EED-4E5155190A12}"/>
            </c:ext>
          </c:extLst>
        </c:ser>
        <c:ser>
          <c:idx val="1"/>
          <c:order val="1"/>
          <c:tx>
            <c:strRef>
              <c:f>Sheet1!$C$1</c:f>
              <c:strCache>
                <c:ptCount val="1"/>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Sheet1!$C$2:$C$13</c:f>
              <c:numCache>
                <c:formatCode>General</c:formatCode>
                <c:ptCount val="12"/>
                <c:pt idx="0">
                  <c:v>164</c:v>
                </c:pt>
                <c:pt idx="1">
                  <c:v>130</c:v>
                </c:pt>
                <c:pt idx="2">
                  <c:v>130</c:v>
                </c:pt>
                <c:pt idx="3">
                  <c:v>120</c:v>
                </c:pt>
                <c:pt idx="4">
                  <c:v>136</c:v>
                </c:pt>
                <c:pt idx="5">
                  <c:v>164</c:v>
                </c:pt>
                <c:pt idx="6">
                  <c:v>179</c:v>
                </c:pt>
                <c:pt idx="7">
                  <c:v>138</c:v>
                </c:pt>
                <c:pt idx="8">
                  <c:v>161</c:v>
                </c:pt>
                <c:pt idx="9">
                  <c:v>140</c:v>
                </c:pt>
                <c:pt idx="10">
                  <c:v>134</c:v>
                </c:pt>
                <c:pt idx="11">
                  <c:v>136</c:v>
                </c:pt>
              </c:numCache>
            </c:numRef>
          </c:val>
          <c:smooth val="0"/>
          <c:extLst>
            <c:ext xmlns:c16="http://schemas.microsoft.com/office/drawing/2014/chart" uri="{C3380CC4-5D6E-409C-BE32-E72D297353CC}">
              <c16:uniqueId val="{00000001-EFCE-4012-9EED-4E5155190A12}"/>
            </c:ext>
          </c:extLst>
        </c:ser>
        <c:dLbls>
          <c:dLblPos val="ctr"/>
          <c:showLegendKey val="0"/>
          <c:showVal val="1"/>
          <c:showCatName val="0"/>
          <c:showSerName val="0"/>
          <c:showPercent val="0"/>
          <c:showBubbleSize val="0"/>
        </c:dLbls>
        <c:marker val="1"/>
        <c:smooth val="0"/>
        <c:axId val="1675534287"/>
        <c:axId val="1675543855"/>
      </c:lineChart>
      <c:dateAx>
        <c:axId val="1675534287"/>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75543855"/>
        <c:crosses val="autoZero"/>
        <c:auto val="1"/>
        <c:lblOffset val="100"/>
        <c:baseTimeUnit val="months"/>
      </c:dateAx>
      <c:valAx>
        <c:axId val="16755438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553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a:t>
            </a:r>
            <a:r>
              <a:rPr lang="en-GB" baseline="0"/>
              <a:t> Victim Dissatisfaction Per Month</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manualLayout>
          <c:layoutTarget val="inner"/>
          <c:xMode val="edge"/>
          <c:yMode val="edge"/>
          <c:x val="2.762292213473316E-2"/>
          <c:y val="0.19432888597258677"/>
          <c:w val="0.95192650918635169"/>
          <c:h val="0.6160546077573636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Sheet1!$A$1:$A$12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Sheet1!$B$1:$B$12</c:f>
              <c:numCache>
                <c:formatCode>General</c:formatCode>
                <c:ptCount val="12"/>
                <c:pt idx="0">
                  <c:v>36</c:v>
                </c:pt>
                <c:pt idx="1">
                  <c:v>31</c:v>
                </c:pt>
                <c:pt idx="2">
                  <c:v>32</c:v>
                </c:pt>
                <c:pt idx="3">
                  <c:v>32</c:v>
                </c:pt>
                <c:pt idx="4">
                  <c:v>35</c:v>
                </c:pt>
                <c:pt idx="5">
                  <c:v>33</c:v>
                </c:pt>
                <c:pt idx="6">
                  <c:v>27</c:v>
                </c:pt>
                <c:pt idx="7">
                  <c:v>41</c:v>
                </c:pt>
                <c:pt idx="8">
                  <c:v>47</c:v>
                </c:pt>
                <c:pt idx="9">
                  <c:v>54</c:v>
                </c:pt>
                <c:pt idx="10">
                  <c:v>33</c:v>
                </c:pt>
                <c:pt idx="11">
                  <c:v>37</c:v>
                </c:pt>
              </c:numCache>
            </c:numRef>
          </c:val>
          <c:smooth val="0"/>
          <c:extLst>
            <c:ext xmlns:c16="http://schemas.microsoft.com/office/drawing/2014/chart" uri="{C3380CC4-5D6E-409C-BE32-E72D297353CC}">
              <c16:uniqueId val="{00000000-E18B-46CD-A61C-37AC9C9D090F}"/>
            </c:ext>
          </c:extLst>
        </c:ser>
        <c:dLbls>
          <c:dLblPos val="ctr"/>
          <c:showLegendKey val="0"/>
          <c:showVal val="1"/>
          <c:showCatName val="0"/>
          <c:showSerName val="0"/>
          <c:showPercent val="0"/>
          <c:showBubbleSize val="0"/>
        </c:dLbls>
        <c:marker val="1"/>
        <c:smooth val="0"/>
        <c:axId val="99507568"/>
        <c:axId val="99489264"/>
      </c:lineChart>
      <c:dateAx>
        <c:axId val="99507568"/>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9489264"/>
        <c:crosses val="autoZero"/>
        <c:auto val="1"/>
        <c:lblOffset val="100"/>
        <c:baseTimeUnit val="months"/>
      </c:dateAx>
      <c:valAx>
        <c:axId val="9948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95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contact-us/complaints-police-and-crime-commissioner/" TargetMode="External"/><Relationship Id="rId2" Type="http://schemas.openxmlformats.org/officeDocument/2006/relationships/hyperlink" Target="https://www.bedfordshire.pcc.police.uk/public-info/specified-information-order/holding-bedfordshire-police-to-accou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public-info/specified-information-order/"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for</a:t>
            </a:r>
            <a:br>
              <a:rPr lang="en-GB" sz="4800" dirty="0">
                <a:solidFill>
                  <a:srgbClr val="FFFFFF"/>
                </a:solidFill>
              </a:rPr>
            </a:br>
            <a:r>
              <a:rPr lang="en-GB" sz="4800" dirty="0">
                <a:solidFill>
                  <a:srgbClr val="FFFFFF"/>
                </a:solidFill>
              </a:rPr>
              <a:t>January 2025</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lnSpcReduction="10000"/>
          </a:bodyPr>
          <a:lstStyle/>
          <a:p>
            <a:r>
              <a:rPr lang="en-GB" dirty="0">
                <a:solidFill>
                  <a:srgbClr val="FFFFFF"/>
                </a:solidFill>
              </a:rPr>
              <a:t>Author: Office of the Police and Crime Commissioner </a:t>
            </a:r>
          </a:p>
          <a:p>
            <a:r>
              <a:rPr lang="en-GB" dirty="0">
                <a:solidFill>
                  <a:srgbClr val="FFFFFF"/>
                </a:solidFill>
              </a:rPr>
              <a:t>Sign Off – Force Exec : Fiona Dawson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HMICFRS reporting </a:t>
            </a:r>
          </a:p>
          <a:p>
            <a:pPr marL="0" indent="0">
              <a:buNone/>
            </a:pPr>
            <a:endParaRPr lang="en-GB" sz="2000" dirty="0"/>
          </a:p>
          <a:p>
            <a:pPr marL="0" indent="0">
              <a:buNone/>
            </a:pPr>
            <a:r>
              <a:rPr lang="en-GB" sz="2000" dirty="0"/>
              <a:t>The amending Order requires PCCs to publish the most recent HMICFRS force-level report on the effectiveness, efficiency and legitimacy of the police force.</a:t>
            </a:r>
          </a:p>
          <a:p>
            <a:pPr marL="0" indent="0">
              <a:buNone/>
            </a:pPr>
            <a:r>
              <a:rPr lang="en-GB" sz="2000" dirty="0"/>
              <a:t>The Order requires that PCCs publish the PEEL report for their force on their website, within one calendar month of its publication by HMICFRS. </a:t>
            </a:r>
          </a:p>
          <a:p>
            <a:pPr marL="0" indent="0">
              <a:buNone/>
            </a:pPr>
            <a:endParaRPr lang="en-GB" sz="2000" dirty="0">
              <a:solidFill>
                <a:srgbClr val="FF0000"/>
              </a:solidFill>
            </a:endParaRP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https://www.bedfordshire.pcc.police.uk/hmic-reports/</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5" name="Picture 4" descr="Graph table">
            <a:extLst>
              <a:ext uri="{FF2B5EF4-FFF2-40B4-BE49-F238E27FC236}">
                <a16:creationId xmlns:a16="http://schemas.microsoft.com/office/drawing/2014/main" id="{7A7C9826-A403-42CB-9BB1-0030BF8C032D}"/>
              </a:ext>
            </a:extLst>
          </p:cNvPr>
          <p:cNvPicPr>
            <a:picLocks noChangeAspect="1"/>
          </p:cNvPicPr>
          <p:nvPr/>
        </p:nvPicPr>
        <p:blipFill>
          <a:blip r:embed="rId3"/>
          <a:stretch>
            <a:fillRect/>
          </a:stretch>
        </p:blipFill>
        <p:spPr>
          <a:xfrm>
            <a:off x="5241463" y="4055640"/>
            <a:ext cx="5991225" cy="2152650"/>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dirty="0"/>
              <a:t>Complaints handling </a:t>
            </a:r>
          </a:p>
          <a:p>
            <a:pPr marL="0" indent="0">
              <a:buNone/>
            </a:pPr>
            <a:r>
              <a:rPr lang="en-GB" sz="1400" dirty="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dirty="0"/>
              <a:t>Holding the chief officer to account </a:t>
            </a:r>
          </a:p>
          <a:p>
            <a:pPr marL="0" indent="0">
              <a:buNone/>
            </a:pPr>
            <a:r>
              <a:rPr lang="en-GB" sz="1400" dirty="0"/>
              <a:t>It is recommended that the narrative should include: </a:t>
            </a:r>
          </a:p>
          <a:p>
            <a:pPr marL="0" indent="0">
              <a:buNone/>
            </a:pPr>
            <a:r>
              <a:rPr lang="en-GB" sz="1400" dirty="0"/>
              <a:t>• How the force is measuring complainant satisfaction. </a:t>
            </a:r>
          </a:p>
          <a:p>
            <a:pPr marL="0" indent="0">
              <a:buNone/>
            </a:pPr>
            <a:r>
              <a:rPr lang="en-GB" sz="1400" dirty="0"/>
              <a:t>• Progress updates on implementing relevant recommendations made by the IOPC and/or HMICFRS in relation to complaints handling, or where recommendations were not accepted an explanation as to why. </a:t>
            </a:r>
          </a:p>
          <a:p>
            <a:pPr marL="0" indent="0">
              <a:buNone/>
            </a:pPr>
            <a:r>
              <a:rPr lang="en-GB" sz="1400" dirty="0"/>
              <a:t>• A summary of any mechanisms put in place to identify and act on themes or trends in complaints. </a:t>
            </a:r>
          </a:p>
          <a:p>
            <a:pPr marL="0" indent="0">
              <a:buNone/>
            </a:pPr>
            <a:r>
              <a:rPr lang="en-GB" sz="1400" dirty="0"/>
              <a:t>• A summary of systems in place to monitor and improve performance in the timeliness of complaints handling.</a:t>
            </a:r>
          </a:p>
          <a:p>
            <a:pPr marL="0" indent="0">
              <a:buNone/>
            </a:pPr>
            <a:r>
              <a:rPr lang="en-GB" sz="1400" dirty="0"/>
              <a:t> • The number of written communications issued by the force under regulation 13 of the Police (Complaints and Misconduct) Regulations 2020 where an investigation has not been completed within a “relevant period”. </a:t>
            </a:r>
          </a:p>
          <a:p>
            <a:pPr marL="0" indent="0">
              <a:buNone/>
            </a:pPr>
            <a:r>
              <a:rPr lang="en-GB" sz="1400" dirty="0"/>
              <a:t>• Quality Assurance mechanisms in place to monitor and improve the quality of its responses to complaints. </a:t>
            </a:r>
          </a:p>
          <a:p>
            <a:pPr marL="0" indent="0">
              <a:buNone/>
            </a:pPr>
            <a:r>
              <a:rPr lang="en-GB" sz="1400" dirty="0"/>
              <a:t>• Details of the administrative arrangements the PCC has put in place to hold the chief constable to account for complaints handling e.g. frequency of meetings and a summary of discussions. </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dirty="0"/>
          </a:p>
          <a:p>
            <a:pPr marL="0" indent="0">
              <a:buNone/>
            </a:pPr>
            <a:endParaRPr lang="en-GB" dirty="0">
              <a:solidFill>
                <a:srgbClr val="FF0000"/>
              </a:solidFill>
            </a:endParaRPr>
          </a:p>
          <a:p>
            <a:pPr marL="0" indent="0">
              <a:buNone/>
            </a:pPr>
            <a:r>
              <a:rPr lang="en-GB" dirty="0"/>
              <a:t>Complaints handling </a:t>
            </a:r>
          </a:p>
          <a:p>
            <a:pPr marL="0" indent="0">
              <a:buNone/>
            </a:pPr>
            <a:endParaRPr lang="en-GB" dirty="0">
              <a:solidFill>
                <a:srgbClr val="FF0000"/>
              </a:solidFill>
            </a:endParaRPr>
          </a:p>
          <a:p>
            <a:pPr marL="0" indent="0">
              <a:buNone/>
            </a:pPr>
            <a:r>
              <a:rPr lang="en-GB" dirty="0">
                <a:hlinkClick r:id="rId2">
                  <a:extLst>
                    <a:ext uri="{A12FA001-AC4F-418D-AE19-62706E023703}">
                      <ahyp:hlinkClr xmlns:ahyp="http://schemas.microsoft.com/office/drawing/2018/hyperlinkcolor" val="tx"/>
                    </a:ext>
                  </a:extLst>
                </a:hlinkClick>
              </a:rPr>
              <a:t>Holding Bedfordshire police to account</a:t>
            </a:r>
            <a:endParaRPr lang="en-GB" dirty="0"/>
          </a:p>
          <a:p>
            <a:pPr marL="0" indent="0">
              <a:buNone/>
            </a:pPr>
            <a:endParaRPr lang="en-GB" dirty="0"/>
          </a:p>
          <a:p>
            <a:pPr marL="0" indent="0">
              <a:buNone/>
            </a:pPr>
            <a:r>
              <a:rPr lang="en-GB" dirty="0">
                <a:hlinkClick r:id="rId3">
                  <a:extLst>
                    <a:ext uri="{A12FA001-AC4F-418D-AE19-62706E023703}">
                      <ahyp:hlinkClr xmlns:ahyp="http://schemas.microsoft.com/office/drawing/2018/hyperlinkcolor" val="tx"/>
                    </a:ext>
                  </a:extLst>
                </a:hlinkClick>
              </a:rPr>
              <a:t>Complaints Police and Crime Commissioner</a:t>
            </a:r>
            <a:endParaRPr lang="en-GB"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r>
              <a:rPr lang="en-GB" sz="3200" b="1" dirty="0">
                <a:solidFill>
                  <a:srgbClr val="FFFFFF"/>
                </a:solidFill>
              </a:rPr>
              <a:t>Recruitment and retention of police</a:t>
            </a:r>
            <a:br>
              <a:rPr lang="en-GB" sz="3200" b="1" dirty="0">
                <a:solidFill>
                  <a:srgbClr val="FFFFFF"/>
                </a:solidFill>
              </a:rPr>
            </a:br>
            <a:r>
              <a:rPr lang="en-GB" sz="3200" b="1" dirty="0">
                <a:solidFill>
                  <a:srgbClr val="FFFFFF"/>
                </a:solidFill>
              </a:rPr>
              <a:t>officers</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5" name="Picture 4" descr="Graph table">
            <a:extLst>
              <a:ext uri="{FF2B5EF4-FFF2-40B4-BE49-F238E27FC236}">
                <a16:creationId xmlns:a16="http://schemas.microsoft.com/office/drawing/2014/main" id="{ECA97F27-D053-8324-E2B5-FCE82989B426}"/>
              </a:ext>
            </a:extLst>
          </p:cNvPr>
          <p:cNvPicPr>
            <a:picLocks noChangeAspect="1"/>
          </p:cNvPicPr>
          <p:nvPr/>
        </p:nvPicPr>
        <p:blipFill>
          <a:blip r:embed="rId2"/>
          <a:stretch>
            <a:fillRect/>
          </a:stretch>
        </p:blipFill>
        <p:spPr>
          <a:xfrm>
            <a:off x="4198197" y="3127139"/>
            <a:ext cx="7848792" cy="2146825"/>
          </a:xfrm>
          <a:prstGeom prst="rect">
            <a:avLst/>
          </a:prstGeom>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Graph table">
            <a:extLst>
              <a:ext uri="{FF2B5EF4-FFF2-40B4-BE49-F238E27FC236}">
                <a16:creationId xmlns:a16="http://schemas.microsoft.com/office/drawing/2014/main" id="{9B9F64F1-F70B-484D-9467-22AAFA48EEB8}"/>
              </a:ext>
            </a:extLst>
          </p:cNvPr>
          <p:cNvSpPr>
            <a:spLocks noGrp="1"/>
          </p:cNvSpPr>
          <p:nvPr>
            <p:ph type="title"/>
          </p:nvPr>
        </p:nvSpPr>
        <p:spPr>
          <a:xfrm>
            <a:off x="864356" y="1"/>
            <a:ext cx="3301244" cy="2270716"/>
          </a:xfrm>
        </p:spPr>
        <p:txBody>
          <a:bodyPr anchor="t">
            <a:normAutofit/>
          </a:bodyPr>
          <a:lstStyle/>
          <a:p>
            <a:pPr algn="ctr"/>
            <a:br>
              <a:rPr lang="en-GB" sz="2000" b="1" dirty="0">
                <a:solidFill>
                  <a:srgbClr val="FFFFFF"/>
                </a:solidFill>
              </a:rPr>
            </a:br>
            <a:br>
              <a:rPr lang="en-GB" sz="2000" b="1" dirty="0">
                <a:solidFill>
                  <a:srgbClr val="FFFFFF"/>
                </a:solidFill>
              </a:rPr>
            </a:br>
            <a:endParaRPr lang="en-GB" sz="20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3312391" y="362528"/>
            <a:ext cx="6949153" cy="5728794"/>
          </a:xfrm>
        </p:spPr>
        <p:txBody>
          <a:bodyPr>
            <a:normAutofit/>
          </a:bodyPr>
          <a:lstStyle/>
          <a:p>
            <a:pPr marL="0" indent="0">
              <a:buNone/>
            </a:pPr>
            <a:r>
              <a:rPr lang="en-GB" sz="2000" dirty="0"/>
              <a:t>Recruitment and Retention Numbers:</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graphicFrame>
        <p:nvGraphicFramePr>
          <p:cNvPr id="5" name="Table 4">
            <a:extLst>
              <a:ext uri="{FF2B5EF4-FFF2-40B4-BE49-F238E27FC236}">
                <a16:creationId xmlns:a16="http://schemas.microsoft.com/office/drawing/2014/main" id="{DB220CEB-F903-534E-9336-6F0141F9AF81}"/>
              </a:ext>
            </a:extLst>
          </p:cNvPr>
          <p:cNvGraphicFramePr>
            <a:graphicFrameLocks noGrp="1"/>
          </p:cNvGraphicFramePr>
          <p:nvPr>
            <p:extLst>
              <p:ext uri="{D42A27DB-BD31-4B8C-83A1-F6EECF244321}">
                <p14:modId xmlns:p14="http://schemas.microsoft.com/office/powerpoint/2010/main" val="2320780656"/>
              </p:ext>
            </p:extLst>
          </p:nvPr>
        </p:nvGraphicFramePr>
        <p:xfrm>
          <a:off x="978081" y="1185847"/>
          <a:ext cx="10349563" cy="4486305"/>
        </p:xfrm>
        <a:graphic>
          <a:graphicData uri="http://schemas.openxmlformats.org/drawingml/2006/table">
            <a:tbl>
              <a:tblPr firstRow="1" firstCol="1" bandRow="1"/>
              <a:tblGrid>
                <a:gridCol w="870096">
                  <a:extLst>
                    <a:ext uri="{9D8B030D-6E8A-4147-A177-3AD203B41FA5}">
                      <a16:colId xmlns:a16="http://schemas.microsoft.com/office/drawing/2014/main" val="298566919"/>
                    </a:ext>
                  </a:extLst>
                </a:gridCol>
                <a:gridCol w="835750">
                  <a:extLst>
                    <a:ext uri="{9D8B030D-6E8A-4147-A177-3AD203B41FA5}">
                      <a16:colId xmlns:a16="http://schemas.microsoft.com/office/drawing/2014/main" val="1606082574"/>
                    </a:ext>
                  </a:extLst>
                </a:gridCol>
                <a:gridCol w="167411">
                  <a:extLst>
                    <a:ext uri="{9D8B030D-6E8A-4147-A177-3AD203B41FA5}">
                      <a16:colId xmlns:a16="http://schemas.microsoft.com/office/drawing/2014/main" val="1032061117"/>
                    </a:ext>
                  </a:extLst>
                </a:gridCol>
                <a:gridCol w="920209">
                  <a:extLst>
                    <a:ext uri="{9D8B030D-6E8A-4147-A177-3AD203B41FA5}">
                      <a16:colId xmlns:a16="http://schemas.microsoft.com/office/drawing/2014/main" val="1700283731"/>
                    </a:ext>
                  </a:extLst>
                </a:gridCol>
                <a:gridCol w="199290">
                  <a:extLst>
                    <a:ext uri="{9D8B030D-6E8A-4147-A177-3AD203B41FA5}">
                      <a16:colId xmlns:a16="http://schemas.microsoft.com/office/drawing/2014/main" val="2530899491"/>
                    </a:ext>
                  </a:extLst>
                </a:gridCol>
                <a:gridCol w="670806">
                  <a:extLst>
                    <a:ext uri="{9D8B030D-6E8A-4147-A177-3AD203B41FA5}">
                      <a16:colId xmlns:a16="http://schemas.microsoft.com/office/drawing/2014/main" val="1936437136"/>
                    </a:ext>
                  </a:extLst>
                </a:gridCol>
                <a:gridCol w="812853">
                  <a:extLst>
                    <a:ext uri="{9D8B030D-6E8A-4147-A177-3AD203B41FA5}">
                      <a16:colId xmlns:a16="http://schemas.microsoft.com/office/drawing/2014/main" val="3548902163"/>
                    </a:ext>
                  </a:extLst>
                </a:gridCol>
                <a:gridCol w="148588">
                  <a:extLst>
                    <a:ext uri="{9D8B030D-6E8A-4147-A177-3AD203B41FA5}">
                      <a16:colId xmlns:a16="http://schemas.microsoft.com/office/drawing/2014/main" val="1108880012"/>
                    </a:ext>
                  </a:extLst>
                </a:gridCol>
                <a:gridCol w="721508">
                  <a:extLst>
                    <a:ext uri="{9D8B030D-6E8A-4147-A177-3AD203B41FA5}">
                      <a16:colId xmlns:a16="http://schemas.microsoft.com/office/drawing/2014/main" val="4116825704"/>
                    </a:ext>
                  </a:extLst>
                </a:gridCol>
                <a:gridCol w="919284">
                  <a:extLst>
                    <a:ext uri="{9D8B030D-6E8A-4147-A177-3AD203B41FA5}">
                      <a16:colId xmlns:a16="http://schemas.microsoft.com/office/drawing/2014/main" val="524317777"/>
                    </a:ext>
                  </a:extLst>
                </a:gridCol>
                <a:gridCol w="637730">
                  <a:extLst>
                    <a:ext uri="{9D8B030D-6E8A-4147-A177-3AD203B41FA5}">
                      <a16:colId xmlns:a16="http://schemas.microsoft.com/office/drawing/2014/main" val="1268095302"/>
                    </a:ext>
                  </a:extLst>
                </a:gridCol>
                <a:gridCol w="870096">
                  <a:extLst>
                    <a:ext uri="{9D8B030D-6E8A-4147-A177-3AD203B41FA5}">
                      <a16:colId xmlns:a16="http://schemas.microsoft.com/office/drawing/2014/main" val="1152560000"/>
                    </a:ext>
                  </a:extLst>
                </a:gridCol>
                <a:gridCol w="175696">
                  <a:extLst>
                    <a:ext uri="{9D8B030D-6E8A-4147-A177-3AD203B41FA5}">
                      <a16:colId xmlns:a16="http://schemas.microsoft.com/office/drawing/2014/main" val="4218843045"/>
                    </a:ext>
                  </a:extLst>
                </a:gridCol>
                <a:gridCol w="694400">
                  <a:extLst>
                    <a:ext uri="{9D8B030D-6E8A-4147-A177-3AD203B41FA5}">
                      <a16:colId xmlns:a16="http://schemas.microsoft.com/office/drawing/2014/main" val="1364860089"/>
                    </a:ext>
                  </a:extLst>
                </a:gridCol>
                <a:gridCol w="835750">
                  <a:extLst>
                    <a:ext uri="{9D8B030D-6E8A-4147-A177-3AD203B41FA5}">
                      <a16:colId xmlns:a16="http://schemas.microsoft.com/office/drawing/2014/main" val="1491238041"/>
                    </a:ext>
                  </a:extLst>
                </a:gridCol>
                <a:gridCol w="110642">
                  <a:extLst>
                    <a:ext uri="{9D8B030D-6E8A-4147-A177-3AD203B41FA5}">
                      <a16:colId xmlns:a16="http://schemas.microsoft.com/office/drawing/2014/main" val="889095591"/>
                    </a:ext>
                  </a:extLst>
                </a:gridCol>
                <a:gridCol w="759454">
                  <a:extLst>
                    <a:ext uri="{9D8B030D-6E8A-4147-A177-3AD203B41FA5}">
                      <a16:colId xmlns:a16="http://schemas.microsoft.com/office/drawing/2014/main" val="2049217034"/>
                    </a:ext>
                  </a:extLst>
                </a:gridCol>
              </a:tblGrid>
              <a:tr h="1615019">
                <a:tc>
                  <a:txBody>
                    <a:bodyPr/>
                    <a:lstStyle/>
                    <a:p>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Position Category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Total Starters Headcount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Starters (people from ethnic minority backgrounds) Headcount </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Starters (people from ethnic minority backgrounds) Headcount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200" dirty="0">
                          <a:solidFill>
                            <a:srgbClr val="000000"/>
                          </a:solidFill>
                          <a:effectLst/>
                          <a:latin typeface="Arial" panose="020B0604020202020204" pitchFamily="34" charset="0"/>
                        </a:rPr>
                        <a:t> </a:t>
                      </a:r>
                      <a:endParaRPr lang="en-GB" sz="1200" dirty="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dirty="0">
                          <a:solidFill>
                            <a:schemeClr val="tx1"/>
                          </a:solidFill>
                          <a:effectLst/>
                          <a:latin typeface="Arial" panose="020B060402020202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Starters Female Headcount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200" dirty="0">
                          <a:solidFill>
                            <a:srgbClr val="000000"/>
                          </a:solidFill>
                          <a:effectLst/>
                          <a:latin typeface="Arial" panose="020B0604020202020204" pitchFamily="34" charset="0"/>
                        </a:rPr>
                        <a:t> </a:t>
                      </a:r>
                      <a:endParaRPr lang="en-GB" sz="1200" dirty="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dirty="0">
                          <a:solidFill>
                            <a:schemeClr val="tx1"/>
                          </a:solidFill>
                          <a:effectLst/>
                          <a:latin typeface="Arial" panose="020B060402020202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Starters Under 24 Headcount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dirty="0">
                          <a:solidFill>
                            <a:schemeClr val="tx1"/>
                          </a:solidFill>
                          <a:effectLst/>
                          <a:latin typeface="Arial" panose="020B060402020202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Starters 45+ Headcount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200" dirty="0">
                          <a:solidFill>
                            <a:srgbClr val="000000"/>
                          </a:solidFill>
                          <a:effectLst/>
                          <a:latin typeface="Arial" panose="020B0604020202020204" pitchFamily="34" charset="0"/>
                        </a:rPr>
                        <a:t> </a:t>
                      </a:r>
                      <a:endParaRPr lang="en-GB" sz="1200" dirty="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dirty="0">
                          <a:solidFill>
                            <a:schemeClr val="tx1"/>
                          </a:solidFill>
                          <a:effectLst/>
                          <a:latin typeface="Arial" panose="020B060402020202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Starters (Declared Disability) Headcount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200" dirty="0">
                          <a:solidFill>
                            <a:srgbClr val="000000"/>
                          </a:solidFill>
                          <a:effectLst/>
                          <a:latin typeface="Arial" panose="020B0604020202020204" pitchFamily="34" charset="0"/>
                        </a:rPr>
                        <a:t> </a:t>
                      </a:r>
                      <a:endParaRPr lang="en-GB" sz="1200" dirty="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a:solidFill>
                            <a:schemeClr val="tx1"/>
                          </a:solidFill>
                          <a:effectLst/>
                          <a:latin typeface="Arial" panose="020B0604020202020204" pitchFamily="34" charset="0"/>
                          <a:cs typeface="Arial" panose="020B0604020202020204" pitchFamily="34" charset="0"/>
                        </a:rPr>
                        <a:t> </a:t>
                      </a:r>
                      <a:endParaRPr lang="en-GB" sz="12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823453"/>
                  </a:ext>
                </a:extLst>
              </a:tr>
              <a:tr h="182537">
                <a:tc>
                  <a:txBody>
                    <a:bodyPr/>
                    <a:lstStyle/>
                    <a:p>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Officer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50.00%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50.00%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0.00%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8415384"/>
                  </a:ext>
                </a:extLst>
              </a:tr>
              <a:tr h="182537">
                <a:tc>
                  <a:txBody>
                    <a:bodyPr/>
                    <a:lstStyle/>
                    <a:p>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Staff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100.00%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100.00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33.33%</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33.33%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0174900"/>
                  </a:ext>
                </a:extLst>
              </a:tr>
              <a:tr h="182537">
                <a:tc>
                  <a:txBody>
                    <a:bodyPr/>
                    <a:lstStyle/>
                    <a:p>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Special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36282"/>
                  </a:ext>
                </a:extLst>
              </a:tr>
              <a:tr h="182537">
                <a:tc gridSpan="17">
                  <a:txBody>
                    <a:bodyPr/>
                    <a:lstStyle/>
                    <a:p>
                      <a:endParaRPr lang="en-GB" sz="1200" dirty="0">
                        <a:solidFill>
                          <a:schemeClr val="tx1"/>
                        </a:solidFill>
                        <a:effectLst/>
                        <a:latin typeface="Arial" panose="020B0604020202020204" pitchFamily="34" charset="0"/>
                        <a:cs typeface="Arial" panose="020B0604020202020204" pitchFamily="34"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1123232"/>
                  </a:ext>
                </a:extLst>
              </a:tr>
              <a:tr h="1276022">
                <a:tc>
                  <a:txBody>
                    <a:bodyPr/>
                    <a:lstStyle/>
                    <a:p>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Position Category</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Total Leavers Headcount </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Leavers (people from ethnic minority backgrounds) Headcount </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dirty="0">
                          <a:solidFill>
                            <a:schemeClr val="tx1"/>
                          </a:solidFill>
                          <a:effectLst/>
                          <a:latin typeface="Arial" panose="020B0604020202020204" pitchFamily="34" charset="0"/>
                          <a:cs typeface="Arial" panose="020B0604020202020204" pitchFamily="34" charset="0"/>
                        </a:rPr>
                        <a:t> </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Leavers Female Headcount </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dirty="0">
                          <a:solidFill>
                            <a:schemeClr val="tx1"/>
                          </a:solidFill>
                          <a:effectLst/>
                          <a:latin typeface="Arial" panose="020B0604020202020204" pitchFamily="34" charset="0"/>
                          <a:cs typeface="Arial" panose="020B0604020202020204" pitchFamily="34" charset="0"/>
                        </a:rPr>
                        <a:t> </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Leavers Under 24 Headcount </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dirty="0">
                          <a:solidFill>
                            <a:schemeClr val="tx1"/>
                          </a:solidFill>
                          <a:effectLst/>
                          <a:latin typeface="Arial" panose="020B0604020202020204" pitchFamily="34" charset="0"/>
                          <a:cs typeface="Arial" panose="020B0604020202020204" pitchFamily="34" charset="0"/>
                        </a:rPr>
                        <a:t> </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Leavers 45+ Headcount </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a:solidFill>
                            <a:schemeClr val="tx1"/>
                          </a:solidFill>
                          <a:effectLst/>
                          <a:latin typeface="Arial" panose="020B0604020202020204" pitchFamily="34" charset="0"/>
                          <a:cs typeface="Arial" panose="020B0604020202020204" pitchFamily="34" charset="0"/>
                        </a:rPr>
                        <a:t> </a:t>
                      </a:r>
                      <a:endParaRPr lang="en-GB" sz="1200" dirty="0">
                        <a:solidFill>
                          <a:schemeClr val="tx1"/>
                        </a:solidFill>
                        <a:effectLst/>
                        <a:latin typeface="Arial" panose="020B06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Leavers (Declared Disability) Headcount </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ctr"/>
                      <a:r>
                        <a:rPr lang="en-GB" sz="1200">
                          <a:solidFill>
                            <a:schemeClr val="tx1"/>
                          </a:solidFill>
                          <a:effectLst/>
                          <a:latin typeface="Arial" panose="020B0604020202020204" pitchFamily="34" charset="0"/>
                          <a:cs typeface="Arial" panose="020B0604020202020204" pitchFamily="34" charset="0"/>
                        </a:rPr>
                        <a:t> </a:t>
                      </a:r>
                      <a:endParaRPr lang="en-GB" sz="1200" dirty="0">
                        <a:solidFill>
                          <a:schemeClr val="tx1"/>
                        </a:solidFill>
                        <a:effectLst/>
                        <a:latin typeface="Arial" panose="020B06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181672"/>
                  </a:ext>
                </a:extLst>
              </a:tr>
              <a:tr h="219048">
                <a:tc>
                  <a:txBody>
                    <a:bodyPr/>
                    <a:lstStyle/>
                    <a:p>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Officer</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6</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1</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16.67%</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33.33%</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33.33%</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1443536"/>
                  </a:ext>
                </a:extLst>
              </a:tr>
              <a:tr h="182537">
                <a:tc>
                  <a:txBody>
                    <a:bodyPr/>
                    <a:lstStyle/>
                    <a:p>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Staff</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3</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33.33%</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66.67%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66.67%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33.33%</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4624147"/>
                  </a:ext>
                </a:extLst>
              </a:tr>
              <a:tr h="278936">
                <a:tc>
                  <a:txBody>
                    <a:bodyPr/>
                    <a:lstStyle/>
                    <a:p>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Special</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50%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100%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350508"/>
                  </a:ext>
                </a:extLst>
              </a:tr>
              <a:tr h="182537">
                <a:tc>
                  <a:txBody>
                    <a:bodyPr/>
                    <a:lstStyle/>
                    <a:p>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SUM:</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11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18.18%</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5</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45.45%</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a:solidFill>
                            <a:schemeClr val="tx1"/>
                          </a:solidFill>
                          <a:effectLst/>
                          <a:latin typeface="Arial" panose="020B0604020202020204" pitchFamily="34" charset="0"/>
                          <a:ea typeface="Aptos" panose="020B0004020202020204" pitchFamily="34" charset="0"/>
                          <a:cs typeface="Arial" panose="020B0604020202020204" pitchFamily="34" charset="0"/>
                        </a:rPr>
                        <a:t>0</a:t>
                      </a:r>
                      <a:endPar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6</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54.55%</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GB"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9.09%</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99700"/>
                  </a:ext>
                </a:extLst>
              </a:tr>
            </a:tbl>
          </a:graphicData>
        </a:graphic>
      </p:graphicFrame>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r>
              <a:rPr lang="en-GB" sz="1800" i="1" dirty="0">
                <a:effectLst/>
                <a:latin typeface="Aptos" panose="020B0004020202020204" pitchFamily="34" charset="0"/>
                <a:ea typeface="Aptos" panose="020B0004020202020204" pitchFamily="34" charset="0"/>
                <a:cs typeface="Aptos" panose="020B0004020202020204" pitchFamily="34" charset="0"/>
              </a:rPr>
              <a:t>During December 2024, 65 Initial Attendance Surveys were completed and 83 Investigation Surveys.</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i="1" dirty="0">
                <a:effectLst/>
                <a:latin typeface="Aptos" panose="020B0004020202020204" pitchFamily="34" charset="0"/>
                <a:ea typeface="Aptos" panose="020B0004020202020204" pitchFamily="34" charset="0"/>
                <a:cs typeface="Aptos" panose="020B0004020202020204" pitchFamily="34" charset="0"/>
              </a:rPr>
              <a:t>Initial Attendance Surveys – 63% satisfaction rate. (Very satisfied + satisfied)</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i="1" dirty="0">
                <a:effectLst/>
                <a:latin typeface="Aptos" panose="020B0004020202020204" pitchFamily="34" charset="0"/>
                <a:ea typeface="Aptos" panose="020B0004020202020204" pitchFamily="34" charset="0"/>
                <a:cs typeface="Aptos" panose="020B0004020202020204" pitchFamily="34" charset="0"/>
              </a:rPr>
              <a:t>Investigation Surveys – 67.5% satisfaction rate.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pic>
        <p:nvPicPr>
          <p:cNvPr id="1026" name="Picture 21" descr="Graph table">
            <a:extLst>
              <a:ext uri="{FF2B5EF4-FFF2-40B4-BE49-F238E27FC236}">
                <a16:creationId xmlns:a16="http://schemas.microsoft.com/office/drawing/2014/main" id="{00E7A35D-5CBC-5141-7FE9-B3BEDF08F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926" y="3726014"/>
            <a:ext cx="666115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8836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r>
              <a:rPr lang="en-GB" sz="2000" dirty="0"/>
              <a:t>The force is developing its IT solution to automated victim satisfaction surveys and this is progressing well against the project plan. In the meantime, the force has limited capacity to complete such surveys, however can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lvl="0" indent="0">
              <a:lnSpc>
                <a:spcPct val="107000"/>
              </a:lnSpc>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Orange – Enquiries Recorded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Blue - </a:t>
            </a:r>
            <a:r>
              <a:rPr lang="en-GB" sz="1100" dirty="0">
                <a:effectLst/>
                <a:latin typeface="Arial" panose="020B0604020202020204" pitchFamily="34" charset="0"/>
                <a:ea typeface="Calibri" panose="020F0502020204030204" pitchFamily="34" charset="0"/>
                <a:cs typeface="Times New Roman" panose="02020603050405020304" pitchFamily="18" charset="0"/>
              </a:rPr>
              <a:t>Dissatisfaction Recorded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descr="Graph table">
            <a:extLst>
              <a:ext uri="{FF2B5EF4-FFF2-40B4-BE49-F238E27FC236}">
                <a16:creationId xmlns:a16="http://schemas.microsoft.com/office/drawing/2014/main" id="{317CC03B-73D8-49B5-A08E-4B4161BADA95}"/>
              </a:ext>
            </a:extLst>
          </p:cNvPr>
          <p:cNvGraphicFramePr/>
          <p:nvPr>
            <p:extLst>
              <p:ext uri="{D42A27DB-BD31-4B8C-83A1-F6EECF244321}">
                <p14:modId xmlns:p14="http://schemas.microsoft.com/office/powerpoint/2010/main" val="2082069756"/>
              </p:ext>
            </p:extLst>
          </p:nvPr>
        </p:nvGraphicFramePr>
        <p:xfrm>
          <a:off x="6391563" y="3149601"/>
          <a:ext cx="5686714" cy="3318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626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6" name="Picture 5" descr="Graph table">
            <a:extLst>
              <a:ext uri="{FF2B5EF4-FFF2-40B4-BE49-F238E27FC236}">
                <a16:creationId xmlns:a16="http://schemas.microsoft.com/office/drawing/2014/main" id="{DEA6082C-5382-5409-D2F8-0CD81CD4F8BE}"/>
              </a:ext>
            </a:extLst>
          </p:cNvPr>
          <p:cNvPicPr>
            <a:picLocks noChangeAspect="1"/>
          </p:cNvPicPr>
          <p:nvPr/>
        </p:nvPicPr>
        <p:blipFill>
          <a:blip r:embed="rId2"/>
          <a:stretch>
            <a:fillRect/>
          </a:stretch>
        </p:blipFill>
        <p:spPr>
          <a:xfrm>
            <a:off x="5407874" y="1015999"/>
            <a:ext cx="5357983" cy="2752725"/>
          </a:xfrm>
          <a:prstGeom prst="rect">
            <a:avLst/>
          </a:prstGeom>
        </p:spPr>
      </p:pic>
      <p:pic>
        <p:nvPicPr>
          <p:cNvPr id="8" name="Picture 7" descr="Graph table">
            <a:extLst>
              <a:ext uri="{FF2B5EF4-FFF2-40B4-BE49-F238E27FC236}">
                <a16:creationId xmlns:a16="http://schemas.microsoft.com/office/drawing/2014/main" id="{5CF8EC34-8E52-1706-F720-22B9D57CC653}"/>
              </a:ext>
            </a:extLst>
          </p:cNvPr>
          <p:cNvPicPr>
            <a:picLocks noChangeAspect="1"/>
          </p:cNvPicPr>
          <p:nvPr/>
        </p:nvPicPr>
        <p:blipFill>
          <a:blip r:embed="rId3"/>
          <a:stretch>
            <a:fillRect/>
          </a:stretch>
        </p:blipFill>
        <p:spPr>
          <a:xfrm>
            <a:off x="4337108" y="3985318"/>
            <a:ext cx="7229475" cy="2705100"/>
          </a:xfrm>
          <a:prstGeom prst="rect">
            <a:avLst/>
          </a:prstGeom>
        </p:spPr>
      </p:pic>
    </p:spTree>
    <p:extLst>
      <p:ext uri="{BB962C8B-B14F-4D97-AF65-F5344CB8AC3E}">
        <p14:creationId xmlns:p14="http://schemas.microsoft.com/office/powerpoint/2010/main" val="33031036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6" name="Picture 5" descr="Graph table">
            <a:extLst>
              <a:ext uri="{FF2B5EF4-FFF2-40B4-BE49-F238E27FC236}">
                <a16:creationId xmlns:a16="http://schemas.microsoft.com/office/drawing/2014/main" id="{A31F9D20-769D-46C6-222C-A3E957CA2DE6}"/>
              </a:ext>
            </a:extLst>
          </p:cNvPr>
          <p:cNvPicPr>
            <a:picLocks noChangeAspect="1"/>
          </p:cNvPicPr>
          <p:nvPr/>
        </p:nvPicPr>
        <p:blipFill>
          <a:blip r:embed="rId2"/>
          <a:stretch>
            <a:fillRect/>
          </a:stretch>
        </p:blipFill>
        <p:spPr>
          <a:xfrm>
            <a:off x="4203277" y="1289916"/>
            <a:ext cx="7800975" cy="4629150"/>
          </a:xfrm>
          <a:prstGeom prst="rect">
            <a:avLst/>
          </a:prstGeom>
        </p:spPr>
      </p:pic>
    </p:spTree>
    <p:extLst>
      <p:ext uri="{BB962C8B-B14F-4D97-AF65-F5344CB8AC3E}">
        <p14:creationId xmlns:p14="http://schemas.microsoft.com/office/powerpoint/2010/main" val="414908551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11941"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4" name="Picture 3" descr="Graph table">
            <a:extLst>
              <a:ext uri="{FF2B5EF4-FFF2-40B4-BE49-F238E27FC236}">
                <a16:creationId xmlns:a16="http://schemas.microsoft.com/office/drawing/2014/main" id="{E45277EC-4F0D-41B8-2835-2E97CE0A0280}"/>
              </a:ext>
            </a:extLst>
          </p:cNvPr>
          <p:cNvPicPr>
            <a:picLocks noChangeAspect="1"/>
          </p:cNvPicPr>
          <p:nvPr/>
        </p:nvPicPr>
        <p:blipFill>
          <a:blip r:embed="rId2"/>
          <a:stretch>
            <a:fillRect/>
          </a:stretch>
        </p:blipFill>
        <p:spPr>
          <a:xfrm>
            <a:off x="4856246" y="1619249"/>
            <a:ext cx="6305550" cy="3619500"/>
          </a:xfrm>
          <a:prstGeom prst="rect">
            <a:avLst/>
          </a:prstGeom>
        </p:spPr>
      </p:pic>
    </p:spTree>
    <p:extLst>
      <p:ext uri="{BB962C8B-B14F-4D97-AF65-F5344CB8AC3E}">
        <p14:creationId xmlns:p14="http://schemas.microsoft.com/office/powerpoint/2010/main" val="81842115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dirty="0"/>
          </a:p>
          <a:p>
            <a:pPr marL="0" indent="0">
              <a:buNone/>
            </a:pPr>
            <a:endParaRPr lang="en-GB" sz="1400" dirty="0"/>
          </a:p>
          <a:p>
            <a:pPr marL="0" indent="0">
              <a:buNone/>
            </a:pPr>
            <a:endParaRPr lang="en-GB" sz="1400" dirty="0"/>
          </a:p>
          <a:p>
            <a:pPr marL="0" indent="0">
              <a:buNone/>
            </a:pPr>
            <a:r>
              <a:rPr lang="en-GB" sz="2000" dirty="0"/>
              <a:t>Police and Crime Commissioners (PCCs) are required to publish certain information to allow the public to hold them to account. </a:t>
            </a:r>
          </a:p>
          <a:p>
            <a:pPr marL="0" indent="0">
              <a:buNone/>
            </a:pPr>
            <a:r>
              <a:rPr lang="en-GB" sz="2000" dirty="0"/>
              <a:t>Section 11(1) and (2) of The Police Reform and Social Responsibility Act 2011 requires an elected local policing body to publish any information specified by the Secretary of State by order. </a:t>
            </a:r>
          </a:p>
          <a:p>
            <a:pPr marL="0" indent="0">
              <a:buNone/>
            </a:pPr>
            <a:r>
              <a:rPr lang="en-GB" sz="2000" dirty="0"/>
              <a:t>The Elected Local Policing Bodies (Specified Information) Order 2011 (‘the Order’) sets out the information that must be published. Guidance on the order is published on gov.uk - </a:t>
            </a:r>
            <a:r>
              <a:rPr lang="en-GB" sz="2000" dirty="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dirty="0"/>
          </a:p>
          <a:p>
            <a:pPr marL="0" indent="0">
              <a:buNone/>
            </a:pPr>
            <a:endParaRPr lang="en-GB" sz="1400" dirty="0"/>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74046" y="604771"/>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4" name="Picture 3" descr="Graph table">
            <a:extLst>
              <a:ext uri="{FF2B5EF4-FFF2-40B4-BE49-F238E27FC236}">
                <a16:creationId xmlns:a16="http://schemas.microsoft.com/office/drawing/2014/main" id="{0CFF5781-BCDA-60B9-2D2F-AC9C9891A618}"/>
              </a:ext>
            </a:extLst>
          </p:cNvPr>
          <p:cNvPicPr>
            <a:picLocks noChangeAspect="1"/>
          </p:cNvPicPr>
          <p:nvPr/>
        </p:nvPicPr>
        <p:blipFill>
          <a:blip r:embed="rId2"/>
          <a:stretch>
            <a:fillRect/>
          </a:stretch>
        </p:blipFill>
        <p:spPr>
          <a:xfrm>
            <a:off x="4777364" y="1588655"/>
            <a:ext cx="6867525" cy="3810000"/>
          </a:xfrm>
          <a:prstGeom prst="rect">
            <a:avLst/>
          </a:prstGeom>
        </p:spPr>
      </p:pic>
    </p:spTree>
    <p:extLst>
      <p:ext uri="{BB962C8B-B14F-4D97-AF65-F5344CB8AC3E}">
        <p14:creationId xmlns:p14="http://schemas.microsoft.com/office/powerpoint/2010/main" val="208398164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br>
              <a:rPr lang="en-GB" sz="3200" b="1" dirty="0">
                <a:solidFill>
                  <a:srgbClr val="FFFFFF"/>
                </a:solidFill>
              </a:rPr>
            </a:b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4" name="Picture 3" descr="Graph table">
            <a:extLst>
              <a:ext uri="{FF2B5EF4-FFF2-40B4-BE49-F238E27FC236}">
                <a16:creationId xmlns:a16="http://schemas.microsoft.com/office/drawing/2014/main" id="{B02E5533-60F9-B27E-4A6D-BA85E5FEA220}"/>
              </a:ext>
            </a:extLst>
          </p:cNvPr>
          <p:cNvPicPr>
            <a:picLocks noChangeAspect="1"/>
          </p:cNvPicPr>
          <p:nvPr/>
        </p:nvPicPr>
        <p:blipFill>
          <a:blip r:embed="rId2"/>
          <a:stretch>
            <a:fillRect/>
          </a:stretch>
        </p:blipFill>
        <p:spPr>
          <a:xfrm>
            <a:off x="5142634" y="1714434"/>
            <a:ext cx="5619750" cy="3276600"/>
          </a:xfrm>
          <a:prstGeom prst="rect">
            <a:avLst/>
          </a:prstGeom>
        </p:spPr>
      </p:pic>
    </p:spTree>
    <p:extLst>
      <p:ext uri="{BB962C8B-B14F-4D97-AF65-F5344CB8AC3E}">
        <p14:creationId xmlns:p14="http://schemas.microsoft.com/office/powerpoint/2010/main" val="250917261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6" name="Picture 5" descr="Graph table">
            <a:extLst>
              <a:ext uri="{FF2B5EF4-FFF2-40B4-BE49-F238E27FC236}">
                <a16:creationId xmlns:a16="http://schemas.microsoft.com/office/drawing/2014/main" id="{8D1C0964-5851-24AB-2B9B-937DE19234B6}"/>
              </a:ext>
            </a:extLst>
          </p:cNvPr>
          <p:cNvPicPr>
            <a:picLocks noChangeAspect="1"/>
          </p:cNvPicPr>
          <p:nvPr/>
        </p:nvPicPr>
        <p:blipFill>
          <a:blip r:embed="rId2"/>
          <a:stretch>
            <a:fillRect/>
          </a:stretch>
        </p:blipFill>
        <p:spPr>
          <a:xfrm>
            <a:off x="4249118" y="1438274"/>
            <a:ext cx="7572375" cy="3981450"/>
          </a:xfrm>
          <a:prstGeom prst="rect">
            <a:avLst/>
          </a:prstGeom>
        </p:spPr>
      </p:pic>
    </p:spTree>
    <p:extLst>
      <p:ext uri="{BB962C8B-B14F-4D97-AF65-F5344CB8AC3E}">
        <p14:creationId xmlns:p14="http://schemas.microsoft.com/office/powerpoint/2010/main" val="398901734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3" name="Chart 2" descr="Graph table">
            <a:extLst>
              <a:ext uri="{FF2B5EF4-FFF2-40B4-BE49-F238E27FC236}">
                <a16:creationId xmlns:a16="http://schemas.microsoft.com/office/drawing/2014/main" id="{CF902A6A-DDC6-ADCE-3664-343702EF1EA5}"/>
              </a:ext>
            </a:extLst>
          </p:cNvPr>
          <p:cNvGraphicFramePr/>
          <p:nvPr>
            <p:extLst>
              <p:ext uri="{D42A27DB-BD31-4B8C-83A1-F6EECF244321}">
                <p14:modId xmlns:p14="http://schemas.microsoft.com/office/powerpoint/2010/main" val="2770525512"/>
              </p:ext>
            </p:extLst>
          </p:nvPr>
        </p:nvGraphicFramePr>
        <p:xfrm>
          <a:off x="4298047" y="1533459"/>
          <a:ext cx="7572375" cy="36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08330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26176" y="353292"/>
            <a:ext cx="7357767" cy="5728794"/>
          </a:xfrm>
        </p:spPr>
        <p:txBody>
          <a:bodyPr>
            <a:normAutofit fontScale="92500" lnSpcReduction="2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r>
              <a:rPr lang="en-GB" sz="2000" dirty="0"/>
              <a:t>The PCC has pledged to invest to improve performance and wellbeing of staff in our Force Control Room</a:t>
            </a:r>
          </a:p>
          <a:p>
            <a:pPr marL="0" indent="0">
              <a:buNone/>
            </a:pPr>
            <a:endParaRPr lang="en-GB" sz="2000" dirty="0"/>
          </a:p>
          <a:p>
            <a:pPr marL="0" indent="0">
              <a:buNone/>
            </a:pPr>
            <a:r>
              <a:rPr lang="en-GB" sz="2400" i="1" u="sng" dirty="0">
                <a:effectLst/>
                <a:latin typeface="Arial" panose="020B0604020202020204" pitchFamily="34" charset="0"/>
                <a:ea typeface="Aptos" panose="020B0004020202020204" pitchFamily="34" charset="0"/>
                <a:cs typeface="Aptos" panose="020B0004020202020204" pitchFamily="34" charset="0"/>
              </a:rPr>
              <a:t>Force - Response times - 101 and 999 calls, </a:t>
            </a:r>
            <a:r>
              <a:rPr lang="en-GB" sz="2400" i="1" u="sng" dirty="0">
                <a:latin typeface="Arial" panose="020B0604020202020204" pitchFamily="34" charset="0"/>
                <a:ea typeface="Aptos" panose="020B0004020202020204" pitchFamily="34" charset="0"/>
                <a:cs typeface="Aptos" panose="020B0004020202020204" pitchFamily="34" charset="0"/>
              </a:rPr>
              <a:t>December</a:t>
            </a:r>
            <a:r>
              <a:rPr lang="en-GB" sz="2400" i="1" u="sng" dirty="0">
                <a:effectLst/>
                <a:latin typeface="Arial" panose="020B0604020202020204" pitchFamily="34" charset="0"/>
                <a:ea typeface="Aptos" panose="020B0004020202020204" pitchFamily="34" charset="0"/>
                <a:cs typeface="Aptos" panose="020B0004020202020204" pitchFamily="34" charset="0"/>
              </a:rPr>
              <a:t> 2024</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r>
              <a:rPr lang="en-GB" sz="1800" i="1" dirty="0">
                <a:effectLst/>
                <a:latin typeface="Arial" panose="020B0604020202020204" pitchFamily="34" charset="0"/>
                <a:ea typeface="Aptos" panose="020B0004020202020204" pitchFamily="34" charset="0"/>
                <a:cs typeface="Aptos" panose="020B0004020202020204" pitchFamily="34" charset="0"/>
              </a:rPr>
              <a:t>9,765 - 999 call answered, 315 average per day, 93.2% answered in 10 secs, 4s average wait time</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i="1" dirty="0">
                <a:effectLst/>
                <a:latin typeface="Arial" panose="020B0604020202020204" pitchFamily="34" charset="0"/>
                <a:ea typeface="Aptos" panose="020B0004020202020204" pitchFamily="34" charset="0"/>
                <a:cs typeface="Aptos" panose="020B0004020202020204" pitchFamily="34" charset="0"/>
              </a:rPr>
              <a:t>3,005 - 101 Priority, 97 average per day, 1m 45s average wait time</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i="1" dirty="0">
                <a:effectLst/>
                <a:latin typeface="Arial" panose="020B0604020202020204" pitchFamily="34" charset="0"/>
                <a:ea typeface="Aptos" panose="020B0004020202020204" pitchFamily="34" charset="0"/>
                <a:cs typeface="Aptos" panose="020B0004020202020204" pitchFamily="34" charset="0"/>
              </a:rPr>
              <a:t>6,888 - 101 Non-Priority, 222 average per day, 4m 27s average wait time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endParaRPr lang="en-GB" sz="2000" dirty="0"/>
          </a:p>
          <a:p>
            <a:pPr marL="0" indent="0">
              <a:buNone/>
            </a:pPr>
            <a:r>
              <a:rPr lang="en-GB" sz="2000" dirty="0"/>
              <a:t>The PCC pledged that he would ensure that appropriate services are in place for victims within the power of the OPCC.</a:t>
            </a:r>
          </a:p>
          <a:p>
            <a:pPr marL="0" indent="0">
              <a:buNone/>
            </a:pPr>
            <a:endParaRPr lang="en-GB" sz="2000" u="sng" dirty="0"/>
          </a:p>
          <a:p>
            <a:pPr marL="0" indent="0">
              <a:buNone/>
            </a:pPr>
            <a:r>
              <a:rPr lang="en-GB" sz="2000" u="sng" dirty="0"/>
              <a:t>Clare’s Law </a:t>
            </a:r>
            <a:endParaRPr lang="en-GB" sz="2000" dirty="0">
              <a:solidFill>
                <a:schemeClr val="bg1"/>
              </a:solidFill>
              <a:highlight>
                <a:srgbClr val="FFFF00"/>
              </a:highlight>
            </a:endParaRPr>
          </a:p>
          <a:p>
            <a:pPr marL="0" indent="0">
              <a:buNone/>
            </a:pPr>
            <a:endParaRPr lang="en-GB" sz="2000" u="sng" dirty="0"/>
          </a:p>
          <a:p>
            <a:pPr marL="0" indent="0">
              <a:buNone/>
            </a:pPr>
            <a:r>
              <a:rPr lang="en-GB" sz="2000" dirty="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dirty="0"/>
              <a:t>Clare's Law - number of requests and average length of time to respond to requests are on the next slide.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1" descr="Graph table">
            <a:extLst>
              <a:ext uri="{FF2B5EF4-FFF2-40B4-BE49-F238E27FC236}">
                <a16:creationId xmlns:a16="http://schemas.microsoft.com/office/drawing/2014/main" id="{435E8A49-A920-5156-C50A-5D340756F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5" y="1995055"/>
            <a:ext cx="11906423" cy="221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23FA2F5-69C8-B09A-881A-965B5FB338A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Scrutiny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(Q2)</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Graph table">
            <a:extLst>
              <a:ext uri="{FF2B5EF4-FFF2-40B4-BE49-F238E27FC236}">
                <a16:creationId xmlns:a16="http://schemas.microsoft.com/office/drawing/2014/main" id="{9DB80940-C92E-02FC-9A08-36B7BD030C39}"/>
              </a:ext>
            </a:extLst>
          </p:cNvPr>
          <p:cNvPicPr>
            <a:picLocks noChangeAspect="1"/>
          </p:cNvPicPr>
          <p:nvPr/>
        </p:nvPicPr>
        <p:blipFill>
          <a:blip r:embed="rId3"/>
          <a:stretch>
            <a:fillRect/>
          </a:stretch>
        </p:blipFill>
        <p:spPr>
          <a:xfrm>
            <a:off x="4598936" y="1609074"/>
            <a:ext cx="7083533" cy="4002196"/>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6" name="Title 5">
            <a:extLst>
              <a:ext uri="{FF2B5EF4-FFF2-40B4-BE49-F238E27FC236}">
                <a16:creationId xmlns:a16="http://schemas.microsoft.com/office/drawing/2014/main" id="{CEE7CB2E-5B5B-40EF-93DC-CC0D1FB0DDBD}"/>
              </a:ext>
            </a:extLst>
          </p:cNvPr>
          <p:cNvSpPr>
            <a:spLocks noGrp="1"/>
          </p:cNvSpPr>
          <p:nvPr>
            <p:ph type="title"/>
          </p:nvPr>
        </p:nvSpPr>
        <p:spPr/>
        <p:txBody>
          <a:bodyPr/>
          <a:lstStyle/>
          <a:p>
            <a:endParaRPr lang="en-GB" dirty="0"/>
          </a:p>
        </p:txBody>
      </p:sp>
      <p:sp>
        <p:nvSpPr>
          <p:cNvPr id="7" name="TextBox 6">
            <a:extLst>
              <a:ext uri="{FF2B5EF4-FFF2-40B4-BE49-F238E27FC236}">
                <a16:creationId xmlns:a16="http://schemas.microsoft.com/office/drawing/2014/main" id="{DB8CAD01-AA72-47E0-B684-606A25EB815E}"/>
              </a:ext>
            </a:extLst>
          </p:cNvPr>
          <p:cNvSpPr txBox="1"/>
          <p:nvPr/>
        </p:nvSpPr>
        <p:spPr>
          <a:xfrm>
            <a:off x="265800" y="6536694"/>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2" name="Picture 1" descr="Graph table">
            <a:extLst>
              <a:ext uri="{FF2B5EF4-FFF2-40B4-BE49-F238E27FC236}">
                <a16:creationId xmlns:a16="http://schemas.microsoft.com/office/drawing/2014/main" id="{9263C8CB-FDA2-EE54-C209-B16A9997A9CF}"/>
              </a:ext>
            </a:extLst>
          </p:cNvPr>
          <p:cNvPicPr>
            <a:picLocks noChangeAspect="1"/>
          </p:cNvPicPr>
          <p:nvPr/>
        </p:nvPicPr>
        <p:blipFill>
          <a:blip r:embed="rId2"/>
          <a:stretch>
            <a:fillRect/>
          </a:stretch>
        </p:blipFill>
        <p:spPr>
          <a:xfrm>
            <a:off x="265800" y="921835"/>
            <a:ext cx="11788638" cy="4719046"/>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2" name="Picture 1" descr="Graph table">
            <a:extLst>
              <a:ext uri="{FF2B5EF4-FFF2-40B4-BE49-F238E27FC236}">
                <a16:creationId xmlns:a16="http://schemas.microsoft.com/office/drawing/2014/main" id="{5E3B0EC6-5E8C-F49A-F7B6-274C10A32F2D}"/>
              </a:ext>
            </a:extLst>
          </p:cNvPr>
          <p:cNvPicPr>
            <a:picLocks noChangeAspect="1"/>
          </p:cNvPicPr>
          <p:nvPr/>
        </p:nvPicPr>
        <p:blipFill>
          <a:blip r:embed="rId2"/>
          <a:stretch>
            <a:fillRect/>
          </a:stretch>
        </p:blipFill>
        <p:spPr>
          <a:xfrm>
            <a:off x="480348" y="184784"/>
            <a:ext cx="11126506" cy="6427889"/>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r>
              <a:rPr lang="en-GB" sz="3600">
                <a:hlinkClick r:id="rId2">
                  <a:extLst>
                    <a:ext uri="{A12FA001-AC4F-418D-AE19-62706E023703}">
                      <ahyp:hlinkClr xmlns:ahyp="http://schemas.microsoft.com/office/drawing/2018/hyperlinkcolor" val="tx"/>
                    </a:ext>
                  </a:extLst>
                </a:hlinkClick>
              </a:rPr>
              <a:t>Specified Information Order</a:t>
            </a:r>
            <a:endParaRPr lang="en-GB" sz="3200"/>
          </a:p>
          <a:p>
            <a:pPr marL="0" indent="0">
              <a:buNone/>
            </a:pPr>
            <a:endParaRPr lang="en-GB" sz="2000" dirty="0">
              <a:solidFill>
                <a:srgbClr val="FF0000"/>
              </a:solidFill>
            </a:endParaRPr>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2" name="Picture 1" descr="Graph table">
            <a:extLst>
              <a:ext uri="{FF2B5EF4-FFF2-40B4-BE49-F238E27FC236}">
                <a16:creationId xmlns:a16="http://schemas.microsoft.com/office/drawing/2014/main" id="{167B4229-792E-2204-38E8-474B87B8F127}"/>
              </a:ext>
            </a:extLst>
          </p:cNvPr>
          <p:cNvPicPr>
            <a:picLocks noChangeAspect="1"/>
          </p:cNvPicPr>
          <p:nvPr/>
        </p:nvPicPr>
        <p:blipFill>
          <a:blip r:embed="rId2"/>
          <a:stretch>
            <a:fillRect/>
          </a:stretch>
        </p:blipFill>
        <p:spPr>
          <a:xfrm>
            <a:off x="702527" y="154935"/>
            <a:ext cx="11066427" cy="6322063"/>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dirty="0"/>
          </a:p>
          <a:p>
            <a:pPr marL="0" indent="0">
              <a:buNone/>
            </a:pPr>
            <a:r>
              <a:rPr lang="en-GB" sz="2000" dirty="0"/>
              <a:t>National priorities for policing</a:t>
            </a:r>
          </a:p>
          <a:p>
            <a:pPr marL="0" indent="0">
              <a:buNone/>
            </a:pPr>
            <a:r>
              <a:rPr lang="en-GB" sz="2000" dirty="0"/>
              <a:t>The national priorities for policing are specified in the Police and Crime Measures: </a:t>
            </a:r>
          </a:p>
          <a:p>
            <a:r>
              <a:rPr lang="en-GB" sz="2000" dirty="0"/>
              <a:t>reduce murder and other homicide; </a:t>
            </a:r>
          </a:p>
          <a:p>
            <a:r>
              <a:rPr lang="en-GB" sz="2000" dirty="0"/>
              <a:t>reduce serious violence; </a:t>
            </a:r>
          </a:p>
          <a:p>
            <a:r>
              <a:rPr lang="en-GB" sz="2000" dirty="0"/>
              <a:t>disrupt drugs supply and county lines; </a:t>
            </a:r>
          </a:p>
          <a:p>
            <a:r>
              <a:rPr lang="en-GB" sz="2000" dirty="0"/>
              <a:t>reduce neighbourhood crime; </a:t>
            </a:r>
          </a:p>
          <a:p>
            <a:r>
              <a:rPr lang="en-GB" sz="2000" dirty="0"/>
              <a:t>tackle cyber crime; </a:t>
            </a:r>
          </a:p>
          <a:p>
            <a:r>
              <a:rPr lang="en-GB" sz="2000" dirty="0"/>
              <a:t>and improve satisfaction among victims with a particular focus on victims of domestic abuse. </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68409"/>
          <a:ext cx="4576191" cy="299212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2. The Force now has the Crest Advisory Homicide Review, and the conclusions/recommendations are being actioned via the Homicide and Serious Violence Reduction group and SV Board</a:t>
                      </a:r>
                      <a:endParaRPr lang="en-GB" sz="1400" b="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3.  Op Salus is the new operational name to combating Serious Violence and ASB jointly, implementing hotspot policing.</a:t>
                      </a:r>
                    </a:p>
                  </a:txBody>
                  <a:tcPr/>
                </a:tc>
                <a:extLst>
                  <a:ext uri="{0D108BD9-81ED-4DB2-BD59-A6C34878D82A}">
                    <a16:rowId xmlns:a16="http://schemas.microsoft.com/office/drawing/2014/main" val="333900248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3249414"/>
          <a:ext cx="3257725" cy="1620520"/>
        </p:xfrm>
        <a:graphic>
          <a:graphicData uri="http://schemas.openxmlformats.org/drawingml/2006/table">
            <a:tbl>
              <a:tblPr firstRow="1" bandRow="1">
                <a:tableStyleId>{5C22544A-7EE6-4342-B048-85BDC9FD1C3A}</a:tableStyleId>
              </a:tblPr>
              <a:tblGrid>
                <a:gridCol w="3257725">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Two </a:t>
                      </a:r>
                      <a:r>
                        <a:rPr lang="en-GB" sz="1400" dirty="0">
                          <a:solidFill>
                            <a:schemeClr val="bg1"/>
                          </a:solidFill>
                          <a:effectLst/>
                          <a:ea typeface="Times New Roman" panose="02020603050405020304" pitchFamily="18" charset="0"/>
                          <a:cs typeface="Times New Roman" panose="02020603050405020304" pitchFamily="18" charset="0"/>
                        </a:rPr>
                        <a:t>Homicides recorded in Q3, averaging around one per month in 24-25.</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The total number of Homicides recorded in 2024-25 so far exceeds last year by 1 crime.</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847192"/>
            <a:ext cx="86238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where there were four homicides.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force in ranked 33</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rd</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for the crime rate per 1000 population in the 12mths to Oct 2024.  In the OPCC report Q2 24-25 we were reporting being 28</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so have seen a deterioration in our ranking.</a:t>
            </a: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4" name="Picture 3" descr="Graph table">
            <a:extLst>
              <a:ext uri="{FF2B5EF4-FFF2-40B4-BE49-F238E27FC236}">
                <a16:creationId xmlns:a16="http://schemas.microsoft.com/office/drawing/2014/main" id="{AD5ADDF8-CA09-3B02-6E2A-0394FFA52012}"/>
              </a:ext>
            </a:extLst>
          </p:cNvPr>
          <p:cNvPicPr>
            <a:picLocks noChangeAspect="1"/>
          </p:cNvPicPr>
          <p:nvPr/>
        </p:nvPicPr>
        <p:blipFill>
          <a:blip r:embed="rId2"/>
          <a:stretch>
            <a:fillRect/>
          </a:stretch>
        </p:blipFill>
        <p:spPr>
          <a:xfrm>
            <a:off x="896247" y="1500138"/>
            <a:ext cx="6387480" cy="3221706"/>
          </a:xfrm>
          <a:prstGeom prst="rect">
            <a:avLst/>
          </a:prstGeom>
        </p:spPr>
      </p:pic>
      <p:pic>
        <p:nvPicPr>
          <p:cNvPr id="10" name="Picture 9" descr="Graph table">
            <a:extLst>
              <a:ext uri="{FF2B5EF4-FFF2-40B4-BE49-F238E27FC236}">
                <a16:creationId xmlns:a16="http://schemas.microsoft.com/office/drawing/2014/main" id="{4752CFE3-1118-DE71-EA5E-31015C421793}"/>
              </a:ext>
            </a:extLst>
          </p:cNvPr>
          <p:cNvPicPr>
            <a:picLocks noChangeAspect="1"/>
          </p:cNvPicPr>
          <p:nvPr/>
        </p:nvPicPr>
        <p:blipFill>
          <a:blip r:embed="rId3"/>
          <a:stretch>
            <a:fillRect/>
          </a:stretch>
        </p:blipFill>
        <p:spPr>
          <a:xfrm>
            <a:off x="9456263" y="5101107"/>
            <a:ext cx="1942039" cy="1376636"/>
          </a:xfrm>
          <a:prstGeom prst="rect">
            <a:avLst/>
          </a:prstGeom>
        </p:spPr>
      </p:pic>
    </p:spTree>
    <p:extLst>
      <p:ext uri="{BB962C8B-B14F-4D97-AF65-F5344CB8AC3E}">
        <p14:creationId xmlns:p14="http://schemas.microsoft.com/office/powerpoint/2010/main" val="10353503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63068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Reducing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dirty="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93809"/>
          <a:ext cx="4690378" cy="183388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SOTERIA implementation is progressing to address Rape and SSO</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2. VERU  - </a:t>
                      </a:r>
                      <a:r>
                        <a:rPr lang="en-GB" sz="1400" b="0" i="0" u="none" strike="noStrike" kern="1200" dirty="0">
                          <a:solidFill>
                            <a:schemeClr val="bg1"/>
                          </a:solidFill>
                          <a:effectLst/>
                          <a:latin typeface="+mn-lt"/>
                          <a:ea typeface="+mn-ea"/>
                          <a:cs typeface="+mn-cs"/>
                        </a:rPr>
                        <a:t>Introduction of 2 new pilot projects – Focused Deterrence partnered with Police Force and Community Navigators partnered </a:t>
                      </a:r>
                      <a:r>
                        <a:rPr lang="en-GB" sz="1400" b="0" i="0" u="none" strike="noStrike" kern="1200" dirty="0">
                          <a:solidFill>
                            <a:schemeClr val="dk1"/>
                          </a:solidFill>
                          <a:effectLst/>
                          <a:latin typeface="+mn-lt"/>
                          <a:ea typeface="+mn-ea"/>
                          <a:cs typeface="+mn-cs"/>
                        </a:rPr>
                        <a:t>with the Probation Service. </a:t>
                      </a:r>
                      <a:r>
                        <a:rPr lang="en-US" sz="1400" b="0" i="0" kern="1200" dirty="0">
                          <a:solidFill>
                            <a:schemeClr val="dk1"/>
                          </a:solidFill>
                          <a:effectLst/>
                          <a:latin typeface="+mn-lt"/>
                          <a:ea typeface="+mn-ea"/>
                          <a:cs typeface="+mn-cs"/>
                        </a:rPr>
                        <a:t>​</a:t>
                      </a:r>
                    </a:p>
                    <a:p>
                      <a:endParaRPr lang="en-GB" sz="1400" dirty="0">
                        <a:solidFill>
                          <a:srgbClr val="FF0000"/>
                        </a:solidFill>
                      </a:endParaRP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1" y="2923737"/>
          <a:ext cx="4576191" cy="1814897"/>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have remained around the average over the year so far, averaging 34 crimes per month.  </a:t>
                      </a:r>
                    </a:p>
                  </a:txBody>
                  <a:tcPr/>
                </a:tc>
                <a:extLst>
                  <a:ext uri="{0D108BD9-81ED-4DB2-BD59-A6C34878D82A}">
                    <a16:rowId xmlns:a16="http://schemas.microsoft.com/office/drawing/2014/main" val="1694316663"/>
                  </a:ext>
                </a:extLst>
              </a:tr>
              <a:tr h="370205">
                <a:tc>
                  <a:txBody>
                    <a:bodyPr/>
                    <a:lstStyle/>
                    <a:p>
                      <a:r>
                        <a:rPr lang="en-GB" sz="1400" dirty="0"/>
                        <a:t>2.  For the last 3 months levels have been below average.</a:t>
                      </a:r>
                    </a:p>
                  </a:txBody>
                  <a:tcPr/>
                </a:tc>
                <a:extLst>
                  <a:ext uri="{0D108BD9-81ED-4DB2-BD59-A6C34878D82A}">
                    <a16:rowId xmlns:a16="http://schemas.microsoft.com/office/drawing/2014/main" val="694984677"/>
                  </a:ext>
                </a:extLst>
              </a:tr>
              <a:tr h="425252">
                <a:tc>
                  <a:txBody>
                    <a:bodyPr/>
                    <a:lstStyle/>
                    <a:p>
                      <a:r>
                        <a:rPr lang="en-GB" sz="1400" dirty="0"/>
                        <a:t>3. Beds is still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4" name="Picture 3" descr="Graph table">
            <a:extLst>
              <a:ext uri="{FF2B5EF4-FFF2-40B4-BE49-F238E27FC236}">
                <a16:creationId xmlns:a16="http://schemas.microsoft.com/office/drawing/2014/main" id="{DE450079-26F2-DAF8-72E2-504481BE7BE7}"/>
              </a:ext>
            </a:extLst>
          </p:cNvPr>
          <p:cNvPicPr>
            <a:picLocks noChangeAspect="1"/>
          </p:cNvPicPr>
          <p:nvPr/>
        </p:nvPicPr>
        <p:blipFill>
          <a:blip r:embed="rId2"/>
          <a:stretch>
            <a:fillRect/>
          </a:stretch>
        </p:blipFill>
        <p:spPr>
          <a:xfrm>
            <a:off x="926532" y="1878899"/>
            <a:ext cx="6329867" cy="3120357"/>
          </a:xfrm>
          <a:prstGeom prst="rect">
            <a:avLst/>
          </a:prstGeom>
        </p:spPr>
      </p:pic>
      <p:pic>
        <p:nvPicPr>
          <p:cNvPr id="10" name="Picture 9" descr="Graph table">
            <a:extLst>
              <a:ext uri="{FF2B5EF4-FFF2-40B4-BE49-F238E27FC236}">
                <a16:creationId xmlns:a16="http://schemas.microsoft.com/office/drawing/2014/main" id="{AD846ED5-2954-7278-8855-88047A121B42}"/>
              </a:ext>
            </a:extLst>
          </p:cNvPr>
          <p:cNvPicPr>
            <a:picLocks noChangeAspect="1"/>
          </p:cNvPicPr>
          <p:nvPr/>
        </p:nvPicPr>
        <p:blipFill>
          <a:blip r:embed="rId3"/>
          <a:stretch>
            <a:fillRect/>
          </a:stretch>
        </p:blipFill>
        <p:spPr>
          <a:xfrm>
            <a:off x="9169167" y="5022652"/>
            <a:ext cx="2045095" cy="1458921"/>
          </a:xfrm>
          <a:prstGeom prst="rect">
            <a:avLst/>
          </a:prstGeom>
        </p:spPr>
      </p:pic>
    </p:spTree>
    <p:extLst>
      <p:ext uri="{BB962C8B-B14F-4D97-AF65-F5344CB8AC3E}">
        <p14:creationId xmlns:p14="http://schemas.microsoft.com/office/powerpoint/2010/main" val="300424644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482478" y="193809"/>
          <a:ext cx="4670338" cy="161544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292126">
                <a:tc>
                  <a:txBody>
                    <a:bodyPr/>
                    <a:lstStyle/>
                    <a:p>
                      <a:r>
                        <a:rPr lang="en-GB" dirty="0"/>
                        <a:t>Planned Action to Drive Performance</a:t>
                      </a:r>
                    </a:p>
                  </a:txBody>
                  <a:tcPr/>
                </a:tc>
                <a:extLst>
                  <a:ext uri="{0D108BD9-81ED-4DB2-BD59-A6C34878D82A}">
                    <a16:rowId xmlns:a16="http://schemas.microsoft.com/office/drawing/2014/main" val="1770329830"/>
                  </a:ext>
                </a:extLst>
              </a:tr>
              <a:tr h="584252">
                <a:tc>
                  <a:txBody>
                    <a:bodyPr/>
                    <a:lstStyle/>
                    <a:p>
                      <a:r>
                        <a:rPr lang="en-GB" sz="1400" dirty="0">
                          <a:solidFill>
                            <a:schemeClr val="bg1"/>
                          </a:solidFill>
                        </a:rPr>
                        <a:t>1. Op COSTELLO dedicate team continues to enforce on large scale drug activity, with key focus on the professional enablers, linking </a:t>
                      </a:r>
                      <a:r>
                        <a:rPr lang="en-GB" sz="1400" kern="1200" dirty="0">
                          <a:solidFill>
                            <a:schemeClr val="bg1"/>
                          </a:solidFill>
                          <a:latin typeface="+mn-lt"/>
                          <a:ea typeface="+mn-ea"/>
                          <a:cs typeface="+mn-cs"/>
                        </a:rPr>
                        <a:t>into SOC</a:t>
                      </a:r>
                      <a:endParaRPr lang="en-GB" sz="1400" dirty="0">
                        <a:solidFill>
                          <a:schemeClr val="bg1"/>
                        </a:solidFill>
                      </a:endParaRPr>
                    </a:p>
                  </a:txBody>
                  <a:tcPr/>
                </a:tc>
                <a:extLst>
                  <a:ext uri="{0D108BD9-81ED-4DB2-BD59-A6C34878D82A}">
                    <a16:rowId xmlns:a16="http://schemas.microsoft.com/office/drawing/2014/main" val="1694316663"/>
                  </a:ext>
                </a:extLst>
              </a:tr>
              <a:tr h="289189">
                <a:tc>
                  <a:txBody>
                    <a:bodyPr/>
                    <a:lstStyle/>
                    <a:p>
                      <a:r>
                        <a:rPr lang="en-GB" sz="1400" kern="1200" dirty="0">
                          <a:solidFill>
                            <a:schemeClr val="bg1"/>
                          </a:solidFill>
                          <a:latin typeface="+mn-lt"/>
                          <a:ea typeface="+mn-ea"/>
                          <a:cs typeface="+mn-cs"/>
                        </a:rPr>
                        <a:t>2. Op Joule scanning will continue in order to identify new lines.</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451543" y="2276166"/>
          <a:ext cx="4690378" cy="2558264"/>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41917">
                <a:tc>
                  <a:txBody>
                    <a:bodyPr/>
                    <a:lstStyle/>
                    <a:p>
                      <a:r>
                        <a:rPr lang="en-GB" dirty="0"/>
                        <a:t>Comments</a:t>
                      </a:r>
                    </a:p>
                  </a:txBody>
                  <a:tcPr/>
                </a:tc>
                <a:extLst>
                  <a:ext uri="{0D108BD9-81ED-4DB2-BD59-A6C34878D82A}">
                    <a16:rowId xmlns:a16="http://schemas.microsoft.com/office/drawing/2014/main" val="1770329830"/>
                  </a:ext>
                </a:extLst>
              </a:tr>
              <a:tr h="883287">
                <a:tc>
                  <a:txBody>
                    <a:bodyPr/>
                    <a:lstStyle/>
                    <a:p>
                      <a:r>
                        <a:rPr lang="en-GB" sz="1400" dirty="0"/>
                        <a:t>1. Q3 recorded 125 Trafficking of Drugs offences, averaging 37 crimes per month in 24/25.  This is up on the previous quarter and on same time last year.  Trafficking offences reflects proactive police activity.</a:t>
                      </a:r>
                      <a:endParaRPr lang="en-GB" sz="1400" dirty="0">
                        <a:solidFill>
                          <a:srgbClr val="FF0000"/>
                        </a:solidFill>
                      </a:endParaRPr>
                    </a:p>
                  </a:txBody>
                  <a:tcPr/>
                </a:tc>
                <a:extLst>
                  <a:ext uri="{0D108BD9-81ED-4DB2-BD59-A6C34878D82A}">
                    <a16:rowId xmlns:a16="http://schemas.microsoft.com/office/drawing/2014/main" val="1694316663"/>
                  </a:ext>
                </a:extLst>
              </a:tr>
              <a:tr h="683835">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19 OCGs – this is a decrease on Q2 24-25 where 24 were recorded. The number of Street Gangs has remained stable at 14 (as at Dec 24).</a:t>
                      </a:r>
                      <a:endParaRPr lang="en-GB" sz="1400" b="0" dirty="0">
                        <a:solidFill>
                          <a:schemeClr val="bg1"/>
                        </a:solidFill>
                      </a:endParaRPr>
                    </a:p>
                  </a:txBody>
                  <a:tcPr/>
                </a:tc>
                <a:extLst>
                  <a:ext uri="{0D108BD9-81ED-4DB2-BD59-A6C34878D82A}">
                    <a16:rowId xmlns:a16="http://schemas.microsoft.com/office/drawing/2014/main" val="694984677"/>
                  </a:ext>
                </a:extLst>
              </a:tr>
              <a:tr h="51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81 groups operating 84 county lines.</a:t>
                      </a: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57382" y="1517261"/>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8336786"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new lines coming in under Op Joule (where we actively scan for and identify new lines). From now on in, it is likely that these numbers will stabilise.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descr="Graph table">
            <a:extLst>
              <a:ext uri="{FF2B5EF4-FFF2-40B4-BE49-F238E27FC236}">
                <a16:creationId xmlns:a16="http://schemas.microsoft.com/office/drawing/2014/main" id="{73B25B97-E36D-4EB6-82B7-4E1F7F454979}"/>
              </a:ext>
            </a:extLst>
          </p:cNvPr>
          <p:cNvPicPr>
            <a:picLocks noChangeAspect="1"/>
          </p:cNvPicPr>
          <p:nvPr/>
        </p:nvPicPr>
        <p:blipFill>
          <a:blip r:embed="rId2"/>
          <a:stretch>
            <a:fillRect/>
          </a:stretch>
        </p:blipFill>
        <p:spPr>
          <a:xfrm>
            <a:off x="907388" y="1922386"/>
            <a:ext cx="6371720" cy="3180320"/>
          </a:xfrm>
          <a:prstGeom prst="rect">
            <a:avLst/>
          </a:prstGeom>
        </p:spPr>
      </p:pic>
      <p:pic>
        <p:nvPicPr>
          <p:cNvPr id="10" name="Picture 9" descr="Graph table">
            <a:extLst>
              <a:ext uri="{FF2B5EF4-FFF2-40B4-BE49-F238E27FC236}">
                <a16:creationId xmlns:a16="http://schemas.microsoft.com/office/drawing/2014/main" id="{DE8DF539-B1D6-884A-FDDC-42EC04EF1940}"/>
              </a:ext>
            </a:extLst>
          </p:cNvPr>
          <p:cNvPicPr>
            <a:picLocks noChangeAspect="1"/>
          </p:cNvPicPr>
          <p:nvPr/>
        </p:nvPicPr>
        <p:blipFill>
          <a:blip r:embed="rId3"/>
          <a:stretch>
            <a:fillRect/>
          </a:stretch>
        </p:blipFill>
        <p:spPr>
          <a:xfrm>
            <a:off x="9796732" y="5228590"/>
            <a:ext cx="1897913" cy="1435601"/>
          </a:xfrm>
          <a:prstGeom prst="rect">
            <a:avLst/>
          </a:prstGeom>
        </p:spPr>
      </p:pic>
    </p:spTree>
    <p:extLst>
      <p:ext uri="{BB962C8B-B14F-4D97-AF65-F5344CB8AC3E}">
        <p14:creationId xmlns:p14="http://schemas.microsoft.com/office/powerpoint/2010/main" val="155769928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Police recorded Residential Burglary offences </a:t>
                      </a:r>
                      <a:r>
                        <a:rPr lang="en-GB" sz="800" kern="1200" dirty="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dirty="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dirty="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93809"/>
          <a:ext cx="4690378" cy="183388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kern="1200" dirty="0">
                          <a:solidFill>
                            <a:schemeClr val="bg1"/>
                          </a:solidFill>
                          <a:effectLst/>
                          <a:latin typeface="+mn-lt"/>
                          <a:ea typeface="+mn-ea"/>
                          <a:cs typeface="Times New Roman" panose="02020603050405020304" pitchFamily="18" charset="0"/>
                        </a:rPr>
                        <a:t>1. Two problem solving projects have been taken forward to the NHC meeting, both in Luton, relating to robbery and residential burglary.</a:t>
                      </a:r>
                    </a:p>
                  </a:txBody>
                  <a:tcPr/>
                </a:tc>
                <a:extLst>
                  <a:ext uri="{0D108BD9-81ED-4DB2-BD59-A6C34878D82A}">
                    <a16:rowId xmlns:a16="http://schemas.microsoft.com/office/drawing/2014/main" val="4168489154"/>
                  </a:ext>
                </a:extLst>
              </a:tr>
              <a:tr h="370840">
                <a:tc>
                  <a:txBody>
                    <a:bodyPr/>
                    <a:lstStyle/>
                    <a:p>
                      <a:r>
                        <a:rPr lang="en-GB" sz="1400" kern="1200" dirty="0">
                          <a:solidFill>
                            <a:schemeClr val="bg1"/>
                          </a:solidFill>
                          <a:effectLst/>
                          <a:latin typeface="+mn-lt"/>
                          <a:ea typeface="+mn-ea"/>
                          <a:cs typeface="Times New Roman" panose="02020603050405020304" pitchFamily="18" charset="0"/>
                        </a:rPr>
                        <a:t>2. Annual neighbourhood crime problem profile was completed in August 2024 – it identified a number of longer-term hotspots for personal robbery and residential burglary.</a:t>
                      </a:r>
                    </a:p>
                  </a:txBody>
                  <a:tcPr/>
                </a:tc>
                <a:extLst>
                  <a:ext uri="{0D108BD9-81ED-4DB2-BD59-A6C34878D82A}">
                    <a16:rowId xmlns:a16="http://schemas.microsoft.com/office/drawing/2014/main" val="254438656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2260303"/>
          <a:ext cx="4690378" cy="4192983"/>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1829">
                <a:tc>
                  <a:txBody>
                    <a:bodyPr/>
                    <a:lstStyle/>
                    <a:p>
                      <a:r>
                        <a:rPr lang="en-GB" dirty="0"/>
                        <a:t>Comments</a:t>
                      </a:r>
                    </a:p>
                  </a:txBody>
                  <a:tcPr/>
                </a:tc>
                <a:extLst>
                  <a:ext uri="{0D108BD9-81ED-4DB2-BD59-A6C34878D82A}">
                    <a16:rowId xmlns:a16="http://schemas.microsoft.com/office/drawing/2014/main" val="1770329830"/>
                  </a:ext>
                </a:extLst>
              </a:tr>
              <a:tr h="986418">
                <a:tc>
                  <a:txBody>
                    <a:bodyPr/>
                    <a:lstStyle/>
                    <a:p>
                      <a:pPr marL="0" indent="0">
                        <a:lnSpc>
                          <a:spcPct val="115000"/>
                        </a:lnSpc>
                        <a:spcAft>
                          <a:spcPts val="1000"/>
                        </a:spcAft>
                        <a:buNone/>
                      </a:pPr>
                      <a:r>
                        <a:rPr lang="en-GB" sz="1400" dirty="0"/>
                        <a:t>1.  Q3 recorded 385 Residential Burglaries averaging 126 crimes a month 24/25</a:t>
                      </a:r>
                      <a:r>
                        <a:rPr lang="en-GB" sz="1400" dirty="0">
                          <a:solidFill>
                            <a:schemeClr val="bg1"/>
                          </a:solidFill>
                        </a:rPr>
                        <a:t>.</a:t>
                      </a:r>
                      <a:r>
                        <a:rPr lang="en-GB" sz="1400" dirty="0">
                          <a:solidFill>
                            <a:schemeClr val="bg1"/>
                          </a:solidFill>
                          <a:effectLst/>
                          <a:cs typeface="Times New Roman" panose="02020603050405020304" pitchFamily="18" charset="0"/>
                        </a:rPr>
                        <a:t> This is slightly higher than the previous quarter and below the same period in the previous year.  Solved rate for Q3 24-25 was 9.4%.</a:t>
                      </a:r>
                      <a:endParaRPr lang="en-GB" sz="18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608220">
                <a:tc>
                  <a:txBody>
                    <a:bodyPr/>
                    <a:lstStyle/>
                    <a:p>
                      <a:pPr>
                        <a:lnSpc>
                          <a:spcPct val="115000"/>
                        </a:lnSpc>
                        <a:spcAft>
                          <a:spcPts val="1000"/>
                        </a:spcAft>
                      </a:pPr>
                      <a:r>
                        <a:rPr lang="en-GB" sz="1400" dirty="0">
                          <a:solidFill>
                            <a:schemeClr val="bg1"/>
                          </a:solidFill>
                        </a:rPr>
                        <a:t>2. Vehicle Crime has decreased compared to Q2, but comparable with previous quarters.  Average 353 crimes per month 24/25.</a:t>
                      </a:r>
                      <a:endParaRPr lang="en-GB" sz="14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87107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kern="1200" dirty="0">
                          <a:solidFill>
                            <a:schemeClr val="bg1"/>
                          </a:solidFill>
                          <a:effectLst/>
                          <a:latin typeface="+mn-lt"/>
                          <a:cs typeface="Times New Roman" panose="02020603050405020304" pitchFamily="18" charset="0"/>
                        </a:rPr>
                        <a:t>3. Personal Robbery has decreased compered to Q2.  Q3 was lower than the same quarter in the 23-24 year.  Average 44 crimes per month 24/25.  Solved rate for Q3 24-25 was 9.8%.</a:t>
                      </a:r>
                      <a:endParaRPr lang="en-GB" sz="1400" dirty="0">
                        <a:solidFill>
                          <a:schemeClr val="bg1"/>
                        </a:solidFill>
                      </a:endParaRPr>
                    </a:p>
                  </a:txBody>
                  <a:tcPr/>
                </a:tc>
                <a:extLst>
                  <a:ext uri="{0D108BD9-81ED-4DB2-BD59-A6C34878D82A}">
                    <a16:rowId xmlns:a16="http://schemas.microsoft.com/office/drawing/2014/main" val="3582506667"/>
                  </a:ext>
                </a:extLst>
              </a:tr>
              <a:tr h="60822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dirty="0">
                          <a:solidFill>
                            <a:schemeClr val="bg1"/>
                          </a:solidFill>
                        </a:rPr>
                        <a:t>4. 111 </a:t>
                      </a:r>
                      <a:r>
                        <a:rPr lang="en-GB" sz="1400" kern="1200" dirty="0">
                          <a:solidFill>
                            <a:schemeClr val="bg1"/>
                          </a:solidFill>
                          <a:effectLst/>
                          <a:latin typeface="+mn-lt"/>
                          <a:ea typeface="+mn-ea"/>
                          <a:cs typeface="Times New Roman" panose="02020603050405020304" pitchFamily="18" charset="0"/>
                        </a:rPr>
                        <a:t>Theft from a Person during Q3, this is a decrease compared to Q2 and below this time in the previous year.  Levels have been below average across the quarter as a whole. </a:t>
                      </a:r>
                      <a:endParaRPr lang="en-GB" sz="14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Theft from Person</a:t>
            </a:r>
          </a:p>
        </p:txBody>
      </p:sp>
      <p:pic>
        <p:nvPicPr>
          <p:cNvPr id="3" name="Picture 2" descr="Graph table">
            <a:extLst>
              <a:ext uri="{FF2B5EF4-FFF2-40B4-BE49-F238E27FC236}">
                <a16:creationId xmlns:a16="http://schemas.microsoft.com/office/drawing/2014/main" id="{3AAE8409-D963-327F-55AC-B77422389B79}"/>
              </a:ext>
            </a:extLst>
          </p:cNvPr>
          <p:cNvPicPr>
            <a:picLocks noChangeAspect="1"/>
          </p:cNvPicPr>
          <p:nvPr/>
        </p:nvPicPr>
        <p:blipFill>
          <a:blip r:embed="rId2"/>
          <a:stretch>
            <a:fillRect/>
          </a:stretch>
        </p:blipFill>
        <p:spPr>
          <a:xfrm>
            <a:off x="924492" y="2752487"/>
            <a:ext cx="3049744" cy="1503545"/>
          </a:xfrm>
          <a:prstGeom prst="rect">
            <a:avLst/>
          </a:prstGeom>
        </p:spPr>
      </p:pic>
      <p:pic>
        <p:nvPicPr>
          <p:cNvPr id="10" name="Picture 9" descr="Graph table">
            <a:extLst>
              <a:ext uri="{FF2B5EF4-FFF2-40B4-BE49-F238E27FC236}">
                <a16:creationId xmlns:a16="http://schemas.microsoft.com/office/drawing/2014/main" id="{72FD6D96-D55E-ED14-024E-1477FA192E5F}"/>
              </a:ext>
            </a:extLst>
          </p:cNvPr>
          <p:cNvPicPr>
            <a:picLocks noChangeAspect="1"/>
          </p:cNvPicPr>
          <p:nvPr/>
        </p:nvPicPr>
        <p:blipFill>
          <a:blip r:embed="rId3"/>
          <a:stretch>
            <a:fillRect/>
          </a:stretch>
        </p:blipFill>
        <p:spPr>
          <a:xfrm>
            <a:off x="4182126" y="2739616"/>
            <a:ext cx="3094521" cy="1531031"/>
          </a:xfrm>
          <a:prstGeom prst="rect">
            <a:avLst/>
          </a:prstGeom>
        </p:spPr>
      </p:pic>
      <p:pic>
        <p:nvPicPr>
          <p:cNvPr id="17" name="Picture 16" descr="Graph table">
            <a:extLst>
              <a:ext uri="{FF2B5EF4-FFF2-40B4-BE49-F238E27FC236}">
                <a16:creationId xmlns:a16="http://schemas.microsoft.com/office/drawing/2014/main" id="{89441787-79DC-1D3F-C63B-53340F4B4504}"/>
              </a:ext>
            </a:extLst>
          </p:cNvPr>
          <p:cNvPicPr>
            <a:picLocks noChangeAspect="1"/>
          </p:cNvPicPr>
          <p:nvPr/>
        </p:nvPicPr>
        <p:blipFill>
          <a:blip r:embed="rId4"/>
          <a:stretch>
            <a:fillRect/>
          </a:stretch>
        </p:blipFill>
        <p:spPr>
          <a:xfrm>
            <a:off x="924492" y="4633677"/>
            <a:ext cx="3104794" cy="1503545"/>
          </a:xfrm>
          <a:prstGeom prst="rect">
            <a:avLst/>
          </a:prstGeom>
        </p:spPr>
      </p:pic>
      <p:pic>
        <p:nvPicPr>
          <p:cNvPr id="21" name="Picture 20" descr="Graph table">
            <a:extLst>
              <a:ext uri="{FF2B5EF4-FFF2-40B4-BE49-F238E27FC236}">
                <a16:creationId xmlns:a16="http://schemas.microsoft.com/office/drawing/2014/main" id="{83AA6C65-A36C-0C83-5DD6-9368383C9C87}"/>
              </a:ext>
            </a:extLst>
          </p:cNvPr>
          <p:cNvPicPr>
            <a:picLocks noChangeAspect="1"/>
          </p:cNvPicPr>
          <p:nvPr/>
        </p:nvPicPr>
        <p:blipFill>
          <a:blip r:embed="rId5"/>
          <a:stretch>
            <a:fillRect/>
          </a:stretch>
        </p:blipFill>
        <p:spPr>
          <a:xfrm>
            <a:off x="4165490" y="4619933"/>
            <a:ext cx="3180983" cy="1531031"/>
          </a:xfrm>
          <a:prstGeom prst="rect">
            <a:avLst/>
          </a:prstGeom>
        </p:spPr>
      </p:pic>
    </p:spTree>
    <p:extLst>
      <p:ext uri="{BB962C8B-B14F-4D97-AF65-F5344CB8AC3E}">
        <p14:creationId xmlns:p14="http://schemas.microsoft.com/office/powerpoint/2010/main" val="23315286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15892" y="400554"/>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Investigate 100% of all cyber dependant crime disseminated to force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3927438429"/>
              </p:ext>
            </p:extLst>
          </p:nvPr>
        </p:nvGraphicFramePr>
        <p:xfrm>
          <a:off x="7394313" y="400554"/>
          <a:ext cx="4690378" cy="2535959"/>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5214">
                <a:tc>
                  <a:txBody>
                    <a:bodyPr/>
                    <a:lstStyle/>
                    <a:p>
                      <a:r>
                        <a:rPr lang="en-GB" dirty="0"/>
                        <a:t>Planned Action to Drive Performance</a:t>
                      </a:r>
                    </a:p>
                  </a:txBody>
                  <a:tcPr/>
                </a:tc>
                <a:extLst>
                  <a:ext uri="{0D108BD9-81ED-4DB2-BD59-A6C34878D82A}">
                    <a16:rowId xmlns:a16="http://schemas.microsoft.com/office/drawing/2014/main" val="1770329830"/>
                  </a:ext>
                </a:extLst>
              </a:tr>
              <a:tr h="1020971">
                <a:tc>
                  <a:txBody>
                    <a:bodyPr/>
                    <a:lstStyle/>
                    <a:p>
                      <a:pPr lvl="0"/>
                      <a:r>
                        <a:rPr lang="en-GB" sz="1400" dirty="0">
                          <a:solidFill>
                            <a:schemeClr val="bg1"/>
                          </a:solidFill>
                        </a:rPr>
                        <a:t>1. Cyber CPD organised for the 20th February - to provide Cyber advice to all business areas covering best practice, identifying digital opportunities, how to use digital evidence in investigations and cryptocurrency.</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1694316663"/>
                  </a:ext>
                </a:extLst>
              </a:tr>
              <a:tr h="790429">
                <a:tc>
                  <a:txBody>
                    <a:bodyPr/>
                    <a:lstStyle/>
                    <a:p>
                      <a:pPr lvl="0"/>
                      <a:r>
                        <a:rPr lang="en-GB" sz="1400" dirty="0">
                          <a:solidFill>
                            <a:schemeClr val="bg1"/>
                          </a:solidFill>
                        </a:rPr>
                        <a:t>2. Cyber clinics being arranged at both HQ and Luton to enable OIC's to seek advice from cyber SME's to identify how the cyber team can support their investigations.</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29345">
                <a:tc>
                  <a:txBody>
                    <a:bodyPr/>
                    <a:lstStyle/>
                    <a:p>
                      <a:pPr lvl="0"/>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330068241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641744501"/>
              </p:ext>
            </p:extLst>
          </p:nvPr>
        </p:nvGraphicFramePr>
        <p:xfrm>
          <a:off x="1188689" y="3629245"/>
          <a:ext cx="10411900" cy="889000"/>
        </p:xfrm>
        <a:graphic>
          <a:graphicData uri="http://schemas.openxmlformats.org/drawingml/2006/table">
            <a:tbl>
              <a:tblPr firstRow="1" bandRow="1">
                <a:tableStyleId>{5C22544A-7EE6-4342-B048-85BDC9FD1C3A}</a:tableStyleId>
              </a:tblPr>
              <a:tblGrid>
                <a:gridCol w="10411900">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r>
                        <a:rPr lang="en-GB" sz="1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4 DMI's attended the first NPCC Cyber Pursue conference in Birmingham which focussed on best practice when investigating Cyber Dependent and Cyber enabled crime and how the cyber teams can support the investigation teams.</a:t>
                      </a:r>
                      <a:endParaRPr lang="en-GB" sz="1600" dirty="0">
                        <a:effectLst/>
                        <a:latin typeface="Aptos" panose="020B0004020202020204" pitchFamily="34" charset="0"/>
                        <a:ea typeface="Aptos" panose="020B0004020202020204" pitchFamily="34" charset="0"/>
                        <a:cs typeface="Aptos" panose="020B0004020202020204" pitchFamily="34" charset="0"/>
                      </a:endParaRPr>
                    </a:p>
                  </a:txBody>
                  <a:tcPr/>
                </a:tc>
                <a:extLst>
                  <a:ext uri="{0D108BD9-81ED-4DB2-BD59-A6C34878D82A}">
                    <a16:rowId xmlns:a16="http://schemas.microsoft.com/office/drawing/2014/main" val="1694316663"/>
                  </a:ext>
                </a:extLst>
              </a:tr>
            </a:tbl>
          </a:graphicData>
        </a:graphic>
      </p:graphicFrame>
    </p:spTree>
    <p:extLst>
      <p:ext uri="{BB962C8B-B14F-4D97-AF65-F5344CB8AC3E}">
        <p14:creationId xmlns:p14="http://schemas.microsoft.com/office/powerpoint/2010/main" val="292870948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13210</TotalTime>
  <Words>2449</Words>
  <Application>Microsoft Office PowerPoint</Application>
  <PresentationFormat>Widescreen</PresentationFormat>
  <Paragraphs>394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Arial</vt:lpstr>
      <vt:lpstr>Calibri</vt:lpstr>
      <vt:lpstr>Calibri Light</vt:lpstr>
      <vt:lpstr>Times New Roman</vt:lpstr>
      <vt:lpstr>Office Theme</vt:lpstr>
      <vt:lpstr>Office of the Police and Crime Commissioner Information Document for January 2025</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Recruitment and retention of police officers</vt:lpstr>
      <vt:lpstr>  </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 </vt:lpstr>
      <vt:lpstr>   Victims at centre of the CJS</vt:lpstr>
      <vt:lpstr>   Victims at centre of the CJS</vt:lpstr>
      <vt:lpstr>    Transparency</vt:lpstr>
      <vt:lpstr>    Transparency</vt:lpstr>
      <vt:lpstr>PowerPoint Presentation</vt:lpstr>
      <vt:lpstr>    Scrutiny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DENNESS, Samantha 3158</cp:lastModifiedBy>
  <cp:revision>151</cp:revision>
  <dcterms:created xsi:type="dcterms:W3CDTF">2022-01-13T10:24:52Z</dcterms:created>
  <dcterms:modified xsi:type="dcterms:W3CDTF">2025-04-01T12:18:32Z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ies>
</file>