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35" r:id="rId6"/>
    <p:sldId id="336" r:id="rId7"/>
    <p:sldId id="337" r:id="rId8"/>
    <p:sldId id="338" r:id="rId9"/>
    <p:sldId id="343" r:id="rId10"/>
    <p:sldId id="277" r:id="rId11"/>
    <p:sldId id="278" r:id="rId12"/>
    <p:sldId id="279" r:id="rId13"/>
    <p:sldId id="259" r:id="rId14"/>
    <p:sldId id="268" r:id="rId15"/>
    <p:sldId id="280" r:id="rId16"/>
    <p:sldId id="344" r:id="rId17"/>
    <p:sldId id="345" r:id="rId18"/>
    <p:sldId id="295" r:id="rId19"/>
    <p:sldId id="304" r:id="rId20"/>
    <p:sldId id="317" r:id="rId21"/>
    <p:sldId id="319" r:id="rId22"/>
    <p:sldId id="305" r:id="rId23"/>
    <p:sldId id="320" r:id="rId24"/>
    <p:sldId id="306" r:id="rId25"/>
    <p:sldId id="323" r:id="rId26"/>
    <p:sldId id="297" r:id="rId27"/>
    <p:sldId id="281" r:id="rId28"/>
    <p:sldId id="263" r:id="rId29"/>
    <p:sldId id="324" r:id="rId30"/>
    <p:sldId id="287" r:id="rId31"/>
    <p:sldId id="288" r:id="rId32"/>
    <p:sldId id="298" r:id="rId33"/>
    <p:sldId id="33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Dissatisfaction &amp; Enquiries Per 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1442495126705652E-2"/>
          <c:y val="8.2388451443569558E-2"/>
          <c:w val="0.9571150097465887"/>
          <c:h val="0.7760367454068241"/>
        </c:manualLayout>
      </c:layout>
      <c:lineChart>
        <c:grouping val="standard"/>
        <c:varyColors val="0"/>
        <c:ser>
          <c:idx val="0"/>
          <c:order val="0"/>
          <c:tx>
            <c:strRef>
              <c:f>Sheet1!$B$1</c:f>
              <c:strCache>
                <c:ptCount val="1"/>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45474</c:v>
                </c:pt>
                <c:pt idx="1">
                  <c:v>45505</c:v>
                </c:pt>
                <c:pt idx="2">
                  <c:v>45536</c:v>
                </c:pt>
                <c:pt idx="3">
                  <c:v>45566</c:v>
                </c:pt>
                <c:pt idx="4">
                  <c:v>45597</c:v>
                </c:pt>
                <c:pt idx="5">
                  <c:v>45627</c:v>
                </c:pt>
                <c:pt idx="6">
                  <c:v>45658</c:v>
                </c:pt>
                <c:pt idx="7">
                  <c:v>45689</c:v>
                </c:pt>
                <c:pt idx="8">
                  <c:v>45717</c:v>
                </c:pt>
                <c:pt idx="9">
                  <c:v>45748</c:v>
                </c:pt>
                <c:pt idx="10">
                  <c:v>45778</c:v>
                </c:pt>
                <c:pt idx="11">
                  <c:v>45809</c:v>
                </c:pt>
              </c:numCache>
            </c:numRef>
          </c:cat>
          <c:val>
            <c:numRef>
              <c:f>Sheet1!$B$2:$B$13</c:f>
              <c:numCache>
                <c:formatCode>General</c:formatCode>
                <c:ptCount val="12"/>
                <c:pt idx="0">
                  <c:v>79</c:v>
                </c:pt>
                <c:pt idx="1">
                  <c:v>102</c:v>
                </c:pt>
                <c:pt idx="2">
                  <c:v>92</c:v>
                </c:pt>
                <c:pt idx="3">
                  <c:v>129</c:v>
                </c:pt>
                <c:pt idx="4">
                  <c:v>76</c:v>
                </c:pt>
                <c:pt idx="5">
                  <c:v>86</c:v>
                </c:pt>
                <c:pt idx="6">
                  <c:v>105</c:v>
                </c:pt>
                <c:pt idx="7">
                  <c:v>96</c:v>
                </c:pt>
                <c:pt idx="8">
                  <c:v>97</c:v>
                </c:pt>
                <c:pt idx="9">
                  <c:v>114</c:v>
                </c:pt>
                <c:pt idx="10">
                  <c:v>116</c:v>
                </c:pt>
                <c:pt idx="11">
                  <c:v>104</c:v>
                </c:pt>
              </c:numCache>
            </c:numRef>
          </c:val>
          <c:smooth val="0"/>
          <c:extLst>
            <c:ext xmlns:c16="http://schemas.microsoft.com/office/drawing/2014/chart" uri="{C3380CC4-5D6E-409C-BE32-E72D297353CC}">
              <c16:uniqueId val="{00000000-5E91-406A-8B3D-A49BBAC15831}"/>
            </c:ext>
          </c:extLst>
        </c:ser>
        <c:ser>
          <c:idx val="1"/>
          <c:order val="1"/>
          <c:tx>
            <c:strRef>
              <c:f>Sheet1!$C$1</c:f>
              <c:strCache>
                <c:ptCount val="1"/>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45474</c:v>
                </c:pt>
                <c:pt idx="1">
                  <c:v>45505</c:v>
                </c:pt>
                <c:pt idx="2">
                  <c:v>45536</c:v>
                </c:pt>
                <c:pt idx="3">
                  <c:v>45566</c:v>
                </c:pt>
                <c:pt idx="4">
                  <c:v>45597</c:v>
                </c:pt>
                <c:pt idx="5">
                  <c:v>45627</c:v>
                </c:pt>
                <c:pt idx="6">
                  <c:v>45658</c:v>
                </c:pt>
                <c:pt idx="7">
                  <c:v>45689</c:v>
                </c:pt>
                <c:pt idx="8">
                  <c:v>45717</c:v>
                </c:pt>
                <c:pt idx="9">
                  <c:v>45748</c:v>
                </c:pt>
                <c:pt idx="10">
                  <c:v>45778</c:v>
                </c:pt>
                <c:pt idx="11">
                  <c:v>45809</c:v>
                </c:pt>
              </c:numCache>
            </c:numRef>
          </c:cat>
          <c:val>
            <c:numRef>
              <c:f>Sheet1!$C$2:$C$13</c:f>
              <c:numCache>
                <c:formatCode>General</c:formatCode>
                <c:ptCount val="12"/>
                <c:pt idx="0">
                  <c:v>179</c:v>
                </c:pt>
                <c:pt idx="1">
                  <c:v>138</c:v>
                </c:pt>
                <c:pt idx="2">
                  <c:v>161</c:v>
                </c:pt>
                <c:pt idx="3">
                  <c:v>140</c:v>
                </c:pt>
                <c:pt idx="4">
                  <c:v>134</c:v>
                </c:pt>
                <c:pt idx="5">
                  <c:v>136</c:v>
                </c:pt>
                <c:pt idx="6">
                  <c:v>143</c:v>
                </c:pt>
                <c:pt idx="7">
                  <c:v>131</c:v>
                </c:pt>
                <c:pt idx="8">
                  <c:v>136</c:v>
                </c:pt>
                <c:pt idx="9">
                  <c:v>123</c:v>
                </c:pt>
                <c:pt idx="10">
                  <c:v>131</c:v>
                </c:pt>
                <c:pt idx="11">
                  <c:v>137</c:v>
                </c:pt>
              </c:numCache>
            </c:numRef>
          </c:val>
          <c:smooth val="0"/>
          <c:extLst>
            <c:ext xmlns:c16="http://schemas.microsoft.com/office/drawing/2014/chart" uri="{C3380CC4-5D6E-409C-BE32-E72D297353CC}">
              <c16:uniqueId val="{00000001-5E91-406A-8B3D-A49BBAC15831}"/>
            </c:ext>
          </c:extLst>
        </c:ser>
        <c:dLbls>
          <c:dLblPos val="ctr"/>
          <c:showLegendKey val="0"/>
          <c:showVal val="1"/>
          <c:showCatName val="0"/>
          <c:showSerName val="0"/>
          <c:showPercent val="0"/>
          <c:showBubbleSize val="0"/>
        </c:dLbls>
        <c:marker val="1"/>
        <c:smooth val="0"/>
        <c:axId val="1675534287"/>
        <c:axId val="1675543855"/>
      </c:lineChart>
      <c:dateAx>
        <c:axId val="1675534287"/>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75543855"/>
        <c:crosses val="autoZero"/>
        <c:auto val="1"/>
        <c:lblOffset val="100"/>
        <c:baseTimeUnit val="months"/>
      </c:dateAx>
      <c:valAx>
        <c:axId val="1675543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553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a:t>HOW THE DISSATISFACTION WAS RECEIVED</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c:f>
              <c:strCache>
                <c:ptCount val="1"/>
                <c:pt idx="0">
                  <c:v>Online Form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Sheet1!$B$1</c:f>
              <c:numCache>
                <c:formatCode>General</c:formatCode>
                <c:ptCount val="1"/>
                <c:pt idx="0">
                  <c:v>55</c:v>
                </c:pt>
              </c:numCache>
            </c:numRef>
          </c:val>
          <c:extLst>
            <c:ext xmlns:c16="http://schemas.microsoft.com/office/drawing/2014/chart" uri="{C3380CC4-5D6E-409C-BE32-E72D297353CC}">
              <c16:uniqueId val="{00000000-817E-4956-8FA4-D515A16BAD94}"/>
            </c:ext>
          </c:extLst>
        </c:ser>
        <c:ser>
          <c:idx val="1"/>
          <c:order val="1"/>
          <c:tx>
            <c:strRef>
              <c:f>Sheet1!$A$2</c:f>
              <c:strCache>
                <c:ptCount val="1"/>
                <c:pt idx="0">
                  <c:v>Email</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Sheet1!$B$2</c:f>
              <c:numCache>
                <c:formatCode>General</c:formatCode>
                <c:ptCount val="1"/>
                <c:pt idx="0">
                  <c:v>27</c:v>
                </c:pt>
              </c:numCache>
            </c:numRef>
          </c:val>
          <c:extLst>
            <c:ext xmlns:c16="http://schemas.microsoft.com/office/drawing/2014/chart" uri="{C3380CC4-5D6E-409C-BE32-E72D297353CC}">
              <c16:uniqueId val="{00000001-817E-4956-8FA4-D515A16BAD94}"/>
            </c:ext>
          </c:extLst>
        </c:ser>
        <c:ser>
          <c:idx val="2"/>
          <c:order val="2"/>
          <c:tx>
            <c:strRef>
              <c:f>Sheet1!$A$3</c:f>
              <c:strCache>
                <c:ptCount val="1"/>
                <c:pt idx="0">
                  <c:v>IOPC</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Sheet1!$B$3</c:f>
              <c:numCache>
                <c:formatCode>General</c:formatCode>
                <c:ptCount val="1"/>
                <c:pt idx="0">
                  <c:v>10</c:v>
                </c:pt>
              </c:numCache>
            </c:numRef>
          </c:val>
          <c:extLst>
            <c:ext xmlns:c16="http://schemas.microsoft.com/office/drawing/2014/chart" uri="{C3380CC4-5D6E-409C-BE32-E72D297353CC}">
              <c16:uniqueId val="{00000002-817E-4956-8FA4-D515A16BAD94}"/>
            </c:ext>
          </c:extLst>
        </c:ser>
        <c:ser>
          <c:idx val="3"/>
          <c:order val="3"/>
          <c:tx>
            <c:strRef>
              <c:f>Sheet1!$A$4</c:f>
              <c:strCache>
                <c:ptCount val="1"/>
                <c:pt idx="0">
                  <c:v>OPCC</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Sheet1!$B$4</c:f>
              <c:numCache>
                <c:formatCode>General</c:formatCode>
                <c:ptCount val="1"/>
                <c:pt idx="0">
                  <c:v>1</c:v>
                </c:pt>
              </c:numCache>
            </c:numRef>
          </c:val>
          <c:extLst>
            <c:ext xmlns:c16="http://schemas.microsoft.com/office/drawing/2014/chart" uri="{C3380CC4-5D6E-409C-BE32-E72D297353CC}">
              <c16:uniqueId val="{00000003-817E-4956-8FA4-D515A16BAD94}"/>
            </c:ext>
          </c:extLst>
        </c:ser>
        <c:ser>
          <c:idx val="4"/>
          <c:order val="4"/>
          <c:tx>
            <c:strRef>
              <c:f>Sheet1!$A$5</c:f>
              <c:strCache>
                <c:ptCount val="1"/>
                <c:pt idx="0">
                  <c:v>Telephone</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Sheet1!$B$5</c:f>
              <c:numCache>
                <c:formatCode>General</c:formatCode>
                <c:ptCount val="1"/>
                <c:pt idx="0">
                  <c:v>4</c:v>
                </c:pt>
              </c:numCache>
            </c:numRef>
          </c:val>
          <c:extLst>
            <c:ext xmlns:c16="http://schemas.microsoft.com/office/drawing/2014/chart" uri="{C3380CC4-5D6E-409C-BE32-E72D297353CC}">
              <c16:uniqueId val="{00000004-817E-4956-8FA4-D515A16BAD94}"/>
            </c:ext>
          </c:extLst>
        </c:ser>
        <c:ser>
          <c:idx val="5"/>
          <c:order val="5"/>
          <c:tx>
            <c:strRef>
              <c:f>Sheet1!$A$6</c:f>
              <c:strCache>
                <c:ptCount val="1"/>
                <c:pt idx="0">
                  <c:v>PSD</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Sheet1!$B$6</c:f>
              <c:numCache>
                <c:formatCode>General</c:formatCode>
                <c:ptCount val="1"/>
                <c:pt idx="0">
                  <c:v>2</c:v>
                </c:pt>
              </c:numCache>
            </c:numRef>
          </c:val>
          <c:extLst>
            <c:ext xmlns:c16="http://schemas.microsoft.com/office/drawing/2014/chart" uri="{C3380CC4-5D6E-409C-BE32-E72D297353CC}">
              <c16:uniqueId val="{00000005-817E-4956-8FA4-D515A16BAD94}"/>
            </c:ext>
          </c:extLst>
        </c:ser>
        <c:ser>
          <c:idx val="6"/>
          <c:order val="6"/>
          <c:tx>
            <c:strRef>
              <c:f>Sheet1!$A$7</c:f>
              <c:strCache>
                <c:ptCount val="1"/>
                <c:pt idx="0">
                  <c:v>Letter</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Sheet1!$B$7</c:f>
              <c:numCache>
                <c:formatCode>General</c:formatCode>
                <c:ptCount val="1"/>
                <c:pt idx="0">
                  <c:v>3</c:v>
                </c:pt>
              </c:numCache>
            </c:numRef>
          </c:val>
          <c:extLst>
            <c:ext xmlns:c16="http://schemas.microsoft.com/office/drawing/2014/chart" uri="{C3380CC4-5D6E-409C-BE32-E72D297353CC}">
              <c16:uniqueId val="{00000006-817E-4956-8FA4-D515A16BAD94}"/>
            </c:ext>
          </c:extLst>
        </c:ser>
        <c:ser>
          <c:idx val="7"/>
          <c:order val="7"/>
          <c:tx>
            <c:strRef>
              <c:f>Sheet1!$A$8</c:f>
              <c:strCache>
                <c:ptCount val="1"/>
                <c:pt idx="0">
                  <c:v>FCR</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Sheet1!$B$8</c:f>
              <c:numCache>
                <c:formatCode>General</c:formatCode>
                <c:ptCount val="1"/>
                <c:pt idx="0">
                  <c:v>2</c:v>
                </c:pt>
              </c:numCache>
            </c:numRef>
          </c:val>
          <c:extLst>
            <c:ext xmlns:c16="http://schemas.microsoft.com/office/drawing/2014/chart" uri="{C3380CC4-5D6E-409C-BE32-E72D297353CC}">
              <c16:uniqueId val="{00000007-817E-4956-8FA4-D515A16BAD94}"/>
            </c:ext>
          </c:extLst>
        </c:ser>
        <c:dLbls>
          <c:dLblPos val="inEnd"/>
          <c:showLegendKey val="0"/>
          <c:showVal val="1"/>
          <c:showCatName val="0"/>
          <c:showSerName val="0"/>
          <c:showPercent val="0"/>
          <c:showBubbleSize val="0"/>
        </c:dLbls>
        <c:gapWidth val="65"/>
        <c:axId val="1233080416"/>
        <c:axId val="1233081856"/>
      </c:barChart>
      <c:catAx>
        <c:axId val="1233080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33081856"/>
        <c:crosses val="autoZero"/>
        <c:auto val="1"/>
        <c:lblAlgn val="ctr"/>
        <c:lblOffset val="100"/>
        <c:noMultiLvlLbl val="0"/>
      </c:catAx>
      <c:valAx>
        <c:axId val="1233081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2330804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t>dissatisfactions</a:t>
            </a:r>
            <a:r>
              <a:rPr lang="en-GB" baseline="0"/>
              <a:t> by department</a:t>
            </a:r>
            <a:endParaRPr lang="en-GB"/>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GB"/>
        </a:p>
      </c:txPr>
    </c:title>
    <c:autoTitleDeleted val="0"/>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DA8-499B-B5D5-824F23DDD3D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DA8-499B-B5D5-824F23DDD3D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DA8-499B-B5D5-824F23DDD3D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DA8-499B-B5D5-824F23DDD3D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BDA8-499B-B5D5-824F23DDD3D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BDA8-499B-B5D5-824F23DDD3D7}"/>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BDA8-499B-B5D5-824F23DDD3D7}"/>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BDA8-499B-B5D5-824F23DDD3D7}"/>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BDA8-499B-B5D5-824F23DDD3D7}"/>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BDA8-499B-B5D5-824F23DDD3D7}"/>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BDA8-499B-B5D5-824F23DDD3D7}"/>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BDA8-499B-B5D5-824F23DDD3D7}"/>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BDA8-499B-B5D5-824F23DDD3D7}"/>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B-BDA8-499B-B5D5-824F23DDD3D7}"/>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D-BDA8-499B-B5D5-824F23DDD3D7}"/>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BDA8-499B-B5D5-824F23DDD3D7}"/>
              </c:ext>
            </c:extLst>
          </c:dPt>
          <c:dPt>
            <c:idx val="16"/>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1-BDA8-499B-B5D5-824F23DDD3D7}"/>
              </c:ext>
            </c:extLst>
          </c:dPt>
          <c:dPt>
            <c:idx val="17"/>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3-BDA8-499B-B5D5-824F23DDD3D7}"/>
              </c:ext>
            </c:extLst>
          </c:dPt>
          <c:dPt>
            <c:idx val="18"/>
            <c:bubble3D val="0"/>
            <c:spPr>
              <a:solidFill>
                <a:schemeClr val="accent1">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5-BDA8-499B-B5D5-824F23DDD3D7}"/>
              </c:ext>
            </c:extLst>
          </c:dPt>
          <c:dPt>
            <c:idx val="1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7-BDA8-499B-B5D5-824F23DDD3D7}"/>
              </c:ext>
            </c:extLst>
          </c:dPt>
          <c:dLbls>
            <c:dLbl>
              <c:idx val="0"/>
              <c:layout>
                <c:manualLayout>
                  <c:x val="2.6698076168040832E-2"/>
                  <c:y val="6.126914660831499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A8-499B-B5D5-824F23DDD3D7}"/>
                </c:ext>
              </c:extLst>
            </c:dLbl>
            <c:dLbl>
              <c:idx val="1"/>
              <c:layout>
                <c:manualLayout>
                  <c:x val="-4.2402826855123678E-2"/>
                  <c:y val="5.5433989788475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A8-499B-B5D5-824F23DDD3D7}"/>
                </c:ext>
              </c:extLst>
            </c:dLbl>
            <c:dLbl>
              <c:idx val="2"/>
              <c:layout>
                <c:manualLayout>
                  <c:x val="-6.2548806840841006E-2"/>
                  <c:y val="4.668125455871626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A8-499B-B5D5-824F23DDD3D7}"/>
                </c:ext>
              </c:extLst>
            </c:dLbl>
            <c:dLbl>
              <c:idx val="3"/>
              <c:layout>
                <c:manualLayout>
                  <c:x val="-4.8678791476153838E-2"/>
                  <c:y val="-1.822222987990833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A8-499B-B5D5-824F23DDD3D7}"/>
                </c:ext>
              </c:extLst>
            </c:dLbl>
            <c:dLbl>
              <c:idx val="4"/>
              <c:layout>
                <c:manualLayout>
                  <c:x val="-8.4170248752294952E-2"/>
                  <c:y val="-5.577701103711177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DA8-499B-B5D5-824F23DDD3D7}"/>
                </c:ext>
              </c:extLst>
            </c:dLbl>
            <c:dLbl>
              <c:idx val="5"/>
              <c:layout>
                <c:manualLayout>
                  <c:x val="-2.740503726786802E-2"/>
                  <c:y val="2.042304886943836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DA8-499B-B5D5-824F23DDD3D7}"/>
                </c:ext>
              </c:extLst>
            </c:dLbl>
            <c:dLbl>
              <c:idx val="6"/>
              <c:layout>
                <c:manualLayout>
                  <c:x val="-0.10195588307472253"/>
                  <c:y val="-6.710430342815462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DA8-499B-B5D5-824F23DDD3D7}"/>
                </c:ext>
              </c:extLst>
            </c:dLbl>
            <c:dLbl>
              <c:idx val="7"/>
              <c:layout>
                <c:manualLayout>
                  <c:x val="-5.9278086677277554E-2"/>
                  <c:y val="-0.1312910284463894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DA8-499B-B5D5-824F23DDD3D7}"/>
                </c:ext>
              </c:extLst>
            </c:dLbl>
            <c:dLbl>
              <c:idx val="8"/>
              <c:layout>
                <c:manualLayout>
                  <c:x val="1.5704750687082842E-2"/>
                  <c:y val="-2.042304886943836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DA8-499B-B5D5-824F23DDD3D7}"/>
                </c:ext>
              </c:extLst>
            </c:dLbl>
            <c:dLbl>
              <c:idx val="9"/>
              <c:layout>
                <c:manualLayout>
                  <c:x val="-5.6537132500853751E-2"/>
                  <c:y val="-2.748171108030887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0632056160444049E-2"/>
                      <c:h val="0.13004022481239469"/>
                    </c:manualLayout>
                  </c15:layout>
                </c:ext>
                <c:ext xmlns:c16="http://schemas.microsoft.com/office/drawing/2014/chart" uri="{C3380CC4-5D6E-409C-BE32-E72D297353CC}">
                  <c16:uniqueId val="{00000013-BDA8-499B-B5D5-824F23DDD3D7}"/>
                </c:ext>
              </c:extLst>
            </c:dLbl>
            <c:dLbl>
              <c:idx val="10"/>
              <c:layout>
                <c:manualLayout>
                  <c:x val="-3.9261876717707103E-2"/>
                  <c:y val="-0.1371261852662290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DA8-499B-B5D5-824F23DDD3D7}"/>
                </c:ext>
              </c:extLst>
            </c:dLbl>
            <c:dLbl>
              <c:idx val="11"/>
              <c:layout>
                <c:manualLayout>
                  <c:x val="8.0821601181321354E-2"/>
                  <c:y val="-0.2812820307076148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BDA8-499B-B5D5-824F23DDD3D7}"/>
                </c:ext>
              </c:extLst>
            </c:dLbl>
            <c:dLbl>
              <c:idx val="12"/>
              <c:layout>
                <c:manualLayout>
                  <c:x val="0.11155425271340248"/>
                  <c:y val="-0.2076574832222179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BDA8-499B-B5D5-824F23DDD3D7}"/>
                </c:ext>
              </c:extLst>
            </c:dLbl>
            <c:dLbl>
              <c:idx val="13"/>
              <c:layout>
                <c:manualLayout>
                  <c:x val="2.8302270490990964E-2"/>
                  <c:y val="-0.13700136175933258"/>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630271523346674"/>
                      <c:h val="7.7016967916671022E-2"/>
                    </c:manualLayout>
                  </c15:layout>
                </c:ext>
                <c:ext xmlns:c16="http://schemas.microsoft.com/office/drawing/2014/chart" uri="{C3380CC4-5D6E-409C-BE32-E72D297353CC}">
                  <c16:uniqueId val="{0000001B-BDA8-499B-B5D5-824F23DDD3D7}"/>
                </c:ext>
              </c:extLst>
            </c:dLbl>
            <c:dLbl>
              <c:idx val="14"/>
              <c:layout>
                <c:manualLayout>
                  <c:x val="6.9753636093796381E-2"/>
                  <c:y val="-8.460977388767322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BDA8-499B-B5D5-824F23DDD3D7}"/>
                </c:ext>
              </c:extLst>
            </c:dLbl>
            <c:dLbl>
              <c:idx val="15"/>
              <c:layout>
                <c:manualLayout>
                  <c:x val="0.13552480583738241"/>
                  <c:y val="-3.792851932895696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BDA8-499B-B5D5-824F23DDD3D7}"/>
                </c:ext>
              </c:extLst>
            </c:dLbl>
            <c:dLbl>
              <c:idx val="16"/>
              <c:layout>
                <c:manualLayout>
                  <c:x val="7.2241853160581196E-2"/>
                  <c:y val="-2.625820568927792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BDA8-499B-B5D5-824F23DDD3D7}"/>
                </c:ext>
              </c:extLst>
            </c:dLbl>
            <c:dLbl>
              <c:idx val="17"/>
              <c:layout>
                <c:manualLayout>
                  <c:x val="8.1664703572830663E-2"/>
                  <c:y val="3.20933625091174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BDA8-499B-B5D5-824F23DDD3D7}"/>
                </c:ext>
              </c:extLst>
            </c:dLbl>
            <c:dLbl>
              <c:idx val="18"/>
              <c:layout>
                <c:manualLayout>
                  <c:x val="9.4721441208985013E-2"/>
                  <c:y val="7.877461706783359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5-BDA8-499B-B5D5-824F23DDD3D7}"/>
                </c:ext>
              </c:extLst>
            </c:dLbl>
            <c:dLbl>
              <c:idx val="19"/>
              <c:layout>
                <c:manualLayout>
                  <c:x val="-3.6045617972665069E-2"/>
                  <c:y val="5.2516411378555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lumMod val="8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876325088339226"/>
                      <c:h val="0.17916849015317288"/>
                    </c:manualLayout>
                  </c15:layout>
                </c:ext>
                <c:ext xmlns:c16="http://schemas.microsoft.com/office/drawing/2014/chart" uri="{C3380CC4-5D6E-409C-BE32-E72D297353CC}">
                  <c16:uniqueId val="{00000027-BDA8-499B-B5D5-824F23DDD3D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Sheet1!$A$1:$A$20</c:f>
              <c:strCache>
                <c:ptCount val="20"/>
                <c:pt idx="0">
                  <c:v>CID</c:v>
                </c:pt>
                <c:pt idx="1">
                  <c:v>Webchat</c:v>
                </c:pt>
                <c:pt idx="2">
                  <c:v>Emerald</c:v>
                </c:pt>
                <c:pt idx="3">
                  <c:v>FCR</c:v>
                </c:pt>
                <c:pt idx="4">
                  <c:v>Force Intel Bureau</c:v>
                </c:pt>
                <c:pt idx="5">
                  <c:v>Information Standards</c:v>
                </c:pt>
                <c:pt idx="6">
                  <c:v>PVP</c:v>
                </c:pt>
                <c:pt idx="7">
                  <c:v>Luton Airport</c:v>
                </c:pt>
                <c:pt idx="8">
                  <c:v>Patrol South</c:v>
                </c:pt>
                <c:pt idx="9">
                  <c:v>Patrol North</c:v>
                </c:pt>
                <c:pt idx="10">
                  <c:v>Dog Unit</c:v>
                </c:pt>
                <c:pt idx="11">
                  <c:v>Custody</c:v>
                </c:pt>
                <c:pt idx="12">
                  <c:v>PPU</c:v>
                </c:pt>
                <c:pt idx="13">
                  <c:v>People and Workplace</c:v>
                </c:pt>
                <c:pt idx="14">
                  <c:v>BOSON</c:v>
                </c:pt>
                <c:pt idx="15">
                  <c:v>CTC</c:v>
                </c:pt>
                <c:pt idx="16">
                  <c:v>Crime Bureau</c:v>
                </c:pt>
                <c:pt idx="17">
                  <c:v>Road Policing Unit</c:v>
                </c:pt>
                <c:pt idx="18">
                  <c:v>Patrol Hub</c:v>
                </c:pt>
                <c:pt idx="19">
                  <c:v>Neighbourhood Policing </c:v>
                </c:pt>
              </c:strCache>
            </c:strRef>
          </c:cat>
          <c:val>
            <c:numRef>
              <c:f>Sheet1!$B$1:$B$20</c:f>
              <c:numCache>
                <c:formatCode>General</c:formatCode>
                <c:ptCount val="20"/>
                <c:pt idx="0">
                  <c:v>9</c:v>
                </c:pt>
                <c:pt idx="1">
                  <c:v>1</c:v>
                </c:pt>
                <c:pt idx="2">
                  <c:v>8</c:v>
                </c:pt>
                <c:pt idx="3">
                  <c:v>2</c:v>
                </c:pt>
                <c:pt idx="4">
                  <c:v>1</c:v>
                </c:pt>
                <c:pt idx="5">
                  <c:v>1</c:v>
                </c:pt>
                <c:pt idx="6">
                  <c:v>3</c:v>
                </c:pt>
                <c:pt idx="7">
                  <c:v>1</c:v>
                </c:pt>
                <c:pt idx="8">
                  <c:v>25</c:v>
                </c:pt>
                <c:pt idx="9">
                  <c:v>20</c:v>
                </c:pt>
                <c:pt idx="10">
                  <c:v>1</c:v>
                </c:pt>
                <c:pt idx="11">
                  <c:v>3</c:v>
                </c:pt>
                <c:pt idx="12">
                  <c:v>3</c:v>
                </c:pt>
                <c:pt idx="13">
                  <c:v>1</c:v>
                </c:pt>
                <c:pt idx="14">
                  <c:v>1</c:v>
                </c:pt>
                <c:pt idx="15">
                  <c:v>1</c:v>
                </c:pt>
                <c:pt idx="16">
                  <c:v>4</c:v>
                </c:pt>
                <c:pt idx="17">
                  <c:v>1</c:v>
                </c:pt>
                <c:pt idx="18">
                  <c:v>2</c:v>
                </c:pt>
                <c:pt idx="19">
                  <c:v>12</c:v>
                </c:pt>
              </c:numCache>
            </c:numRef>
          </c:val>
          <c:extLst>
            <c:ext xmlns:c16="http://schemas.microsoft.com/office/drawing/2014/chart" uri="{C3380CC4-5D6E-409C-BE32-E72D297353CC}">
              <c16:uniqueId val="{00000028-BDA8-499B-B5D5-824F23DDD3D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DISSATISFACTION</a:t>
            </a:r>
            <a:r>
              <a:rPr lang="en-GB" sz="1600" b="1" baseline="0">
                <a:solidFill>
                  <a:sysClr val="windowText" lastClr="000000"/>
                </a:solidFill>
              </a:rPr>
              <a:t> BY ROLE JUNE 2025</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c:f>
              <c:strCache>
                <c:ptCount val="1"/>
                <c:pt idx="0">
                  <c:v>Victim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39</c:v>
                </c:pt>
              </c:numCache>
            </c:numRef>
          </c:val>
          <c:extLst>
            <c:ext xmlns:c16="http://schemas.microsoft.com/office/drawing/2014/chart" uri="{C3380CC4-5D6E-409C-BE32-E72D297353CC}">
              <c16:uniqueId val="{00000000-B2D6-449D-A2A3-BCD70651F497}"/>
            </c:ext>
          </c:extLst>
        </c:ser>
        <c:ser>
          <c:idx val="1"/>
          <c:order val="1"/>
          <c:tx>
            <c:strRef>
              <c:f>Sheet1!$A$2</c:f>
              <c:strCache>
                <c:ptCount val="1"/>
                <c:pt idx="0">
                  <c:v>Suspect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26</c:v>
                </c:pt>
              </c:numCache>
            </c:numRef>
          </c:val>
          <c:extLst>
            <c:ext xmlns:c16="http://schemas.microsoft.com/office/drawing/2014/chart" uri="{C3380CC4-5D6E-409C-BE32-E72D297353CC}">
              <c16:uniqueId val="{00000001-B2D6-449D-A2A3-BCD70651F497}"/>
            </c:ext>
          </c:extLst>
        </c:ser>
        <c:ser>
          <c:idx val="2"/>
          <c:order val="2"/>
          <c:tx>
            <c:strRef>
              <c:f>Sheet1!$A$3</c:f>
              <c:strCache>
                <c:ptCount val="1"/>
                <c:pt idx="0">
                  <c:v>Related Party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25</c:v>
                </c:pt>
              </c:numCache>
            </c:numRef>
          </c:val>
          <c:extLst>
            <c:ext xmlns:c16="http://schemas.microsoft.com/office/drawing/2014/chart" uri="{C3380CC4-5D6E-409C-BE32-E72D297353CC}">
              <c16:uniqueId val="{00000002-B2D6-449D-A2A3-BCD70651F497}"/>
            </c:ext>
          </c:extLst>
        </c:ser>
        <c:ser>
          <c:idx val="3"/>
          <c:order val="3"/>
          <c:tx>
            <c:strRef>
              <c:f>Sheet1!$A$4</c:f>
              <c:strCache>
                <c:ptCount val="1"/>
                <c:pt idx="0">
                  <c:v>Member of Public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10</c:v>
                </c:pt>
              </c:numCache>
            </c:numRef>
          </c:val>
          <c:extLst>
            <c:ext xmlns:c16="http://schemas.microsoft.com/office/drawing/2014/chart" uri="{C3380CC4-5D6E-409C-BE32-E72D297353CC}">
              <c16:uniqueId val="{00000003-B2D6-449D-A2A3-BCD70651F497}"/>
            </c:ext>
          </c:extLst>
        </c:ser>
        <c:ser>
          <c:idx val="4"/>
          <c:order val="4"/>
          <c:tx>
            <c:strRef>
              <c:f>Sheet1!$A$5</c:f>
              <c:strCache>
                <c:ptCount val="1"/>
                <c:pt idx="0">
                  <c:v>Witness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3</c:v>
                </c:pt>
              </c:numCache>
            </c:numRef>
          </c:val>
          <c:extLst>
            <c:ext xmlns:c16="http://schemas.microsoft.com/office/drawing/2014/chart" uri="{C3380CC4-5D6E-409C-BE32-E72D297353CC}">
              <c16:uniqueId val="{00000004-B2D6-449D-A2A3-BCD70651F497}"/>
            </c:ext>
          </c:extLst>
        </c:ser>
        <c:ser>
          <c:idx val="5"/>
          <c:order val="5"/>
          <c:tx>
            <c:strRef>
              <c:f>Sheet1!$A$6</c:f>
              <c:strCache>
                <c:ptCount val="1"/>
                <c:pt idx="0">
                  <c:v>External Agency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1</c:v>
                </c:pt>
              </c:numCache>
            </c:numRef>
          </c:val>
          <c:extLst>
            <c:ext xmlns:c16="http://schemas.microsoft.com/office/drawing/2014/chart" uri="{C3380CC4-5D6E-409C-BE32-E72D297353CC}">
              <c16:uniqueId val="{00000005-B2D6-449D-A2A3-BCD70651F497}"/>
            </c:ext>
          </c:extLst>
        </c:ser>
        <c:dLbls>
          <c:dLblPos val="outEnd"/>
          <c:showLegendKey val="0"/>
          <c:showVal val="1"/>
          <c:showCatName val="0"/>
          <c:showSerName val="0"/>
          <c:showPercent val="0"/>
          <c:showBubbleSize val="0"/>
        </c:dLbls>
        <c:gapWidth val="219"/>
        <c:overlap val="-27"/>
        <c:axId val="1235881744"/>
        <c:axId val="1235884624"/>
      </c:barChart>
      <c:catAx>
        <c:axId val="1235881744"/>
        <c:scaling>
          <c:orientation val="minMax"/>
        </c:scaling>
        <c:delete val="1"/>
        <c:axPos val="b"/>
        <c:numFmt formatCode="General" sourceLinked="1"/>
        <c:majorTickMark val="none"/>
        <c:minorTickMark val="none"/>
        <c:tickLblPos val="nextTo"/>
        <c:crossAx val="1235884624"/>
        <c:crosses val="autoZero"/>
        <c:auto val="1"/>
        <c:lblAlgn val="ctr"/>
        <c:lblOffset val="100"/>
        <c:noMultiLvlLbl val="0"/>
      </c:catAx>
      <c:valAx>
        <c:axId val="123588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58817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TOP</a:t>
            </a:r>
            <a:r>
              <a:rPr lang="en-GB" sz="1600" b="1" baseline="0">
                <a:solidFill>
                  <a:sysClr val="windowText" lastClr="000000"/>
                </a:solidFill>
              </a:rPr>
              <a:t> 5 ALLEGATIONS JUNE 2025</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Sheet1!$A$9</c:f>
              <c:strCache>
                <c:ptCount val="1"/>
                <c:pt idx="0">
                  <c:v>Decisions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7</c:v>
                </c:pt>
              </c:numCache>
            </c:numRef>
          </c:val>
          <c:extLst>
            <c:ext xmlns:c16="http://schemas.microsoft.com/office/drawing/2014/chart" uri="{C3380CC4-5D6E-409C-BE32-E72D297353CC}">
              <c16:uniqueId val="{00000000-AFDF-4AC8-B1CE-3E2027626C32}"/>
            </c:ext>
          </c:extLst>
        </c:ser>
        <c:ser>
          <c:idx val="1"/>
          <c:order val="1"/>
          <c:tx>
            <c:strRef>
              <c:f>Sheet1!$A$10</c:f>
              <c:strCache>
                <c:ptCount val="1"/>
                <c:pt idx="0">
                  <c:v>General level of service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c:f>
              <c:numCache>
                <c:formatCode>General</c:formatCode>
                <c:ptCount val="1"/>
                <c:pt idx="0">
                  <c:v>26</c:v>
                </c:pt>
              </c:numCache>
            </c:numRef>
          </c:val>
          <c:extLst>
            <c:ext xmlns:c16="http://schemas.microsoft.com/office/drawing/2014/chart" uri="{C3380CC4-5D6E-409C-BE32-E72D297353CC}">
              <c16:uniqueId val="{00000001-AFDF-4AC8-B1CE-3E2027626C32}"/>
            </c:ext>
          </c:extLst>
        </c:ser>
        <c:ser>
          <c:idx val="2"/>
          <c:order val="2"/>
          <c:tx>
            <c:strRef>
              <c:f>Sheet1!$A$11</c:f>
              <c:strCache>
                <c:ptCount val="1"/>
                <c:pt idx="0">
                  <c:v>Search of Premises/Seizure of Property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Sheet1!$B$11</c:f>
              <c:numCache>
                <c:formatCode>General</c:formatCode>
                <c:ptCount val="1"/>
                <c:pt idx="0">
                  <c:v>5</c:v>
                </c:pt>
              </c:numCache>
            </c:numRef>
          </c:val>
          <c:extLst>
            <c:ext xmlns:c16="http://schemas.microsoft.com/office/drawing/2014/chart" uri="{C3380CC4-5D6E-409C-BE32-E72D297353CC}">
              <c16:uniqueId val="{00000002-AFDF-4AC8-B1CE-3E2027626C32}"/>
            </c:ext>
          </c:extLst>
        </c:ser>
        <c:ser>
          <c:idx val="3"/>
          <c:order val="3"/>
          <c:tx>
            <c:strRef>
              <c:f>Sheet1!$A$12</c:f>
              <c:strCache>
                <c:ptCount val="1"/>
                <c:pt idx="0">
                  <c:v>Police action following contact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Sheet1!$B$12</c:f>
              <c:numCache>
                <c:formatCode>General</c:formatCode>
                <c:ptCount val="1"/>
                <c:pt idx="0">
                  <c:v>36</c:v>
                </c:pt>
              </c:numCache>
            </c:numRef>
          </c:val>
          <c:extLst>
            <c:ext xmlns:c16="http://schemas.microsoft.com/office/drawing/2014/chart" uri="{C3380CC4-5D6E-409C-BE32-E72D297353CC}">
              <c16:uniqueId val="{00000003-AFDF-4AC8-B1CE-3E2027626C32}"/>
            </c:ext>
          </c:extLst>
        </c:ser>
        <c:ser>
          <c:idx val="4"/>
          <c:order val="4"/>
          <c:tx>
            <c:strRef>
              <c:f>Sheet1!$A$13</c:f>
              <c:strCache>
                <c:ptCount val="1"/>
                <c:pt idx="0">
                  <c:v>Information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Sheet1!$B$13</c:f>
              <c:numCache>
                <c:formatCode>General</c:formatCode>
                <c:ptCount val="1"/>
                <c:pt idx="0">
                  <c:v>8</c:v>
                </c:pt>
              </c:numCache>
            </c:numRef>
          </c:val>
          <c:extLst>
            <c:ext xmlns:c16="http://schemas.microsoft.com/office/drawing/2014/chart" uri="{C3380CC4-5D6E-409C-BE32-E72D297353CC}">
              <c16:uniqueId val="{00000004-AFDF-4AC8-B1CE-3E2027626C32}"/>
            </c:ext>
          </c:extLst>
        </c:ser>
        <c:dLbls>
          <c:dLblPos val="outEnd"/>
          <c:showLegendKey val="0"/>
          <c:showVal val="1"/>
          <c:showCatName val="0"/>
          <c:showSerName val="0"/>
          <c:showPercent val="0"/>
          <c:showBubbleSize val="0"/>
        </c:dLbls>
        <c:gapWidth val="219"/>
        <c:overlap val="-27"/>
        <c:axId val="1455214735"/>
        <c:axId val="1455225551"/>
      </c:barChart>
      <c:catAx>
        <c:axId val="1455214735"/>
        <c:scaling>
          <c:orientation val="minMax"/>
        </c:scaling>
        <c:delete val="1"/>
        <c:axPos val="b"/>
        <c:numFmt formatCode="General" sourceLinked="1"/>
        <c:majorTickMark val="none"/>
        <c:minorTickMark val="none"/>
        <c:tickLblPos val="nextTo"/>
        <c:crossAx val="1455225551"/>
        <c:crosses val="autoZero"/>
        <c:auto val="1"/>
        <c:lblAlgn val="ctr"/>
        <c:lblOffset val="100"/>
        <c:noMultiLvlLbl val="0"/>
      </c:catAx>
      <c:valAx>
        <c:axId val="1455225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2147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solidFill>
                  <a:sysClr val="windowText" lastClr="000000"/>
                </a:solidFill>
              </a:rPr>
              <a:t>ALLEGATION</a:t>
            </a:r>
            <a:r>
              <a:rPr lang="en-GB" baseline="0">
                <a:solidFill>
                  <a:sysClr val="windowText" lastClr="000000"/>
                </a:solidFill>
              </a:rPr>
              <a:t> OUTCOME SUMMARY JUNE 2025</a:t>
            </a:r>
            <a:endParaRPr lang="en-GB">
              <a:solidFill>
                <a:sysClr val="windowText" lastClr="000000"/>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GB"/>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422016173211992E-2"/>
          <c:y val="0.20517038538808557"/>
          <c:w val="0.82930965405025303"/>
          <c:h val="0.7064292389764470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6AF-41E6-95B1-0BC4D391128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6AF-41E6-95B1-0BC4D391128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6AF-41E6-95B1-0BC4D391128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6AF-41E6-95B1-0BC4D391128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6AF-41E6-95B1-0BC4D391128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16AF-41E6-95B1-0BC4D391128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16AF-41E6-95B1-0BC4D391128D}"/>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A8BFE62-D557-47A6-B788-ED0B0F517309}" type="CATEGORYNAME">
                      <a:rPr lang="en-US"/>
                      <a:pPr>
                        <a:defRPr/>
                      </a:pPr>
                      <a:t>[CATEGORY NAME]</a:t>
                    </a:fld>
                    <a:r>
                      <a:rPr lang="en-US" baseline="0"/>
                      <a:t> </a:t>
                    </a:r>
                    <a:fld id="{A3951E35-21C2-4094-BA0F-C2D43E448016}" type="PERCENTAGE">
                      <a:rPr lang="en-US" baseline="0"/>
                      <a:pPr>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AF-41E6-95B1-0BC4D391128D}"/>
                </c:ext>
              </c:extLst>
            </c:dLbl>
            <c:dLbl>
              <c:idx val="1"/>
              <c:layout>
                <c:manualLayout>
                  <c:x val="4.5690550363447408E-2"/>
                  <c:y val="1.596806387225548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608C938A-865B-424E-A368-04951762B5E3}" type="CATEGORYNAME">
                      <a:rPr lang="en-US"/>
                      <a:pPr>
                        <a:defRPr>
                          <a:solidFill>
                            <a:schemeClr val="accent1"/>
                          </a:solidFill>
                        </a:defRPr>
                      </a:pPr>
                      <a:t>[CATEGORY NAME]</a:t>
                    </a:fld>
                    <a:r>
                      <a:rPr lang="en-US" baseline="0"/>
                      <a:t> </a:t>
                    </a:r>
                    <a:fld id="{135F25D8-A92B-42E4-B860-289959291B13}"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AF-41E6-95B1-0BC4D391128D}"/>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412CBBA-5094-4B32-82D9-5A77DC41CC3B}" type="CATEGORYNAME">
                      <a:rPr lang="en-US"/>
                      <a:pPr>
                        <a:defRPr>
                          <a:solidFill>
                            <a:schemeClr val="accent1"/>
                          </a:solidFill>
                        </a:defRPr>
                      </a:pPr>
                      <a:t>[CATEGORY NAME]</a:t>
                    </a:fld>
                    <a:r>
                      <a:rPr lang="en-US" baseline="0"/>
                      <a:t> </a:t>
                    </a:r>
                    <a:fld id="{81E8AA55-197E-469A-90A5-B17F6DAD25DC}"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AF-41E6-95B1-0BC4D391128D}"/>
                </c:ext>
              </c:extLst>
            </c:dLbl>
            <c:dLbl>
              <c:idx val="3"/>
              <c:layout>
                <c:manualLayout>
                  <c:x val="-7.0546737213403876E-3"/>
                  <c:y val="2.325581395348830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EC38DF6D-F9ED-49C0-B2FB-D4666B9EA8D6}" type="CATEGORYNAME">
                      <a:rPr lang="en-US"/>
                      <a:pPr>
                        <a:defRPr>
                          <a:solidFill>
                            <a:schemeClr val="accent1"/>
                          </a:solidFill>
                        </a:defRPr>
                      </a:pPr>
                      <a:t>[CATEGORY NAME]</a:t>
                    </a:fld>
                    <a:r>
                      <a:rPr lang="en-US" baseline="0"/>
                      <a:t> </a:t>
                    </a:r>
                    <a:fld id="{282F61AD-BB21-43E4-A104-2D972C9297E1}"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6AF-41E6-95B1-0BC4D391128D}"/>
                </c:ext>
              </c:extLst>
            </c:dLbl>
            <c:dLbl>
              <c:idx val="4"/>
              <c:layout>
                <c:manualLayout>
                  <c:x val="-0.10033134747045508"/>
                  <c:y val="1.457547457730574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5EA8CFAF-52B2-4DD2-B21B-3D18743519F5}" type="CATEGORYNAME">
                      <a:rPr lang="en-US"/>
                      <a:pPr>
                        <a:defRPr>
                          <a:solidFill>
                            <a:schemeClr val="accent1"/>
                          </a:solidFill>
                        </a:defRPr>
                      </a:pPr>
                      <a:t>[CATEGORY NAME]</a:t>
                    </a:fld>
                    <a:r>
                      <a:rPr lang="en-US" baseline="0"/>
                      <a:t> </a:t>
                    </a:r>
                    <a:fld id="{2304960B-5C81-40E1-9308-8A631E6692FB}"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6AF-41E6-95B1-0BC4D391128D}"/>
                </c:ext>
              </c:extLst>
            </c:dLbl>
            <c:dLbl>
              <c:idx val="5"/>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B710E66-0920-4B3A-8D76-641E00832DCB}" type="CATEGORYNAME">
                      <a:rPr lang="en-US"/>
                      <a:pPr>
                        <a:defRPr>
                          <a:solidFill>
                            <a:schemeClr val="accent1"/>
                          </a:solidFill>
                        </a:defRPr>
                      </a:pPr>
                      <a:t>[CATEGORY NAME]</a:t>
                    </a:fld>
                    <a:r>
                      <a:rPr lang="en-US" baseline="0"/>
                      <a:t> </a:t>
                    </a:r>
                    <a:fld id="{8EE3C1CD-AD3A-4246-AC89-8F526998FB32}"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6AF-41E6-95B1-0BC4D391128D}"/>
                </c:ext>
              </c:extLst>
            </c:dLbl>
            <c:dLbl>
              <c:idx val="6"/>
              <c:layout>
                <c:manualLayout>
                  <c:x val="3.3509700176366841E-2"/>
                  <c:y val="-1.162790697674420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A2ABFAF3-17E9-45AF-879A-085EC8841948}" type="CATEGORYNAME">
                      <a:rPr lang="en-US"/>
                      <a:pPr>
                        <a:defRPr>
                          <a:solidFill>
                            <a:schemeClr val="accent1"/>
                          </a:solidFill>
                        </a:defRPr>
                      </a:pPr>
                      <a:t>[CATEGORY NAME]</a:t>
                    </a:fld>
                    <a:r>
                      <a:rPr lang="en-US" baseline="0"/>
                      <a:t> </a:t>
                    </a:r>
                    <a:fld id="{F0218A36-6D8B-4DBF-A785-4F822E4D660C}"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6AF-41E6-95B1-0BC4D391128D}"/>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Sheet1!$A$1:$A$7</c:f>
              <c:strCache>
                <c:ptCount val="7"/>
                <c:pt idx="0">
                  <c:v>Apology Given</c:v>
                </c:pt>
                <c:pt idx="1">
                  <c:v>Debrief Given</c:v>
                </c:pt>
                <c:pt idx="2">
                  <c:v>Explanation Given</c:v>
                </c:pt>
                <c:pt idx="3">
                  <c:v>Individual Learning</c:v>
                </c:pt>
                <c:pt idx="4">
                  <c:v>Organisational Learning</c:v>
                </c:pt>
                <c:pt idx="5">
                  <c:v>No Further Action</c:v>
                </c:pt>
                <c:pt idx="6">
                  <c:v>Other Action</c:v>
                </c:pt>
              </c:strCache>
            </c:strRef>
          </c:cat>
          <c:val>
            <c:numRef>
              <c:f>Sheet1!$B$1:$B$7</c:f>
              <c:numCache>
                <c:formatCode>General</c:formatCode>
                <c:ptCount val="7"/>
                <c:pt idx="0">
                  <c:v>4</c:v>
                </c:pt>
                <c:pt idx="1">
                  <c:v>2</c:v>
                </c:pt>
                <c:pt idx="2">
                  <c:v>10</c:v>
                </c:pt>
                <c:pt idx="3">
                  <c:v>4</c:v>
                </c:pt>
                <c:pt idx="4">
                  <c:v>1</c:v>
                </c:pt>
                <c:pt idx="5">
                  <c:v>5</c:v>
                </c:pt>
                <c:pt idx="6">
                  <c:v>4</c:v>
                </c:pt>
              </c:numCache>
            </c:numRef>
          </c:val>
          <c:extLst>
            <c:ext xmlns:c16="http://schemas.microsoft.com/office/drawing/2014/chart" uri="{C3380CC4-5D6E-409C-BE32-E72D297353CC}">
              <c16:uniqueId val="{0000000E-16AF-41E6-95B1-0BC4D391128D}"/>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Recorded</a:t>
            </a:r>
            <a:r>
              <a:rPr lang="en-GB" b="1" baseline="0"/>
              <a:t> </a:t>
            </a:r>
            <a:r>
              <a:rPr lang="en-GB" sz="1600" b="1" baseline="0">
                <a:solidFill>
                  <a:sysClr val="windowText" lastClr="000000"/>
                </a:solidFill>
              </a:rPr>
              <a:t>Ethnicity June 2025</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Sheet1!$A$17</c:f>
              <c:strCache>
                <c:ptCount val="1"/>
                <c:pt idx="0">
                  <c:v>Not Stated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Sheet1!$B$17</c:f>
              <c:numCache>
                <c:formatCode>General</c:formatCode>
                <c:ptCount val="1"/>
                <c:pt idx="0">
                  <c:v>31</c:v>
                </c:pt>
              </c:numCache>
            </c:numRef>
          </c:val>
          <c:extLst>
            <c:ext xmlns:c16="http://schemas.microsoft.com/office/drawing/2014/chart" uri="{C3380CC4-5D6E-409C-BE32-E72D297353CC}">
              <c16:uniqueId val="{00000000-179E-4F73-887F-8E3E6DE884E5}"/>
            </c:ext>
          </c:extLst>
        </c:ser>
        <c:ser>
          <c:idx val="1"/>
          <c:order val="1"/>
          <c:tx>
            <c:strRef>
              <c:f>Sheet1!$A$18</c:f>
              <c:strCache>
                <c:ptCount val="1"/>
                <c:pt idx="0">
                  <c:v>Prefer Not to Say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Sheet1!$B$18</c:f>
              <c:numCache>
                <c:formatCode>General</c:formatCode>
                <c:ptCount val="1"/>
                <c:pt idx="0">
                  <c:v>6</c:v>
                </c:pt>
              </c:numCache>
            </c:numRef>
          </c:val>
          <c:extLst>
            <c:ext xmlns:c16="http://schemas.microsoft.com/office/drawing/2014/chart" uri="{C3380CC4-5D6E-409C-BE32-E72D297353CC}">
              <c16:uniqueId val="{00000001-179E-4F73-887F-8E3E6DE884E5}"/>
            </c:ext>
          </c:extLst>
        </c:ser>
        <c:ser>
          <c:idx val="2"/>
          <c:order val="2"/>
          <c:tx>
            <c:strRef>
              <c:f>Sheet1!$A$19</c:f>
              <c:strCache>
                <c:ptCount val="1"/>
                <c:pt idx="0">
                  <c:v>White British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Sheet1!$B$19</c:f>
              <c:numCache>
                <c:formatCode>General</c:formatCode>
                <c:ptCount val="1"/>
                <c:pt idx="0">
                  <c:v>33</c:v>
                </c:pt>
              </c:numCache>
            </c:numRef>
          </c:val>
          <c:extLst>
            <c:ext xmlns:c16="http://schemas.microsoft.com/office/drawing/2014/chart" uri="{C3380CC4-5D6E-409C-BE32-E72D297353CC}">
              <c16:uniqueId val="{00000002-179E-4F73-887F-8E3E6DE884E5}"/>
            </c:ext>
          </c:extLst>
        </c:ser>
        <c:ser>
          <c:idx val="3"/>
          <c:order val="3"/>
          <c:tx>
            <c:strRef>
              <c:f>Sheet1!$A$20</c:f>
              <c:strCache>
                <c:ptCount val="1"/>
                <c:pt idx="0">
                  <c:v>White Irish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Sheet1!$B$20</c:f>
              <c:numCache>
                <c:formatCode>General</c:formatCode>
                <c:ptCount val="1"/>
                <c:pt idx="0">
                  <c:v>1</c:v>
                </c:pt>
              </c:numCache>
            </c:numRef>
          </c:val>
          <c:extLst>
            <c:ext xmlns:c16="http://schemas.microsoft.com/office/drawing/2014/chart" uri="{C3380CC4-5D6E-409C-BE32-E72D297353CC}">
              <c16:uniqueId val="{00000003-179E-4F73-887F-8E3E6DE884E5}"/>
            </c:ext>
          </c:extLst>
        </c:ser>
        <c:ser>
          <c:idx val="4"/>
          <c:order val="4"/>
          <c:tx>
            <c:strRef>
              <c:f>Sheet1!$A$21</c:f>
              <c:strCache>
                <c:ptCount val="1"/>
                <c:pt idx="0">
                  <c:v>Any Other White Background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Sheet1!$B$21</c:f>
              <c:numCache>
                <c:formatCode>General</c:formatCode>
                <c:ptCount val="1"/>
                <c:pt idx="0">
                  <c:v>7</c:v>
                </c:pt>
              </c:numCache>
            </c:numRef>
          </c:val>
          <c:extLst>
            <c:ext xmlns:c16="http://schemas.microsoft.com/office/drawing/2014/chart" uri="{C3380CC4-5D6E-409C-BE32-E72D297353CC}">
              <c16:uniqueId val="{00000004-179E-4F73-887F-8E3E6DE884E5}"/>
            </c:ext>
          </c:extLst>
        </c:ser>
        <c:ser>
          <c:idx val="5"/>
          <c:order val="5"/>
          <c:tx>
            <c:strRef>
              <c:f>Sheet1!$A$22</c:f>
              <c:strCache>
                <c:ptCount val="1"/>
                <c:pt idx="0">
                  <c:v>White / Asian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Sheet1!$B$22</c:f>
              <c:numCache>
                <c:formatCode>General</c:formatCode>
                <c:ptCount val="1"/>
                <c:pt idx="0">
                  <c:v>1</c:v>
                </c:pt>
              </c:numCache>
            </c:numRef>
          </c:val>
          <c:extLst>
            <c:ext xmlns:c16="http://schemas.microsoft.com/office/drawing/2014/chart" uri="{C3380CC4-5D6E-409C-BE32-E72D297353CC}">
              <c16:uniqueId val="{00000005-179E-4F73-887F-8E3E6DE884E5}"/>
            </c:ext>
          </c:extLst>
        </c:ser>
        <c:ser>
          <c:idx val="6"/>
          <c:order val="6"/>
          <c:tx>
            <c:strRef>
              <c:f>Sheet1!$A$23</c:f>
              <c:strCache>
                <c:ptCount val="1"/>
                <c:pt idx="0">
                  <c:v>White / Black Caribbean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Sheet1!$B$23</c:f>
              <c:numCache>
                <c:formatCode>General</c:formatCode>
                <c:ptCount val="1"/>
                <c:pt idx="0">
                  <c:v>1</c:v>
                </c:pt>
              </c:numCache>
            </c:numRef>
          </c:val>
          <c:extLst>
            <c:ext xmlns:c16="http://schemas.microsoft.com/office/drawing/2014/chart" uri="{C3380CC4-5D6E-409C-BE32-E72D297353CC}">
              <c16:uniqueId val="{00000006-179E-4F73-887F-8E3E6DE884E5}"/>
            </c:ext>
          </c:extLst>
        </c:ser>
        <c:ser>
          <c:idx val="7"/>
          <c:order val="7"/>
          <c:tx>
            <c:strRef>
              <c:f>Sheet1!$A$24</c:f>
              <c:strCache>
                <c:ptCount val="1"/>
                <c:pt idx="0">
                  <c:v>Black Caribbean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Sheet1!$B$24</c:f>
              <c:numCache>
                <c:formatCode>General</c:formatCode>
                <c:ptCount val="1"/>
                <c:pt idx="0">
                  <c:v>1</c:v>
                </c:pt>
              </c:numCache>
            </c:numRef>
          </c:val>
          <c:extLst>
            <c:ext xmlns:c16="http://schemas.microsoft.com/office/drawing/2014/chart" uri="{C3380CC4-5D6E-409C-BE32-E72D297353CC}">
              <c16:uniqueId val="{00000007-179E-4F73-887F-8E3E6DE884E5}"/>
            </c:ext>
          </c:extLst>
        </c:ser>
        <c:ser>
          <c:idx val="8"/>
          <c:order val="8"/>
          <c:tx>
            <c:strRef>
              <c:f>Sheet1!$A$25</c:f>
              <c:strCache>
                <c:ptCount val="1"/>
                <c:pt idx="0">
                  <c:v>Black African</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Sheet1!$B$25</c:f>
              <c:numCache>
                <c:formatCode>General</c:formatCode>
                <c:ptCount val="1"/>
                <c:pt idx="0">
                  <c:v>1</c:v>
                </c:pt>
              </c:numCache>
            </c:numRef>
          </c:val>
          <c:extLst>
            <c:ext xmlns:c16="http://schemas.microsoft.com/office/drawing/2014/chart" uri="{C3380CC4-5D6E-409C-BE32-E72D297353CC}">
              <c16:uniqueId val="{00000008-179E-4F73-887F-8E3E6DE884E5}"/>
            </c:ext>
          </c:extLst>
        </c:ser>
        <c:ser>
          <c:idx val="9"/>
          <c:order val="9"/>
          <c:tx>
            <c:strRef>
              <c:f>Sheet1!$A$26</c:f>
              <c:strCache>
                <c:ptCount val="1"/>
                <c:pt idx="0">
                  <c:v>Asian British</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Sheet1!$B$26</c:f>
              <c:numCache>
                <c:formatCode>General</c:formatCode>
                <c:ptCount val="1"/>
                <c:pt idx="0">
                  <c:v>1</c:v>
                </c:pt>
              </c:numCache>
            </c:numRef>
          </c:val>
          <c:extLst>
            <c:ext xmlns:c16="http://schemas.microsoft.com/office/drawing/2014/chart" uri="{C3380CC4-5D6E-409C-BE32-E72D297353CC}">
              <c16:uniqueId val="{00000009-179E-4F73-887F-8E3E6DE884E5}"/>
            </c:ext>
          </c:extLst>
        </c:ser>
        <c:ser>
          <c:idx val="10"/>
          <c:order val="10"/>
          <c:tx>
            <c:strRef>
              <c:f>Sheet1!$A$27</c:f>
              <c:strCache>
                <c:ptCount val="1"/>
                <c:pt idx="0">
                  <c:v>Asian Pakistani</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Sheet1!$B$27</c:f>
              <c:numCache>
                <c:formatCode>General</c:formatCode>
                <c:ptCount val="1"/>
                <c:pt idx="0">
                  <c:v>8</c:v>
                </c:pt>
              </c:numCache>
            </c:numRef>
          </c:val>
          <c:extLst>
            <c:ext xmlns:c16="http://schemas.microsoft.com/office/drawing/2014/chart" uri="{C3380CC4-5D6E-409C-BE32-E72D297353CC}">
              <c16:uniqueId val="{0000000A-179E-4F73-887F-8E3E6DE884E5}"/>
            </c:ext>
          </c:extLst>
        </c:ser>
        <c:ser>
          <c:idx val="11"/>
          <c:order val="11"/>
          <c:tx>
            <c:strRef>
              <c:f>Sheet1!$A$28</c:f>
              <c:strCache>
                <c:ptCount val="1"/>
                <c:pt idx="0">
                  <c:v>Asian Bangladeshi</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Sheet1!$B$28</c:f>
              <c:numCache>
                <c:formatCode>General</c:formatCode>
                <c:ptCount val="1"/>
                <c:pt idx="0">
                  <c:v>6</c:v>
                </c:pt>
              </c:numCache>
            </c:numRef>
          </c:val>
          <c:extLst>
            <c:ext xmlns:c16="http://schemas.microsoft.com/office/drawing/2014/chart" uri="{C3380CC4-5D6E-409C-BE32-E72D297353CC}">
              <c16:uniqueId val="{0000000B-179E-4F73-887F-8E3E6DE884E5}"/>
            </c:ext>
          </c:extLst>
        </c:ser>
        <c:ser>
          <c:idx val="12"/>
          <c:order val="12"/>
          <c:tx>
            <c:strRef>
              <c:f>Sheet1!$A$29</c:f>
              <c:strCache>
                <c:ptCount val="1"/>
                <c:pt idx="0">
                  <c:v>Asian Indian</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Sheet1!$B$29</c:f>
              <c:numCache>
                <c:formatCode>General</c:formatCode>
                <c:ptCount val="1"/>
                <c:pt idx="0">
                  <c:v>1</c:v>
                </c:pt>
              </c:numCache>
            </c:numRef>
          </c:val>
          <c:extLst>
            <c:ext xmlns:c16="http://schemas.microsoft.com/office/drawing/2014/chart" uri="{C3380CC4-5D6E-409C-BE32-E72D297353CC}">
              <c16:uniqueId val="{0000000C-179E-4F73-887F-8E3E6DE884E5}"/>
            </c:ext>
          </c:extLst>
        </c:ser>
        <c:ser>
          <c:idx val="13"/>
          <c:order val="13"/>
          <c:tx>
            <c:strRef>
              <c:f>Sheet1!$A$30</c:f>
              <c:strCache>
                <c:ptCount val="1"/>
                <c:pt idx="0">
                  <c:v>Any Other Asian  Background</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Sheet1!$B$30</c:f>
              <c:numCache>
                <c:formatCode>General</c:formatCode>
                <c:ptCount val="1"/>
                <c:pt idx="0">
                  <c:v>3</c:v>
                </c:pt>
              </c:numCache>
            </c:numRef>
          </c:val>
          <c:extLst>
            <c:ext xmlns:c16="http://schemas.microsoft.com/office/drawing/2014/chart" uri="{C3380CC4-5D6E-409C-BE32-E72D297353CC}">
              <c16:uniqueId val="{0000000D-179E-4F73-887F-8E3E6DE884E5}"/>
            </c:ext>
          </c:extLst>
        </c:ser>
        <c:ser>
          <c:idx val="14"/>
          <c:order val="14"/>
          <c:tx>
            <c:strRef>
              <c:f>Sheet1!$A$31</c:f>
              <c:strCache>
                <c:ptCount val="1"/>
                <c:pt idx="0">
                  <c:v>Any Other Mixed  Background</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Sheet1!$B$31</c:f>
              <c:numCache>
                <c:formatCode>General</c:formatCode>
                <c:ptCount val="1"/>
                <c:pt idx="0">
                  <c:v>2</c:v>
                </c:pt>
              </c:numCache>
            </c:numRef>
          </c:val>
          <c:extLst>
            <c:ext xmlns:c16="http://schemas.microsoft.com/office/drawing/2014/chart" uri="{C3380CC4-5D6E-409C-BE32-E72D297353CC}">
              <c16:uniqueId val="{0000000E-179E-4F73-887F-8E3E6DE884E5}"/>
            </c:ext>
          </c:extLst>
        </c:ser>
        <c:ser>
          <c:idx val="15"/>
          <c:order val="15"/>
          <c:tx>
            <c:strRef>
              <c:f>Sheet1!$A$32</c:f>
              <c:strCache>
                <c:ptCount val="1"/>
                <c:pt idx="0">
                  <c:v>Any Other Black  Background</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Sheet1!$B$32</c:f>
              <c:numCache>
                <c:formatCode>General</c:formatCode>
                <c:ptCount val="1"/>
                <c:pt idx="0">
                  <c:v>1</c:v>
                </c:pt>
              </c:numCache>
            </c:numRef>
          </c:val>
          <c:extLst>
            <c:ext xmlns:c16="http://schemas.microsoft.com/office/drawing/2014/chart" uri="{C3380CC4-5D6E-409C-BE32-E72D297353CC}">
              <c16:uniqueId val="{0000000F-179E-4F73-887F-8E3E6DE884E5}"/>
            </c:ext>
          </c:extLst>
        </c:ser>
        <c:dLbls>
          <c:dLblPos val="outEnd"/>
          <c:showLegendKey val="0"/>
          <c:showVal val="1"/>
          <c:showCatName val="0"/>
          <c:showSerName val="0"/>
          <c:showPercent val="0"/>
          <c:showBubbleSize val="0"/>
        </c:dLbls>
        <c:gapWidth val="219"/>
        <c:overlap val="-27"/>
        <c:axId val="1628632911"/>
        <c:axId val="1628629551"/>
      </c:barChart>
      <c:catAx>
        <c:axId val="1628632911"/>
        <c:scaling>
          <c:orientation val="minMax"/>
        </c:scaling>
        <c:delete val="1"/>
        <c:axPos val="b"/>
        <c:numFmt formatCode="General" sourceLinked="1"/>
        <c:majorTickMark val="none"/>
        <c:minorTickMark val="none"/>
        <c:tickLblPos val="nextTo"/>
        <c:crossAx val="1628629551"/>
        <c:crosses val="autoZero"/>
        <c:auto val="1"/>
        <c:lblAlgn val="ctr"/>
        <c:lblOffset val="100"/>
        <c:noMultiLvlLbl val="0"/>
      </c:catAx>
      <c:valAx>
        <c:axId val="1628629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6329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a:t>
            </a:r>
            <a:r>
              <a:rPr lang="en-GB" baseline="0"/>
              <a:t> Victim Dissatisfaction Per Month</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manualLayout>
          <c:layoutTarget val="inner"/>
          <c:xMode val="edge"/>
          <c:yMode val="edge"/>
          <c:x val="2.762292213473316E-2"/>
          <c:y val="0.19432888597258677"/>
          <c:w val="0.95192650918635169"/>
          <c:h val="0.616054607757363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Sheet1!$A$1:$A$12</c:f>
              <c:numCache>
                <c:formatCode>mmm\-yy</c:formatCode>
                <c:ptCount val="12"/>
                <c:pt idx="0">
                  <c:v>45474</c:v>
                </c:pt>
                <c:pt idx="1">
                  <c:v>45505</c:v>
                </c:pt>
                <c:pt idx="2">
                  <c:v>45536</c:v>
                </c:pt>
                <c:pt idx="3">
                  <c:v>45566</c:v>
                </c:pt>
                <c:pt idx="4">
                  <c:v>45597</c:v>
                </c:pt>
                <c:pt idx="5">
                  <c:v>45627</c:v>
                </c:pt>
                <c:pt idx="6">
                  <c:v>45658</c:v>
                </c:pt>
                <c:pt idx="7">
                  <c:v>45689</c:v>
                </c:pt>
                <c:pt idx="8">
                  <c:v>45717</c:v>
                </c:pt>
                <c:pt idx="9">
                  <c:v>45748</c:v>
                </c:pt>
                <c:pt idx="10">
                  <c:v>45778</c:v>
                </c:pt>
                <c:pt idx="11">
                  <c:v>45809</c:v>
                </c:pt>
              </c:numCache>
            </c:numRef>
          </c:cat>
          <c:val>
            <c:numRef>
              <c:f>Sheet1!$B$1:$B$12</c:f>
              <c:numCache>
                <c:formatCode>General</c:formatCode>
                <c:ptCount val="12"/>
                <c:pt idx="0">
                  <c:v>27</c:v>
                </c:pt>
                <c:pt idx="1">
                  <c:v>41</c:v>
                </c:pt>
                <c:pt idx="2">
                  <c:v>47</c:v>
                </c:pt>
                <c:pt idx="3">
                  <c:v>54</c:v>
                </c:pt>
                <c:pt idx="4">
                  <c:v>33</c:v>
                </c:pt>
                <c:pt idx="5">
                  <c:v>37</c:v>
                </c:pt>
                <c:pt idx="6">
                  <c:v>37</c:v>
                </c:pt>
                <c:pt idx="7">
                  <c:v>43</c:v>
                </c:pt>
                <c:pt idx="8">
                  <c:v>31</c:v>
                </c:pt>
                <c:pt idx="9">
                  <c:v>38</c:v>
                </c:pt>
                <c:pt idx="10">
                  <c:v>48</c:v>
                </c:pt>
                <c:pt idx="11">
                  <c:v>39</c:v>
                </c:pt>
              </c:numCache>
            </c:numRef>
          </c:val>
          <c:smooth val="0"/>
          <c:extLst>
            <c:ext xmlns:c16="http://schemas.microsoft.com/office/drawing/2014/chart" uri="{C3380CC4-5D6E-409C-BE32-E72D297353CC}">
              <c16:uniqueId val="{00000000-D23A-4DC2-B0AE-ADEB180746EA}"/>
            </c:ext>
          </c:extLst>
        </c:ser>
        <c:dLbls>
          <c:dLblPos val="ctr"/>
          <c:showLegendKey val="0"/>
          <c:showVal val="1"/>
          <c:showCatName val="0"/>
          <c:showSerName val="0"/>
          <c:showPercent val="0"/>
          <c:showBubbleSize val="0"/>
        </c:dLbls>
        <c:marker val="1"/>
        <c:smooth val="0"/>
        <c:axId val="99507568"/>
        <c:axId val="99489264"/>
      </c:lineChart>
      <c:dateAx>
        <c:axId val="99507568"/>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9489264"/>
        <c:crosses val="autoZero"/>
        <c:auto val="1"/>
        <c:lblOffset val="100"/>
        <c:baseTimeUnit val="months"/>
      </c:dateAx>
      <c:valAx>
        <c:axId val="9948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95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01/08/2025</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01/08/2025</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public-info/specified-information-order/holding-bedfordshire-police-to-account/" TargetMode="External"/><Relationship Id="rId2" Type="http://schemas.openxmlformats.org/officeDocument/2006/relationships/hyperlink" Target="https://www.bedfordshire.pcc.police.uk/public-info/specified-information-order/complaints-handling-specified-information-order/"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cid:image004.png@01DBFD4F.A50C6BE0"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cid:image005.png@01DBFD4F.A50C6BE0"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cid:image006.png@01DBFD4F.A50C6BE0"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specified-information-orde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July 2025</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fontScale="62500" lnSpcReduction="20000"/>
          </a:bodyPr>
          <a:lstStyle/>
          <a:p>
            <a:r>
              <a:rPr lang="en-GB" dirty="0">
                <a:solidFill>
                  <a:srgbClr val="FFFFFF"/>
                </a:solidFill>
              </a:rPr>
              <a:t>Author: Office of the Police and Crime Commissioner </a:t>
            </a:r>
          </a:p>
          <a:p>
            <a:r>
              <a:rPr lang="en-GB" dirty="0">
                <a:solidFill>
                  <a:srgbClr val="FFFFFF"/>
                </a:solidFill>
              </a:rPr>
              <a:t>Sign Off – Force Exec : Fiona Dawson</a:t>
            </a:r>
          </a:p>
          <a:p>
            <a:r>
              <a:rPr lang="en-GB" dirty="0">
                <a:solidFill>
                  <a:srgbClr val="FFFFFF"/>
                </a:solidFill>
              </a:rPr>
              <a:t>Changed to quarterly publication in line with Performance and Governance Performance Meetings.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6" name="Picture 5">
            <a:extLst>
              <a:ext uri="{FF2B5EF4-FFF2-40B4-BE49-F238E27FC236}">
                <a16:creationId xmlns:a16="http://schemas.microsoft.com/office/drawing/2014/main" id="{82FEB1B9-38CA-F045-9F32-3723BB8EEF8A}"/>
              </a:ext>
            </a:extLst>
          </p:cNvPr>
          <p:cNvPicPr>
            <a:picLocks noChangeAspect="1"/>
          </p:cNvPicPr>
          <p:nvPr/>
        </p:nvPicPr>
        <p:blipFill>
          <a:blip r:embed="rId3"/>
          <a:stretch>
            <a:fillRect/>
          </a:stretch>
        </p:blipFill>
        <p:spPr>
          <a:xfrm>
            <a:off x="5925241" y="3580404"/>
            <a:ext cx="4430924" cy="2758744"/>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r>
              <a:rPr lang="en-GB" dirty="0"/>
              <a:t>Complaints handling </a:t>
            </a:r>
          </a:p>
          <a:p>
            <a:pPr marL="0" indent="0">
              <a:buNone/>
            </a:pPr>
            <a:endParaRPr lang="en-GB"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https://www.bedfordshire.pcc.police.uk/public-info/specified-information-order/complaints-handling-specified-information-order/</a:t>
            </a:r>
            <a:r>
              <a:rPr lang="en-GB" sz="2000" dirty="0"/>
              <a:t> </a:t>
            </a:r>
          </a:p>
          <a:p>
            <a:pPr marL="0" indent="0">
              <a:buNone/>
            </a:pPr>
            <a:endParaRPr lang="en-GB" sz="2000" dirty="0">
              <a:solidFill>
                <a:srgbClr val="FF0000"/>
              </a:solidFill>
            </a:endParaRPr>
          </a:p>
          <a:p>
            <a:pPr marL="0" indent="0">
              <a:buNone/>
            </a:pPr>
            <a:r>
              <a:rPr lang="en-GB" sz="2000" dirty="0">
                <a:hlinkClick r:id="rId3">
                  <a:extLst>
                    <a:ext uri="{A12FA001-AC4F-418D-AE19-62706E023703}">
                      <ahyp:hlinkClr xmlns:ahyp="http://schemas.microsoft.com/office/drawing/2018/hyperlinkcolor" val="tx"/>
                    </a:ext>
                  </a:extLst>
                </a:hlinkClick>
              </a:rPr>
              <a:t>https://www.bedfordshire.pcc.police.uk/public-info/specified-information-order/holding-bedfordshire-police-to-account/</a:t>
            </a:r>
            <a:r>
              <a:rPr lang="en-GB" sz="2000" dirty="0"/>
              <a:t> </a:t>
            </a: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Reinvigorating local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1027" name="Picture 3">
            <a:extLst>
              <a:ext uri="{FF2B5EF4-FFF2-40B4-BE49-F238E27FC236}">
                <a16:creationId xmlns:a16="http://schemas.microsoft.com/office/drawing/2014/main" id="{9D9670DE-831C-30C4-588E-FFB76F8F9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80" y="3309409"/>
            <a:ext cx="6667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864356" y="1"/>
            <a:ext cx="3301244" cy="2270716"/>
          </a:xfrm>
        </p:spPr>
        <p:txBody>
          <a:bodyPr anchor="t">
            <a:normAutofit/>
          </a:bodyPr>
          <a:lstStyle/>
          <a:p>
            <a:pPr algn="ctr"/>
            <a:br>
              <a:rPr lang="en-GB" sz="2000" b="1" dirty="0">
                <a:solidFill>
                  <a:srgbClr val="FFFFFF"/>
                </a:solidFill>
              </a:rPr>
            </a:br>
            <a:br>
              <a:rPr lang="en-GB" sz="2000" b="1" dirty="0">
                <a:solidFill>
                  <a:srgbClr val="FFFFFF"/>
                </a:solidFill>
              </a:rPr>
            </a:br>
            <a:endParaRPr lang="en-GB" sz="20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186463" y="158419"/>
            <a:ext cx="6949153" cy="5728794"/>
          </a:xfrm>
        </p:spPr>
        <p:txBody>
          <a:bodyPr>
            <a:normAutofit/>
          </a:bodyPr>
          <a:lstStyle/>
          <a:p>
            <a:pPr marL="0" indent="0">
              <a:buNone/>
            </a:pPr>
            <a:r>
              <a:rPr lang="en-GB" sz="2000" dirty="0"/>
              <a:t>Reinvigorating local policing</a:t>
            </a:r>
          </a:p>
          <a:p>
            <a:pPr marL="0" indent="0">
              <a:buNone/>
            </a:pPr>
            <a:r>
              <a:rPr lang="en-GB" sz="2000" dirty="0"/>
              <a:t>Recruitment and Retention Numbers:</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graphicFrame>
        <p:nvGraphicFramePr>
          <p:cNvPr id="8" name="Table 7">
            <a:extLst>
              <a:ext uri="{FF2B5EF4-FFF2-40B4-BE49-F238E27FC236}">
                <a16:creationId xmlns:a16="http://schemas.microsoft.com/office/drawing/2014/main" id="{21CE92D6-32AD-EA2D-DEDC-82E96E2CAA5C}"/>
              </a:ext>
            </a:extLst>
          </p:cNvPr>
          <p:cNvGraphicFramePr>
            <a:graphicFrameLocks noGrp="1"/>
          </p:cNvGraphicFramePr>
          <p:nvPr>
            <p:extLst>
              <p:ext uri="{D42A27DB-BD31-4B8C-83A1-F6EECF244321}">
                <p14:modId xmlns:p14="http://schemas.microsoft.com/office/powerpoint/2010/main" val="3678444306"/>
              </p:ext>
            </p:extLst>
          </p:nvPr>
        </p:nvGraphicFramePr>
        <p:xfrm>
          <a:off x="921218" y="1533132"/>
          <a:ext cx="10349563" cy="4354081"/>
        </p:xfrm>
        <a:graphic>
          <a:graphicData uri="http://schemas.openxmlformats.org/drawingml/2006/table">
            <a:tbl>
              <a:tblPr firstRow="1" firstCol="1" bandRow="1"/>
              <a:tblGrid>
                <a:gridCol w="870096">
                  <a:extLst>
                    <a:ext uri="{9D8B030D-6E8A-4147-A177-3AD203B41FA5}">
                      <a16:colId xmlns:a16="http://schemas.microsoft.com/office/drawing/2014/main" val="3030964078"/>
                    </a:ext>
                  </a:extLst>
                </a:gridCol>
                <a:gridCol w="835750">
                  <a:extLst>
                    <a:ext uri="{9D8B030D-6E8A-4147-A177-3AD203B41FA5}">
                      <a16:colId xmlns:a16="http://schemas.microsoft.com/office/drawing/2014/main" val="4151698770"/>
                    </a:ext>
                  </a:extLst>
                </a:gridCol>
                <a:gridCol w="1087620">
                  <a:extLst>
                    <a:ext uri="{9D8B030D-6E8A-4147-A177-3AD203B41FA5}">
                      <a16:colId xmlns:a16="http://schemas.microsoft.com/office/drawing/2014/main" val="4222560198"/>
                    </a:ext>
                  </a:extLst>
                </a:gridCol>
                <a:gridCol w="870096">
                  <a:extLst>
                    <a:ext uri="{9D8B030D-6E8A-4147-A177-3AD203B41FA5}">
                      <a16:colId xmlns:a16="http://schemas.microsoft.com/office/drawing/2014/main" val="3113573183"/>
                    </a:ext>
                  </a:extLst>
                </a:gridCol>
                <a:gridCol w="812853">
                  <a:extLst>
                    <a:ext uri="{9D8B030D-6E8A-4147-A177-3AD203B41FA5}">
                      <a16:colId xmlns:a16="http://schemas.microsoft.com/office/drawing/2014/main" val="535163618"/>
                    </a:ext>
                  </a:extLst>
                </a:gridCol>
                <a:gridCol w="870096">
                  <a:extLst>
                    <a:ext uri="{9D8B030D-6E8A-4147-A177-3AD203B41FA5}">
                      <a16:colId xmlns:a16="http://schemas.microsoft.com/office/drawing/2014/main" val="2486638750"/>
                    </a:ext>
                  </a:extLst>
                </a:gridCol>
                <a:gridCol w="814558">
                  <a:extLst>
                    <a:ext uri="{9D8B030D-6E8A-4147-A177-3AD203B41FA5}">
                      <a16:colId xmlns:a16="http://schemas.microsoft.com/office/drawing/2014/main" val="4206617858"/>
                    </a:ext>
                  </a:extLst>
                </a:gridCol>
                <a:gridCol w="742456">
                  <a:extLst>
                    <a:ext uri="{9D8B030D-6E8A-4147-A177-3AD203B41FA5}">
                      <a16:colId xmlns:a16="http://schemas.microsoft.com/office/drawing/2014/main" val="604255447"/>
                    </a:ext>
                  </a:extLst>
                </a:gridCol>
                <a:gridCol w="870096">
                  <a:extLst>
                    <a:ext uri="{9D8B030D-6E8A-4147-A177-3AD203B41FA5}">
                      <a16:colId xmlns:a16="http://schemas.microsoft.com/office/drawing/2014/main" val="1409767366"/>
                    </a:ext>
                  </a:extLst>
                </a:gridCol>
                <a:gridCol w="870096">
                  <a:extLst>
                    <a:ext uri="{9D8B030D-6E8A-4147-A177-3AD203B41FA5}">
                      <a16:colId xmlns:a16="http://schemas.microsoft.com/office/drawing/2014/main" val="3930772821"/>
                    </a:ext>
                  </a:extLst>
                </a:gridCol>
                <a:gridCol w="835750">
                  <a:extLst>
                    <a:ext uri="{9D8B030D-6E8A-4147-A177-3AD203B41FA5}">
                      <a16:colId xmlns:a16="http://schemas.microsoft.com/office/drawing/2014/main" val="1488440066"/>
                    </a:ext>
                  </a:extLst>
                </a:gridCol>
                <a:gridCol w="870096">
                  <a:extLst>
                    <a:ext uri="{9D8B030D-6E8A-4147-A177-3AD203B41FA5}">
                      <a16:colId xmlns:a16="http://schemas.microsoft.com/office/drawing/2014/main" val="326089303"/>
                    </a:ext>
                  </a:extLst>
                </a:gridCol>
              </a:tblGrid>
              <a:tr h="1432482">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Total Starters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Starters (people from ethnic minority backgrounds)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Starters Female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Under 24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45+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(Declared Disability)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27728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73</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5.48%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50.68%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54.79%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5.48%</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1791683"/>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100.00%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81878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667445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80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6.25%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42</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52.50%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40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50.00%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3.75%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6.25%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695039"/>
                  </a:ext>
                </a:extLst>
              </a:tr>
              <a:tr h="182537">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dirty="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714889"/>
                  </a:ext>
                </a:extLst>
              </a:tr>
              <a:tr h="1276022">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Total Leavers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(people from ethnic minority backgrounds)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Female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Under 24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45+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(Declared Disability)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76283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27.27%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36.36%</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27.27%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18842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45.45%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9.09%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36.36%</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9.09%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52416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100.00%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190990"/>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39.13%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21.74%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30.43%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4.35%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051019"/>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sp>
        <p:nvSpPr>
          <p:cNvPr id="7" name="Rectangle 4">
            <a:extLst>
              <a:ext uri="{FF2B5EF4-FFF2-40B4-BE49-F238E27FC236}">
                <a16:creationId xmlns:a16="http://schemas.microsoft.com/office/drawing/2014/main" id="{3504E8A2-0170-AC4D-BFD2-D3C1D805CE71}"/>
              </a:ext>
            </a:extLst>
          </p:cNvPr>
          <p:cNvSpPr>
            <a:spLocks noChangeArrowheads="1"/>
          </p:cNvSpPr>
          <p:nvPr/>
        </p:nvSpPr>
        <p:spPr bwMode="auto">
          <a:xfrm>
            <a:off x="4658264" y="25620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1" u="sng"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April</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During April 2025, 59 Initial Attendance Surveys were completed and 47 Investigation Surveys.</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Initial Attendance Surveys ~ 59.3% satisfaction rate. (Very satisfied + satisfied)</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Investigation Surveys ~ 72.3% satisfaction rate.</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C1B7F919-DC81-7B1A-A94A-9AF6FCBDD32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58264" y="3019245"/>
            <a:ext cx="630555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CF89FC8B-0560-1678-88AA-AEE7998B35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198DD07-EE70-38F0-C0DC-AFBC6DEDE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191C1A75-4244-FE80-0359-3876F3285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45C0D-EAFF-67C6-5592-4AB8D80FB757}"/>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94348381-50B8-F0C3-0812-A3B9B74DEE47}"/>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sp>
        <p:nvSpPr>
          <p:cNvPr id="3" name="Rectangle 2">
            <a:extLst>
              <a:ext uri="{FF2B5EF4-FFF2-40B4-BE49-F238E27FC236}">
                <a16:creationId xmlns:a16="http://schemas.microsoft.com/office/drawing/2014/main" id="{7261BD71-B035-6B26-56F8-C7BB2D8EBC26}"/>
              </a:ext>
            </a:extLst>
          </p:cNvPr>
          <p:cNvSpPr>
            <a:spLocks noChangeArrowheads="1"/>
          </p:cNvSpPr>
          <p:nvPr/>
        </p:nvSpPr>
        <p:spPr bwMode="auto">
          <a:xfrm>
            <a:off x="4563374" y="1415117"/>
            <a:ext cx="613661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1" u="sng"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May</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During May 2025, 69 Initial Attendance Surveys were completed and 65 Investigation Surveys.</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Initial Attendance Surveys ~ 59.4% satisfaction rate. (Very satisfied + satisfied)</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Investigation Surveys ~ 52.3% satisfaction rate.</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id="{AE0087E9-D14A-3987-972A-DB2C07BD2A0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01404" y="2403617"/>
            <a:ext cx="6758211" cy="327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360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95669243-E487-CDDA-D7C8-76F86CEDDF9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D11B394-EF9A-9553-6651-8A01857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329D30BE-07C1-5DE2-92C1-F3D4DB0C2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10E55-DBAC-ACCE-FA4D-0288DB743F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187CB1D7-2417-53E0-B919-78B3E1232E8B}"/>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sp>
        <p:nvSpPr>
          <p:cNvPr id="6" name="Rectangle 4">
            <a:extLst>
              <a:ext uri="{FF2B5EF4-FFF2-40B4-BE49-F238E27FC236}">
                <a16:creationId xmlns:a16="http://schemas.microsoft.com/office/drawing/2014/main" id="{C37150AB-443D-EAF9-0366-A9CB705EB86A}"/>
              </a:ext>
            </a:extLst>
          </p:cNvPr>
          <p:cNvSpPr>
            <a:spLocks noChangeArrowheads="1"/>
          </p:cNvSpPr>
          <p:nvPr/>
        </p:nvSpPr>
        <p:spPr bwMode="auto">
          <a:xfrm>
            <a:off x="4537495" y="1302262"/>
            <a:ext cx="6122189"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1" u="sng"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June</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During June 2025, 71 Initial Attendance Surveys were completed and 73 Investigation Surveys.</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Initial Attendance Surveys ~ 60.5% satisfaction rate. (Very satisfied + satisfied)</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Investigation Surveys ~ 63.4% satisfaction rate.</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6A6609C8-B633-C6B0-E7D3-D7C061E7144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37495" y="2200275"/>
            <a:ext cx="63436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68855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Arial" panose="020B0604020202020204" pitchFamily="34" charset="0"/>
                <a:ea typeface="Calibri" panose="020F0502020204030204" pitchFamily="34" charset="0"/>
                <a:cs typeface="Arial" panose="020B0604020202020204" pitchFamily="34" charset="0"/>
              </a:rPr>
              <a:t>Blue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317CC03B-73D8-49B5-A08E-4B4161BADA95}"/>
              </a:ext>
            </a:extLst>
          </p:cNvPr>
          <p:cNvGraphicFramePr/>
          <p:nvPr>
            <p:extLst>
              <p:ext uri="{D42A27DB-BD31-4B8C-83A1-F6EECF244321}">
                <p14:modId xmlns:p14="http://schemas.microsoft.com/office/powerpoint/2010/main" val="1700974711"/>
              </p:ext>
            </p:extLst>
          </p:nvPr>
        </p:nvGraphicFramePr>
        <p:xfrm>
          <a:off x="6493161" y="3073520"/>
          <a:ext cx="5500071" cy="3467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89379B9D-A37A-3977-C9E9-FD274024A9A9}"/>
              </a:ext>
            </a:extLst>
          </p:cNvPr>
          <p:cNvGraphicFramePr/>
          <p:nvPr>
            <p:extLst>
              <p:ext uri="{D42A27DB-BD31-4B8C-83A1-F6EECF244321}">
                <p14:modId xmlns:p14="http://schemas.microsoft.com/office/powerpoint/2010/main" val="3588088663"/>
              </p:ext>
            </p:extLst>
          </p:nvPr>
        </p:nvGraphicFramePr>
        <p:xfrm>
          <a:off x="5745017" y="982287"/>
          <a:ext cx="5326737" cy="258294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20E18FD4-8EA1-D04D-DAF0-EFF9BA7A9562}"/>
              </a:ext>
            </a:extLst>
          </p:cNvPr>
          <p:cNvPicPr>
            <a:picLocks noChangeAspect="1"/>
          </p:cNvPicPr>
          <p:nvPr/>
        </p:nvPicPr>
        <p:blipFill>
          <a:blip r:embed="rId3"/>
          <a:stretch>
            <a:fillRect/>
          </a:stretch>
        </p:blipFill>
        <p:spPr>
          <a:xfrm>
            <a:off x="4575549" y="3915377"/>
            <a:ext cx="7294873" cy="2582949"/>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C10B8B51-9B69-7AF3-ECA6-DB1842A980CF}"/>
              </a:ext>
            </a:extLst>
          </p:cNvPr>
          <p:cNvGraphicFramePr/>
          <p:nvPr>
            <p:extLst>
              <p:ext uri="{D42A27DB-BD31-4B8C-83A1-F6EECF244321}">
                <p14:modId xmlns:p14="http://schemas.microsoft.com/office/powerpoint/2010/main" val="1921187665"/>
              </p:ext>
            </p:extLst>
          </p:nvPr>
        </p:nvGraphicFramePr>
        <p:xfrm>
          <a:off x="4337108" y="1379979"/>
          <a:ext cx="7713274" cy="3989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08551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11941"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247771B2-7719-9B54-2E83-BCC998FCD641}"/>
              </a:ext>
            </a:extLst>
          </p:cNvPr>
          <p:cNvGraphicFramePr/>
          <p:nvPr>
            <p:extLst>
              <p:ext uri="{D42A27DB-BD31-4B8C-83A1-F6EECF244321}">
                <p14:modId xmlns:p14="http://schemas.microsoft.com/office/powerpoint/2010/main" val="3129228352"/>
              </p:ext>
            </p:extLst>
          </p:nvPr>
        </p:nvGraphicFramePr>
        <p:xfrm>
          <a:off x="4719637" y="1681162"/>
          <a:ext cx="6315075" cy="3648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842115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CF4F0599-DEDB-9425-B400-63E70825F8D6}"/>
              </a:ext>
            </a:extLst>
          </p:cNvPr>
          <p:cNvGraphicFramePr/>
          <p:nvPr>
            <p:extLst>
              <p:ext uri="{D42A27DB-BD31-4B8C-83A1-F6EECF244321}">
                <p14:modId xmlns:p14="http://schemas.microsoft.com/office/powerpoint/2010/main" val="3779324627"/>
              </p:ext>
            </p:extLst>
          </p:nvPr>
        </p:nvGraphicFramePr>
        <p:xfrm>
          <a:off x="4706940" y="1547811"/>
          <a:ext cx="6867525" cy="3762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br>
              <a:rPr lang="en-GB" sz="32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24FFE254-E2CA-49D1-D657-A5F2BC96EA69}"/>
              </a:ext>
            </a:extLst>
          </p:cNvPr>
          <p:cNvGraphicFramePr/>
          <p:nvPr>
            <p:extLst>
              <p:ext uri="{D42A27DB-BD31-4B8C-83A1-F6EECF244321}">
                <p14:modId xmlns:p14="http://schemas.microsoft.com/office/powerpoint/2010/main" val="3513648985"/>
              </p:ext>
            </p:extLst>
          </p:nvPr>
        </p:nvGraphicFramePr>
        <p:xfrm>
          <a:off x="4503315" y="1790699"/>
          <a:ext cx="72009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9C2ECF40-7DFC-AE41-7793-2929A1911B65}"/>
              </a:ext>
            </a:extLst>
          </p:cNvPr>
          <p:cNvGraphicFramePr/>
          <p:nvPr>
            <p:extLst>
              <p:ext uri="{D42A27DB-BD31-4B8C-83A1-F6EECF244321}">
                <p14:modId xmlns:p14="http://schemas.microsoft.com/office/powerpoint/2010/main" val="1295644343"/>
              </p:ext>
            </p:extLst>
          </p:nvPr>
        </p:nvGraphicFramePr>
        <p:xfrm>
          <a:off x="4337108" y="1476375"/>
          <a:ext cx="7406640" cy="4305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a:extLst>
              <a:ext uri="{FF2B5EF4-FFF2-40B4-BE49-F238E27FC236}">
                <a16:creationId xmlns:a16="http://schemas.microsoft.com/office/drawing/2014/main" id="{CF902A6A-DDC6-ADCE-3664-343702EF1EA5}"/>
              </a:ext>
            </a:extLst>
          </p:cNvPr>
          <p:cNvGraphicFramePr/>
          <p:nvPr>
            <p:extLst>
              <p:ext uri="{D42A27DB-BD31-4B8C-83A1-F6EECF244321}">
                <p14:modId xmlns:p14="http://schemas.microsoft.com/office/powerpoint/2010/main" val="3850623209"/>
              </p:ext>
            </p:extLst>
          </p:nvPr>
        </p:nvGraphicFramePr>
        <p:xfrm>
          <a:off x="4249118" y="1609724"/>
          <a:ext cx="7572375"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endParaRPr lang="en-GB" sz="3200" dirty="0">
              <a:solidFill>
                <a:srgbClr val="FFFFFF"/>
              </a:solidFill>
            </a:endParaRPr>
          </a:p>
        </p:txBody>
      </p:sp>
      <p:pic>
        <p:nvPicPr>
          <p:cNvPr id="2050" name="Picture 1">
            <a:extLst>
              <a:ext uri="{FF2B5EF4-FFF2-40B4-BE49-F238E27FC236}">
                <a16:creationId xmlns:a16="http://schemas.microsoft.com/office/drawing/2014/main" id="{1A9A519E-64DD-D4D6-214A-77942F554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2319337"/>
            <a:ext cx="1155628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26176" y="353292"/>
            <a:ext cx="7357767" cy="5728794"/>
          </a:xfrm>
        </p:spPr>
        <p:txBody>
          <a:bodyPr>
            <a:normAutofit fontScale="92500" lnSpcReduction="20000"/>
          </a:bodyPr>
          <a:lstStyle/>
          <a:p>
            <a:pPr marL="0" indent="0">
              <a:buNone/>
            </a:pPr>
            <a:endParaRPr lang="en-GB" sz="2000" dirty="0"/>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 </a:t>
            </a:r>
            <a:r>
              <a:rPr lang="en-GB" sz="2400" i="1" u="sng" dirty="0">
                <a:latin typeface="Arial" panose="020B0604020202020204" pitchFamily="34" charset="0"/>
                <a:ea typeface="Aptos" panose="020B0004020202020204" pitchFamily="34" charset="0"/>
                <a:cs typeface="Aptos" panose="020B0004020202020204" pitchFamily="34" charset="0"/>
              </a:rPr>
              <a:t>March 2025</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effectLst/>
                <a:latin typeface="Arial" panose="020B0604020202020204" pitchFamily="34" charset="0"/>
                <a:ea typeface="Aptos" panose="020B0004020202020204" pitchFamily="34" charset="0"/>
                <a:cs typeface="Aptos" panose="020B0004020202020204" pitchFamily="34" charset="0"/>
              </a:rPr>
              <a:t>11,392 - 999 call answered, 380 average per day, 89.1% answered in 10 secs, 7s average wait time</a:t>
            </a:r>
          </a:p>
          <a:p>
            <a:pPr marL="0" indent="0">
              <a:buNone/>
            </a:pPr>
            <a:endParaRPr lang="en-GB" sz="2400"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effectLst/>
                <a:latin typeface="Arial" panose="020B0604020202020204" pitchFamily="34" charset="0"/>
                <a:ea typeface="Aptos" panose="020B0004020202020204" pitchFamily="34" charset="0"/>
                <a:cs typeface="Aptos" panose="020B0004020202020204" pitchFamily="34" charset="0"/>
              </a:rPr>
              <a:t>3,916 - 101 Priority, 131 average per day, 2m 4s average wait time</a:t>
            </a:r>
          </a:p>
          <a:p>
            <a:pPr marL="0" indent="0">
              <a:buNone/>
            </a:pPr>
            <a:endParaRPr lang="en-GB" sz="2400"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effectLst/>
                <a:latin typeface="Arial" panose="020B0604020202020204" pitchFamily="34" charset="0"/>
                <a:ea typeface="Aptos" panose="020B0004020202020204" pitchFamily="34" charset="0"/>
                <a:cs typeface="Aptos" panose="020B0004020202020204" pitchFamily="34" charset="0"/>
              </a:rPr>
              <a:t>5,853 - 101 Non-Priority, 195 average per day, 7m 7s average wait time</a:t>
            </a: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(Q1 25-26)</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6" name="Picture 5">
            <a:extLst>
              <a:ext uri="{FF2B5EF4-FFF2-40B4-BE49-F238E27FC236}">
                <a16:creationId xmlns:a16="http://schemas.microsoft.com/office/drawing/2014/main" id="{65F2896F-5C1B-CC71-E527-66C26570E51D}"/>
              </a:ext>
            </a:extLst>
          </p:cNvPr>
          <p:cNvPicPr>
            <a:picLocks noChangeAspect="1"/>
          </p:cNvPicPr>
          <p:nvPr/>
        </p:nvPicPr>
        <p:blipFill>
          <a:blip r:embed="rId3"/>
          <a:stretch>
            <a:fillRect/>
          </a:stretch>
        </p:blipFill>
        <p:spPr>
          <a:xfrm>
            <a:off x="4453825" y="1626788"/>
            <a:ext cx="7566502" cy="4210604"/>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3600" dirty="0">
                <a:hlinkClick r:id="rId2">
                  <a:extLst>
                    <a:ext uri="{A12FA001-AC4F-418D-AE19-62706E023703}">
                      <ahyp:hlinkClr xmlns:ahyp="http://schemas.microsoft.com/office/drawing/2018/hyperlinkcolor" val="tx"/>
                    </a:ext>
                  </a:extLst>
                </a:hlinkClick>
              </a:rPr>
              <a:t>https://www.bedfordshire.pcc.police.uk/specified-information-order/</a:t>
            </a:r>
            <a:endParaRPr lang="en-GB" sz="3600"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B8CAD01-AA72-47E0-B684-606A25EB815E}"/>
              </a:ext>
            </a:extLst>
          </p:cNvPr>
          <p:cNvSpPr txBox="1"/>
          <p:nvPr/>
        </p:nvSpPr>
        <p:spPr>
          <a:xfrm>
            <a:off x="265800" y="6536694"/>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12" name="Picture 11">
            <a:extLst>
              <a:ext uri="{FF2B5EF4-FFF2-40B4-BE49-F238E27FC236}">
                <a16:creationId xmlns:a16="http://schemas.microsoft.com/office/drawing/2014/main" id="{EB455474-0208-B06F-9FBB-F2CCE1F6E824}"/>
              </a:ext>
            </a:extLst>
          </p:cNvPr>
          <p:cNvPicPr>
            <a:picLocks noChangeAspect="1"/>
          </p:cNvPicPr>
          <p:nvPr/>
        </p:nvPicPr>
        <p:blipFill>
          <a:blip r:embed="rId2"/>
          <a:stretch>
            <a:fillRect/>
          </a:stretch>
        </p:blipFill>
        <p:spPr>
          <a:xfrm>
            <a:off x="1071414" y="612475"/>
            <a:ext cx="10049171" cy="5000907"/>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a:extLst>
              <a:ext uri="{FF2B5EF4-FFF2-40B4-BE49-F238E27FC236}">
                <a16:creationId xmlns:a16="http://schemas.microsoft.com/office/drawing/2014/main" id="{1B8EC5DD-FB4E-9C20-36A2-24A4A6C5F4A1}"/>
              </a:ext>
            </a:extLst>
          </p:cNvPr>
          <p:cNvPicPr>
            <a:picLocks noChangeAspect="1"/>
          </p:cNvPicPr>
          <p:nvPr/>
        </p:nvPicPr>
        <p:blipFill>
          <a:blip r:embed="rId2"/>
          <a:stretch>
            <a:fillRect/>
          </a:stretch>
        </p:blipFill>
        <p:spPr>
          <a:xfrm>
            <a:off x="0" y="1280132"/>
            <a:ext cx="12192000" cy="4297736"/>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8" name="Picture 7">
            <a:extLst>
              <a:ext uri="{FF2B5EF4-FFF2-40B4-BE49-F238E27FC236}">
                <a16:creationId xmlns:a16="http://schemas.microsoft.com/office/drawing/2014/main" id="{09904904-4712-1D8F-85AD-C6EECF0C2416}"/>
              </a:ext>
            </a:extLst>
          </p:cNvPr>
          <p:cNvPicPr>
            <a:picLocks noChangeAspect="1"/>
          </p:cNvPicPr>
          <p:nvPr/>
        </p:nvPicPr>
        <p:blipFill>
          <a:blip r:embed="rId2"/>
          <a:stretch>
            <a:fillRect/>
          </a:stretch>
        </p:blipFill>
        <p:spPr>
          <a:xfrm>
            <a:off x="1214967" y="704614"/>
            <a:ext cx="9762066" cy="5448772"/>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a:extLst>
              <a:ext uri="{FF2B5EF4-FFF2-40B4-BE49-F238E27FC236}">
                <a16:creationId xmlns:a16="http://schemas.microsoft.com/office/drawing/2014/main" id="{C2D7F223-91ED-F4A9-74F4-39394C315124}"/>
              </a:ext>
            </a:extLst>
          </p:cNvPr>
          <p:cNvPicPr>
            <a:picLocks noChangeAspect="1"/>
          </p:cNvPicPr>
          <p:nvPr/>
        </p:nvPicPr>
        <p:blipFill>
          <a:blip r:embed="rId2"/>
          <a:stretch>
            <a:fillRect/>
          </a:stretch>
        </p:blipFill>
        <p:spPr>
          <a:xfrm>
            <a:off x="1199725" y="639838"/>
            <a:ext cx="9792549" cy="5578323"/>
          </a:xfrm>
          <a:prstGeom prst="rect">
            <a:avLst/>
          </a:prstGeom>
        </p:spPr>
      </p:pic>
    </p:spTree>
    <p:extLst>
      <p:ext uri="{BB962C8B-B14F-4D97-AF65-F5344CB8AC3E}">
        <p14:creationId xmlns:p14="http://schemas.microsoft.com/office/powerpoint/2010/main" val="40872360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2303120795"/>
              </p:ext>
            </p:extLst>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Improving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2533461890"/>
              </p:ext>
            </p:extLst>
          </p:nvPr>
        </p:nvGraphicFramePr>
        <p:xfrm>
          <a:off x="7501622" y="168409"/>
          <a:ext cx="4576191" cy="299212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2. Op Salus is the new operational name to combating Serious Violence and ASB jointly, implementing hotspot policing.</a:t>
                      </a: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3. Sudden death data (non crimes recorded as N300) has been reviewed as part of a recommendation to fully understand the scale of and types of sudden deaths the force is responding to.</a:t>
                      </a:r>
                    </a:p>
                  </a:txBody>
                  <a:tcPr/>
                </a:tc>
                <a:extLst>
                  <a:ext uri="{0D108BD9-81ED-4DB2-BD59-A6C34878D82A}">
                    <a16:rowId xmlns:a16="http://schemas.microsoft.com/office/drawing/2014/main" val="333900248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1507797302"/>
              </p:ext>
            </p:extLst>
          </p:nvPr>
        </p:nvGraphicFramePr>
        <p:xfrm>
          <a:off x="7501621" y="3437389"/>
          <a:ext cx="4576191" cy="125984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There were no </a:t>
                      </a:r>
                      <a:r>
                        <a:rPr lang="en-GB" sz="1400" dirty="0">
                          <a:solidFill>
                            <a:schemeClr val="bg1"/>
                          </a:solidFill>
                          <a:effectLst/>
                          <a:ea typeface="Times New Roman" panose="02020603050405020304" pitchFamily="18" charset="0"/>
                          <a:cs typeface="Times New Roman" panose="02020603050405020304" pitchFamily="18" charset="0"/>
                        </a:rPr>
                        <a:t>Homicides recorded in Q1 25-26.</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By comparison, in the same period last year, we recorded 2 homicides. In Q4 24-25 we recorded 4 homicides.</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847192"/>
            <a:ext cx="86238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where there were four homicides.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force in ranked 40</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for the crime rate per 1000 population in the 12mths to April 2025.  This is a small improvement in our ranking as in the previous OPCC report we were ranked 41</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st.</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10" name="Picture 9">
            <a:extLst>
              <a:ext uri="{FF2B5EF4-FFF2-40B4-BE49-F238E27FC236}">
                <a16:creationId xmlns:a16="http://schemas.microsoft.com/office/drawing/2014/main" id="{DD25AE5C-F587-5630-5AAE-DFE3A8154521}"/>
              </a:ext>
            </a:extLst>
          </p:cNvPr>
          <p:cNvPicPr>
            <a:picLocks noChangeAspect="1"/>
          </p:cNvPicPr>
          <p:nvPr/>
        </p:nvPicPr>
        <p:blipFill>
          <a:blip r:embed="rId2"/>
          <a:stretch>
            <a:fillRect/>
          </a:stretch>
        </p:blipFill>
        <p:spPr>
          <a:xfrm>
            <a:off x="9850724" y="5027652"/>
            <a:ext cx="1508891" cy="891617"/>
          </a:xfrm>
          <a:prstGeom prst="rect">
            <a:avLst/>
          </a:prstGeom>
        </p:spPr>
      </p:pic>
      <p:pic>
        <p:nvPicPr>
          <p:cNvPr id="17" name="Picture 16">
            <a:extLst>
              <a:ext uri="{FF2B5EF4-FFF2-40B4-BE49-F238E27FC236}">
                <a16:creationId xmlns:a16="http://schemas.microsoft.com/office/drawing/2014/main" id="{B5F0F6B2-9DC4-4FBB-E371-D1AC06E85F1B}"/>
              </a:ext>
            </a:extLst>
          </p:cNvPr>
          <p:cNvPicPr>
            <a:picLocks noChangeAspect="1"/>
          </p:cNvPicPr>
          <p:nvPr/>
        </p:nvPicPr>
        <p:blipFill>
          <a:blip r:embed="rId3"/>
          <a:stretch>
            <a:fillRect/>
          </a:stretch>
        </p:blipFill>
        <p:spPr>
          <a:xfrm>
            <a:off x="1494618" y="1664469"/>
            <a:ext cx="5456393" cy="2712955"/>
          </a:xfrm>
          <a:prstGeom prst="rect">
            <a:avLst/>
          </a:prstGeom>
        </p:spPr>
      </p:pic>
    </p:spTree>
    <p:extLst>
      <p:ext uri="{BB962C8B-B14F-4D97-AF65-F5344CB8AC3E}">
        <p14:creationId xmlns:p14="http://schemas.microsoft.com/office/powerpoint/2010/main" val="2446104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2510080069"/>
              </p:ext>
            </p:extLst>
          </p:nvPr>
        </p:nvGraphicFramePr>
        <p:xfrm>
          <a:off x="832381" y="193809"/>
          <a:ext cx="6575094" cy="163068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Increasing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dirty="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284608609"/>
              </p:ext>
            </p:extLst>
          </p:nvPr>
        </p:nvGraphicFramePr>
        <p:xfrm>
          <a:off x="7521662" y="193809"/>
          <a:ext cx="4528504" cy="2773680"/>
        </p:xfrm>
        <a:graphic>
          <a:graphicData uri="http://schemas.openxmlformats.org/drawingml/2006/table">
            <a:tbl>
              <a:tblPr firstRow="1" bandRow="1">
                <a:tableStyleId>{5C22544A-7EE6-4342-B048-85BDC9FD1C3A}</a:tableStyleId>
              </a:tblPr>
              <a:tblGrid>
                <a:gridCol w="4528504">
                  <a:extLst>
                    <a:ext uri="{9D8B030D-6E8A-4147-A177-3AD203B41FA5}">
                      <a16:colId xmlns:a16="http://schemas.microsoft.com/office/drawing/2014/main" val="3013512217"/>
                    </a:ext>
                  </a:extLst>
                </a:gridCol>
              </a:tblGrid>
              <a:tr h="324460">
                <a:tc>
                  <a:txBody>
                    <a:bodyPr/>
                    <a:lstStyle/>
                    <a:p>
                      <a:r>
                        <a:rPr lang="en-GB" dirty="0"/>
                        <a:t>Planned Action to Drive Performance</a:t>
                      </a:r>
                    </a:p>
                  </a:txBody>
                  <a:tcPr/>
                </a:tc>
                <a:extLst>
                  <a:ext uri="{0D108BD9-81ED-4DB2-BD59-A6C34878D82A}">
                    <a16:rowId xmlns:a16="http://schemas.microsoft.com/office/drawing/2014/main" val="1770329830"/>
                  </a:ext>
                </a:extLst>
              </a:tr>
              <a:tr h="648920">
                <a:tc>
                  <a:txBody>
                    <a:bodyPr/>
                    <a:lstStyle/>
                    <a:p>
                      <a:r>
                        <a:rPr lang="en-GB" sz="1400" dirty="0">
                          <a:solidFill>
                            <a:schemeClr val="bg1"/>
                          </a:solidFill>
                        </a:rPr>
                        <a:t>1. Quarterly review of HKC (Habitual Knife Carriers) – this is ongoing with offenders and issues raised to the relevant teams to action and problem-solve.</a:t>
                      </a:r>
                    </a:p>
                  </a:txBody>
                  <a:tcPr/>
                </a:tc>
                <a:extLst>
                  <a:ext uri="{0D108BD9-81ED-4DB2-BD59-A6C34878D82A}">
                    <a16:rowId xmlns:a16="http://schemas.microsoft.com/office/drawing/2014/main" val="1694316663"/>
                  </a:ext>
                </a:extLst>
              </a:tr>
              <a:tr h="459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Ongoing implementation of the Knife Crime quarterly review.</a:t>
                      </a:r>
                      <a:endParaRPr lang="en-US" sz="1400" b="0" i="0" kern="1200" dirty="0">
                        <a:solidFill>
                          <a:schemeClr val="bg1"/>
                        </a:solidFill>
                        <a:effectLst/>
                        <a:latin typeface="+mn-lt"/>
                        <a:ea typeface="+mn-ea"/>
                        <a:cs typeface="+mn-cs"/>
                      </a:endParaRPr>
                    </a:p>
                    <a:p>
                      <a:endParaRPr lang="en-GB" sz="1400" dirty="0">
                        <a:solidFill>
                          <a:schemeClr val="bg1"/>
                        </a:solidFill>
                      </a:endParaRPr>
                    </a:p>
                  </a:txBody>
                  <a:tcPr/>
                </a:tc>
                <a:extLst>
                  <a:ext uri="{0D108BD9-81ED-4DB2-BD59-A6C34878D82A}">
                    <a16:rowId xmlns:a16="http://schemas.microsoft.com/office/drawing/2014/main" val="694984677"/>
                  </a:ext>
                </a:extLst>
              </a:tr>
              <a:tr h="838189">
                <a:tc>
                  <a:txBody>
                    <a:bodyPr/>
                    <a:lstStyle/>
                    <a:p>
                      <a:r>
                        <a:rPr lang="en-GB" sz="1400" dirty="0">
                          <a:solidFill>
                            <a:schemeClr val="bg1"/>
                          </a:solidFill>
                        </a:rPr>
                        <a:t>3. Specific issues raised at the Force Tasking Meeting include p</a:t>
                      </a:r>
                      <a:r>
                        <a:rPr lang="en-GB" sz="1400" kern="1200" dirty="0">
                          <a:solidFill>
                            <a:schemeClr val="bg1"/>
                          </a:solidFill>
                          <a:effectLst/>
                          <a:latin typeface="+mn-lt"/>
                          <a:ea typeface="+mn-ea"/>
                          <a:cs typeface="+mn-cs"/>
                        </a:rPr>
                        <a:t>revious knife-enabled theft of motorbike nominals mapped as OCGs and Personal Robberies (Robberies is currently a force priority).</a:t>
                      </a:r>
                      <a:endParaRPr lang="en-GB" sz="1400" dirty="0">
                        <a:solidFill>
                          <a:schemeClr val="bg1"/>
                        </a:solidFill>
                      </a:endParaRPr>
                    </a:p>
                  </a:txBody>
                  <a:tcPr/>
                </a:tc>
                <a:extLst>
                  <a:ext uri="{0D108BD9-81ED-4DB2-BD59-A6C34878D82A}">
                    <a16:rowId xmlns:a16="http://schemas.microsoft.com/office/drawing/2014/main" val="220731814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629692976"/>
              </p:ext>
            </p:extLst>
          </p:nvPr>
        </p:nvGraphicFramePr>
        <p:xfrm>
          <a:off x="7497818" y="3100115"/>
          <a:ext cx="4576191" cy="2100184"/>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sz="1400"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increased during Q1 compared to Q4 and are now above the upper threshold. They are averaging 42 crimes per month.  </a:t>
                      </a:r>
                    </a:p>
                  </a:txBody>
                  <a:tcPr/>
                </a:tc>
                <a:extLst>
                  <a:ext uri="{0D108BD9-81ED-4DB2-BD59-A6C34878D82A}">
                    <a16:rowId xmlns:a16="http://schemas.microsoft.com/office/drawing/2014/main" val="1694316663"/>
                  </a:ext>
                </a:extLst>
              </a:tr>
              <a:tr h="370205">
                <a:tc>
                  <a:txBody>
                    <a:bodyPr/>
                    <a:lstStyle/>
                    <a:p>
                      <a:r>
                        <a:rPr lang="en-GB" sz="1400" dirty="0"/>
                        <a:t>2. Levels have been below average from Oct 24 to Feb 25 but rose to above average in March.</a:t>
                      </a:r>
                    </a:p>
                  </a:txBody>
                  <a:tcPr/>
                </a:tc>
                <a:extLst>
                  <a:ext uri="{0D108BD9-81ED-4DB2-BD59-A6C34878D82A}">
                    <a16:rowId xmlns:a16="http://schemas.microsoft.com/office/drawing/2014/main" val="694984677"/>
                  </a:ext>
                </a:extLst>
              </a:tr>
              <a:tr h="425252">
                <a:tc>
                  <a:txBody>
                    <a:bodyPr/>
                    <a:lstStyle/>
                    <a:p>
                      <a:r>
                        <a:rPr lang="en-GB" sz="1400" dirty="0"/>
                        <a:t>3. Beds is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4" name="Picture 3">
            <a:extLst>
              <a:ext uri="{FF2B5EF4-FFF2-40B4-BE49-F238E27FC236}">
                <a16:creationId xmlns:a16="http://schemas.microsoft.com/office/drawing/2014/main" id="{886FB5F8-79F9-6C26-70DF-9C65AA44ECBD}"/>
              </a:ext>
            </a:extLst>
          </p:cNvPr>
          <p:cNvPicPr>
            <a:picLocks noChangeAspect="1"/>
          </p:cNvPicPr>
          <p:nvPr/>
        </p:nvPicPr>
        <p:blipFill>
          <a:blip r:embed="rId2"/>
          <a:stretch>
            <a:fillRect/>
          </a:stretch>
        </p:blipFill>
        <p:spPr>
          <a:xfrm>
            <a:off x="1469351" y="2253676"/>
            <a:ext cx="5425910" cy="2712955"/>
          </a:xfrm>
          <a:prstGeom prst="rect">
            <a:avLst/>
          </a:prstGeom>
        </p:spPr>
      </p:pic>
      <p:pic>
        <p:nvPicPr>
          <p:cNvPr id="10" name="Picture 9">
            <a:extLst>
              <a:ext uri="{FF2B5EF4-FFF2-40B4-BE49-F238E27FC236}">
                <a16:creationId xmlns:a16="http://schemas.microsoft.com/office/drawing/2014/main" id="{F237AFC8-6426-A225-3F1E-2B6FDD4DD64A}"/>
              </a:ext>
            </a:extLst>
          </p:cNvPr>
          <p:cNvPicPr>
            <a:picLocks noChangeAspect="1"/>
          </p:cNvPicPr>
          <p:nvPr/>
        </p:nvPicPr>
        <p:blipFill>
          <a:blip r:embed="rId3"/>
          <a:stretch>
            <a:fillRect/>
          </a:stretch>
        </p:blipFill>
        <p:spPr>
          <a:xfrm>
            <a:off x="9487627" y="5453615"/>
            <a:ext cx="1493649" cy="952583"/>
          </a:xfrm>
          <a:prstGeom prst="rect">
            <a:avLst/>
          </a:prstGeom>
        </p:spPr>
      </p:pic>
    </p:spTree>
    <p:extLst>
      <p:ext uri="{BB962C8B-B14F-4D97-AF65-F5344CB8AC3E}">
        <p14:creationId xmlns:p14="http://schemas.microsoft.com/office/powerpoint/2010/main" val="4056045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972055027"/>
              </p:ext>
            </p:extLst>
          </p:nvPr>
        </p:nvGraphicFramePr>
        <p:xfrm>
          <a:off x="7482478" y="193809"/>
          <a:ext cx="4670338" cy="307848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292126">
                <a:tc>
                  <a:txBody>
                    <a:bodyPr/>
                    <a:lstStyle/>
                    <a:p>
                      <a:r>
                        <a:rPr lang="en-GB" dirty="0"/>
                        <a:t>Planned Action to Drive Performance</a:t>
                      </a:r>
                    </a:p>
                  </a:txBody>
                  <a:tcPr/>
                </a:tc>
                <a:extLst>
                  <a:ext uri="{0D108BD9-81ED-4DB2-BD59-A6C34878D82A}">
                    <a16:rowId xmlns:a16="http://schemas.microsoft.com/office/drawing/2014/main" val="1770329830"/>
                  </a:ext>
                </a:extLst>
              </a:tr>
              <a:tr h="584252">
                <a:tc>
                  <a:txBody>
                    <a:bodyPr/>
                    <a:lstStyle/>
                    <a:p>
                      <a:r>
                        <a:rPr lang="en-GB" sz="1400" dirty="0">
                          <a:solidFill>
                            <a:schemeClr val="bg1"/>
                          </a:solidFill>
                        </a:rPr>
                        <a:t>1. Op COSTELLO – this is a dedicated team which works on enforcements for large scale drug activity. A key focus for the team is professional enablers, linking </a:t>
                      </a:r>
                      <a:r>
                        <a:rPr lang="en-GB" sz="1400" kern="1200" dirty="0">
                          <a:solidFill>
                            <a:schemeClr val="bg1"/>
                          </a:solidFill>
                          <a:latin typeface="+mn-lt"/>
                          <a:ea typeface="+mn-ea"/>
                          <a:cs typeface="+mn-cs"/>
                        </a:rPr>
                        <a:t>into SOC</a:t>
                      </a:r>
                      <a:endParaRPr lang="en-GB" sz="1400" dirty="0">
                        <a:solidFill>
                          <a:schemeClr val="bg1"/>
                        </a:solidFill>
                      </a:endParaRPr>
                    </a:p>
                  </a:txBody>
                  <a:tcPr/>
                </a:tc>
                <a:extLst>
                  <a:ext uri="{0D108BD9-81ED-4DB2-BD59-A6C34878D82A}">
                    <a16:rowId xmlns:a16="http://schemas.microsoft.com/office/drawing/2014/main" val="1694316663"/>
                  </a:ext>
                </a:extLst>
              </a:tr>
              <a:tr h="289189">
                <a:tc>
                  <a:txBody>
                    <a:bodyPr/>
                    <a:lstStyle/>
                    <a:p>
                      <a:r>
                        <a:rPr lang="en-GB" sz="1400" kern="1200" dirty="0">
                          <a:solidFill>
                            <a:schemeClr val="bg1"/>
                          </a:solidFill>
                          <a:latin typeface="+mn-lt"/>
                          <a:ea typeface="+mn-ea"/>
                          <a:cs typeface="+mn-cs"/>
                        </a:rPr>
                        <a:t>2. Scanning processes continue as business as usual in order to identify new lines.</a:t>
                      </a:r>
                    </a:p>
                  </a:txBody>
                  <a:tcPr/>
                </a:tc>
                <a:extLst>
                  <a:ext uri="{0D108BD9-81ED-4DB2-BD59-A6C34878D82A}">
                    <a16:rowId xmlns:a16="http://schemas.microsoft.com/office/drawing/2014/main" val="694984677"/>
                  </a:ext>
                </a:extLst>
              </a:tr>
              <a:tr h="289189">
                <a:tc>
                  <a:txBody>
                    <a:bodyPr/>
                    <a:lstStyle/>
                    <a:p>
                      <a:r>
                        <a:rPr lang="en-GB" sz="1400" kern="1200" dirty="0">
                          <a:solidFill>
                            <a:schemeClr val="bg1"/>
                          </a:solidFill>
                          <a:latin typeface="+mn-lt"/>
                          <a:ea typeface="+mn-ea"/>
                          <a:cs typeface="+mn-cs"/>
                        </a:rPr>
                        <a:t>3. The Drugs Focus Desk is now up and running and ensuring the Force has a focus on drug offences, particularly PWITS. Performance data is being provided on a regular basis so the team can monitor their activity and processes.</a:t>
                      </a:r>
                    </a:p>
                  </a:txBody>
                  <a:tcPr/>
                </a:tc>
                <a:extLst>
                  <a:ext uri="{0D108BD9-81ED-4DB2-BD59-A6C34878D82A}">
                    <a16:rowId xmlns:a16="http://schemas.microsoft.com/office/drawing/2014/main" val="60905173"/>
                  </a:ext>
                </a:extLst>
              </a:tr>
              <a:tr h="289189">
                <a:tc>
                  <a:txBody>
                    <a:bodyPr/>
                    <a:lstStyle/>
                    <a:p>
                      <a:r>
                        <a:rPr lang="en-GB" sz="1400" kern="1200" dirty="0">
                          <a:solidFill>
                            <a:schemeClr val="dk1"/>
                          </a:solidFill>
                          <a:effectLst/>
                          <a:latin typeface="+mn-lt"/>
                          <a:ea typeface="+mn-ea"/>
                          <a:cs typeface="+mn-cs"/>
                        </a:rPr>
                        <a:t>4. Op Talos relating to the L7 Dingers and various issues in Leighton Buzzard is a current force priority.</a:t>
                      </a:r>
                    </a:p>
                  </a:txBody>
                  <a:tcPr/>
                </a:tc>
                <a:extLst>
                  <a:ext uri="{0D108BD9-81ED-4DB2-BD59-A6C34878D82A}">
                    <a16:rowId xmlns:a16="http://schemas.microsoft.com/office/drawing/2014/main" val="2098033318"/>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722320690"/>
              </p:ext>
            </p:extLst>
          </p:nvPr>
        </p:nvGraphicFramePr>
        <p:xfrm>
          <a:off x="7482478" y="3429000"/>
          <a:ext cx="4690378" cy="2558264"/>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41917">
                <a:tc>
                  <a:txBody>
                    <a:bodyPr/>
                    <a:lstStyle/>
                    <a:p>
                      <a:r>
                        <a:rPr lang="en-GB" dirty="0"/>
                        <a:t>Comments</a:t>
                      </a:r>
                    </a:p>
                  </a:txBody>
                  <a:tcPr/>
                </a:tc>
                <a:extLst>
                  <a:ext uri="{0D108BD9-81ED-4DB2-BD59-A6C34878D82A}">
                    <a16:rowId xmlns:a16="http://schemas.microsoft.com/office/drawing/2014/main" val="1770329830"/>
                  </a:ext>
                </a:extLst>
              </a:tr>
              <a:tr h="883287">
                <a:tc>
                  <a:txBody>
                    <a:bodyPr/>
                    <a:lstStyle/>
                    <a:p>
                      <a:r>
                        <a:rPr lang="en-GB" sz="1400" dirty="0"/>
                        <a:t>1. Q1 recorded 200 Trafficking of Drugs offences, averaging 67 crimes per month in 25-26 so far.  This is up on the previous quarter and on same time last year.  Trafficking offences reflects proactive police activity.</a:t>
                      </a:r>
                      <a:endParaRPr lang="en-GB" sz="1400" dirty="0">
                        <a:solidFill>
                          <a:srgbClr val="FF0000"/>
                        </a:solidFill>
                      </a:endParaRPr>
                    </a:p>
                  </a:txBody>
                  <a:tcPr/>
                </a:tc>
                <a:extLst>
                  <a:ext uri="{0D108BD9-81ED-4DB2-BD59-A6C34878D82A}">
                    <a16:rowId xmlns:a16="http://schemas.microsoft.com/office/drawing/2014/main" val="1694316663"/>
                  </a:ext>
                </a:extLst>
              </a:tr>
              <a:tr h="683835">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17 OCGs – this is the same as last quarter. The number of Street Gangs has decreased slightly to 11 (as at July 25).</a:t>
                      </a:r>
                      <a:endParaRPr lang="en-GB" sz="1400" b="0" dirty="0">
                        <a:solidFill>
                          <a:schemeClr val="bg1"/>
                        </a:solidFill>
                      </a:endParaRPr>
                    </a:p>
                  </a:txBody>
                  <a:tcPr/>
                </a:tc>
                <a:extLst>
                  <a:ext uri="{0D108BD9-81ED-4DB2-BD59-A6C34878D82A}">
                    <a16:rowId xmlns:a16="http://schemas.microsoft.com/office/drawing/2014/main" val="694984677"/>
                  </a:ext>
                </a:extLst>
              </a:tr>
              <a:tr h="51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57 groups operating 57 county lines.</a:t>
                      </a: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93197" y="1306329"/>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622120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some OCGs being archived.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1BC50F0-21DE-19F5-8B5A-D7B060F554F6}"/>
              </a:ext>
            </a:extLst>
          </p:cNvPr>
          <p:cNvPicPr>
            <a:picLocks noChangeAspect="1"/>
          </p:cNvPicPr>
          <p:nvPr/>
        </p:nvPicPr>
        <p:blipFill>
          <a:blip r:embed="rId2"/>
          <a:stretch>
            <a:fillRect/>
          </a:stretch>
        </p:blipFill>
        <p:spPr>
          <a:xfrm>
            <a:off x="1361206" y="1675661"/>
            <a:ext cx="5380186" cy="2720576"/>
          </a:xfrm>
          <a:prstGeom prst="rect">
            <a:avLst/>
          </a:prstGeom>
        </p:spPr>
      </p:pic>
      <p:pic>
        <p:nvPicPr>
          <p:cNvPr id="10" name="Picture 9">
            <a:extLst>
              <a:ext uri="{FF2B5EF4-FFF2-40B4-BE49-F238E27FC236}">
                <a16:creationId xmlns:a16="http://schemas.microsoft.com/office/drawing/2014/main" id="{8780A79B-41F9-7EB9-AC3E-E686D4EAA6B2}"/>
              </a:ext>
            </a:extLst>
          </p:cNvPr>
          <p:cNvPicPr>
            <a:picLocks noChangeAspect="1"/>
          </p:cNvPicPr>
          <p:nvPr/>
        </p:nvPicPr>
        <p:blipFill>
          <a:blip r:embed="rId3"/>
          <a:stretch>
            <a:fillRect/>
          </a:stretch>
        </p:blipFill>
        <p:spPr>
          <a:xfrm>
            <a:off x="1909592" y="4729503"/>
            <a:ext cx="1546994" cy="891617"/>
          </a:xfrm>
          <a:prstGeom prst="rect">
            <a:avLst/>
          </a:prstGeom>
        </p:spPr>
      </p:pic>
    </p:spTree>
    <p:extLst>
      <p:ext uri="{BB962C8B-B14F-4D97-AF65-F5344CB8AC3E}">
        <p14:creationId xmlns:p14="http://schemas.microsoft.com/office/powerpoint/2010/main" val="6597116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377838531"/>
              </p:ext>
            </p:extLst>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Police recorded Residential Burglary offences </a:t>
                      </a:r>
                      <a:r>
                        <a:rPr lang="en-GB" sz="800" kern="1200" dirty="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dirty="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Increasing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dirty="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281132356"/>
              </p:ext>
            </p:extLst>
          </p:nvPr>
        </p:nvGraphicFramePr>
        <p:xfrm>
          <a:off x="7476104" y="124797"/>
          <a:ext cx="4690378" cy="256540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kern="1200" dirty="0">
                          <a:solidFill>
                            <a:schemeClr val="bg1"/>
                          </a:solidFill>
                          <a:effectLst/>
                          <a:latin typeface="+mn-lt"/>
                          <a:ea typeface="+mn-ea"/>
                          <a:cs typeface="Times New Roman" panose="02020603050405020304" pitchFamily="18" charset="0"/>
                        </a:rPr>
                        <a:t>1. </a:t>
                      </a:r>
                      <a:r>
                        <a:rPr lang="en-GB" sz="1400" dirty="0">
                          <a:solidFill>
                            <a:schemeClr val="bg1"/>
                          </a:solidFill>
                        </a:rPr>
                        <a:t>POP training continues for analysts and some officers. Projects now include The Rose Public House (NTE) and Bedford Bus Station (Serious Violence).</a:t>
                      </a:r>
                      <a:endParaRPr lang="en-GB" sz="1400" kern="1200" dirty="0">
                        <a:solidFill>
                          <a:schemeClr val="bg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4168489154"/>
                  </a:ext>
                </a:extLst>
              </a:tr>
              <a:tr h="370840">
                <a:tc>
                  <a:txBody>
                    <a:bodyPr/>
                    <a:lstStyle/>
                    <a:p>
                      <a:r>
                        <a:rPr lang="en-GB" sz="1400" kern="1200" dirty="0">
                          <a:solidFill>
                            <a:schemeClr val="bg1"/>
                          </a:solidFill>
                          <a:effectLst/>
                          <a:latin typeface="+mn-lt"/>
                          <a:ea typeface="+mn-ea"/>
                          <a:cs typeface="Times New Roman" panose="02020603050405020304" pitchFamily="18" charset="0"/>
                        </a:rPr>
                        <a:t>2. </a:t>
                      </a:r>
                      <a:r>
                        <a:rPr lang="en-GB" sz="1400" dirty="0">
                          <a:solidFill>
                            <a:schemeClr val="bg1"/>
                          </a:solidFill>
                        </a:rPr>
                        <a:t>HSG continues as business as usual within the Neighbourhood Crime analytical work.</a:t>
                      </a:r>
                      <a:endParaRPr lang="en-GB" sz="1400" kern="1200" dirty="0">
                        <a:solidFill>
                          <a:schemeClr val="bg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2544386562"/>
                  </a:ext>
                </a:extLst>
              </a:tr>
              <a:tr h="370840">
                <a:tc>
                  <a:txBody>
                    <a:bodyPr/>
                    <a:lstStyle/>
                    <a:p>
                      <a:r>
                        <a:rPr lang="en-GB" sz="1400" kern="1200" dirty="0">
                          <a:solidFill>
                            <a:schemeClr val="bg1"/>
                          </a:solidFill>
                          <a:effectLst/>
                          <a:latin typeface="+mn-lt"/>
                          <a:ea typeface="+mn-ea"/>
                          <a:cs typeface="Times New Roman" panose="02020603050405020304" pitchFamily="18" charset="0"/>
                        </a:rPr>
                        <a:t>3. </a:t>
                      </a:r>
                      <a:r>
                        <a:rPr lang="en-GB" sz="1400" dirty="0">
                          <a:solidFill>
                            <a:schemeClr val="bg1"/>
                          </a:solidFill>
                        </a:rPr>
                        <a:t>Op </a:t>
                      </a:r>
                      <a:r>
                        <a:rPr lang="en-GB" sz="1400" dirty="0" err="1">
                          <a:solidFill>
                            <a:schemeClr val="bg1"/>
                          </a:solidFill>
                        </a:rPr>
                        <a:t>Despan</a:t>
                      </a:r>
                      <a:r>
                        <a:rPr lang="en-GB" sz="1400" dirty="0">
                          <a:solidFill>
                            <a:schemeClr val="bg1"/>
                          </a:solidFill>
                        </a:rPr>
                        <a:t> – this is still running in order to identify vehicles frequently using the ANPR network, particularly those vehicles involved in criminality (mainly drug supply). This is helping to support Op </a:t>
                      </a:r>
                      <a:r>
                        <a:rPr lang="en-GB" sz="1400" dirty="0" err="1">
                          <a:solidFill>
                            <a:schemeClr val="bg1"/>
                          </a:solidFill>
                        </a:rPr>
                        <a:t>Pandilla</a:t>
                      </a:r>
                      <a:r>
                        <a:rPr lang="en-GB" sz="1400" dirty="0">
                          <a:solidFill>
                            <a:schemeClr val="bg1"/>
                          </a:solidFill>
                        </a:rPr>
                        <a:t>.</a:t>
                      </a:r>
                      <a:endParaRPr lang="en-GB" sz="1400" kern="1200" dirty="0">
                        <a:solidFill>
                          <a:schemeClr val="bg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3214646031"/>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401643482"/>
              </p:ext>
            </p:extLst>
          </p:nvPr>
        </p:nvGraphicFramePr>
        <p:xfrm>
          <a:off x="7442236" y="2994758"/>
          <a:ext cx="4690378" cy="3669433"/>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1829">
                <a:tc>
                  <a:txBody>
                    <a:bodyPr/>
                    <a:lstStyle/>
                    <a:p>
                      <a:r>
                        <a:rPr lang="en-GB" sz="1200" dirty="0"/>
                        <a:t>Comments</a:t>
                      </a:r>
                    </a:p>
                  </a:txBody>
                  <a:tcPr/>
                </a:tc>
                <a:extLst>
                  <a:ext uri="{0D108BD9-81ED-4DB2-BD59-A6C34878D82A}">
                    <a16:rowId xmlns:a16="http://schemas.microsoft.com/office/drawing/2014/main" val="1770329830"/>
                  </a:ext>
                </a:extLst>
              </a:tr>
              <a:tr h="986418">
                <a:tc>
                  <a:txBody>
                    <a:bodyPr/>
                    <a:lstStyle/>
                    <a:p>
                      <a:pPr marL="0" indent="0">
                        <a:lnSpc>
                          <a:spcPct val="115000"/>
                        </a:lnSpc>
                        <a:spcAft>
                          <a:spcPts val="1000"/>
                        </a:spcAft>
                        <a:buNone/>
                      </a:pPr>
                      <a:r>
                        <a:rPr lang="en-GB" sz="1200" dirty="0"/>
                        <a:t>1.  Q1 recorded 300 Residential Burglaries averaging 100 crimes a month</a:t>
                      </a:r>
                      <a:r>
                        <a:rPr lang="en-GB" sz="1200" dirty="0">
                          <a:solidFill>
                            <a:schemeClr val="bg1"/>
                          </a:solidFill>
                        </a:rPr>
                        <a:t>.</a:t>
                      </a:r>
                      <a:r>
                        <a:rPr lang="en-GB" sz="1200" dirty="0">
                          <a:solidFill>
                            <a:schemeClr val="bg1"/>
                          </a:solidFill>
                          <a:effectLst/>
                          <a:cs typeface="Times New Roman" panose="02020603050405020304" pitchFamily="18" charset="0"/>
                        </a:rPr>
                        <a:t> This is slightly above Q4 24-25 but below the same period in the previous year.  Solved rate for Q1 25-26 was 28.3%.</a:t>
                      </a:r>
                      <a:endParaRPr lang="en-GB" sz="12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200" dirty="0">
                          <a:solidFill>
                            <a:schemeClr val="bg1"/>
                          </a:solidFill>
                        </a:rPr>
                        <a:t>2. Vehicle Crime has increased compared to Q4, but is still comparable with previous quarters. The average in Q1 is 341 crimes per month. The solved rate has decreased and was 1.7% in Q1.</a:t>
                      </a:r>
                      <a:endParaRPr lang="en-GB" sz="12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kern="1200" dirty="0">
                          <a:solidFill>
                            <a:schemeClr val="bg1"/>
                          </a:solidFill>
                          <a:effectLst/>
                          <a:latin typeface="+mn-lt"/>
                          <a:cs typeface="Times New Roman" panose="02020603050405020304" pitchFamily="18" charset="0"/>
                        </a:rPr>
                        <a:t>3. Personal Robbery has increased compared to Q4. Q1 was lower than the same quarter in the 24-25 year. The average was 45 crimes per month in Q1 25-26 and the solved rate was 7.4%.</a:t>
                      </a:r>
                      <a:endParaRPr lang="en-GB" sz="12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solidFill>
                            <a:schemeClr val="bg1"/>
                          </a:solidFill>
                        </a:rPr>
                        <a:t>4. 102 </a:t>
                      </a:r>
                      <a:r>
                        <a:rPr lang="en-GB" sz="1200" kern="1200" dirty="0">
                          <a:solidFill>
                            <a:schemeClr val="bg1"/>
                          </a:solidFill>
                          <a:effectLst/>
                          <a:latin typeface="+mn-lt"/>
                          <a:ea typeface="+mn-ea"/>
                          <a:cs typeface="Times New Roman" panose="02020603050405020304" pitchFamily="18" charset="0"/>
                        </a:rPr>
                        <a:t>Theft from a Person during Q1, this is a slight increase compared to Q4 and below this time in the previous year.  Levels have been below average across the quarter as a whole. </a:t>
                      </a:r>
                      <a:endParaRPr lang="en-GB" sz="12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3" name="Picture 2">
            <a:extLst>
              <a:ext uri="{FF2B5EF4-FFF2-40B4-BE49-F238E27FC236}">
                <a16:creationId xmlns:a16="http://schemas.microsoft.com/office/drawing/2014/main" id="{FB25BF71-B223-DA31-4388-54C99F33DB2F}"/>
              </a:ext>
            </a:extLst>
          </p:cNvPr>
          <p:cNvPicPr>
            <a:picLocks noChangeAspect="1"/>
          </p:cNvPicPr>
          <p:nvPr/>
        </p:nvPicPr>
        <p:blipFill>
          <a:blip r:embed="rId2"/>
          <a:stretch>
            <a:fillRect/>
          </a:stretch>
        </p:blipFill>
        <p:spPr>
          <a:xfrm>
            <a:off x="869406" y="2739616"/>
            <a:ext cx="3163684" cy="1564068"/>
          </a:xfrm>
          <a:prstGeom prst="rect">
            <a:avLst/>
          </a:prstGeom>
        </p:spPr>
      </p:pic>
      <p:pic>
        <p:nvPicPr>
          <p:cNvPr id="10" name="Picture 9">
            <a:extLst>
              <a:ext uri="{FF2B5EF4-FFF2-40B4-BE49-F238E27FC236}">
                <a16:creationId xmlns:a16="http://schemas.microsoft.com/office/drawing/2014/main" id="{10CB9B90-226C-E3B2-386F-A702E87955DD}"/>
              </a:ext>
            </a:extLst>
          </p:cNvPr>
          <p:cNvPicPr>
            <a:picLocks noChangeAspect="1"/>
          </p:cNvPicPr>
          <p:nvPr/>
        </p:nvPicPr>
        <p:blipFill>
          <a:blip r:embed="rId3"/>
          <a:stretch>
            <a:fillRect/>
          </a:stretch>
        </p:blipFill>
        <p:spPr>
          <a:xfrm>
            <a:off x="4108147" y="2728896"/>
            <a:ext cx="3143857" cy="1591660"/>
          </a:xfrm>
          <a:prstGeom prst="rect">
            <a:avLst/>
          </a:prstGeom>
        </p:spPr>
      </p:pic>
      <p:pic>
        <p:nvPicPr>
          <p:cNvPr id="17" name="Picture 16">
            <a:extLst>
              <a:ext uri="{FF2B5EF4-FFF2-40B4-BE49-F238E27FC236}">
                <a16:creationId xmlns:a16="http://schemas.microsoft.com/office/drawing/2014/main" id="{EE685B74-6AB2-C09E-A369-C3EE392BBEF9}"/>
              </a:ext>
            </a:extLst>
          </p:cNvPr>
          <p:cNvPicPr>
            <a:picLocks noChangeAspect="1"/>
          </p:cNvPicPr>
          <p:nvPr/>
        </p:nvPicPr>
        <p:blipFill>
          <a:blip r:embed="rId4"/>
          <a:stretch>
            <a:fillRect/>
          </a:stretch>
        </p:blipFill>
        <p:spPr>
          <a:xfrm>
            <a:off x="864929" y="4764155"/>
            <a:ext cx="3163684" cy="1579648"/>
          </a:xfrm>
          <a:prstGeom prst="rect">
            <a:avLst/>
          </a:prstGeom>
        </p:spPr>
      </p:pic>
      <p:pic>
        <p:nvPicPr>
          <p:cNvPr id="21" name="Picture 20">
            <a:extLst>
              <a:ext uri="{FF2B5EF4-FFF2-40B4-BE49-F238E27FC236}">
                <a16:creationId xmlns:a16="http://schemas.microsoft.com/office/drawing/2014/main" id="{9B51F964-9642-4EC0-EC8E-098F4DC8A504}"/>
              </a:ext>
            </a:extLst>
          </p:cNvPr>
          <p:cNvPicPr>
            <a:picLocks noChangeAspect="1"/>
          </p:cNvPicPr>
          <p:nvPr/>
        </p:nvPicPr>
        <p:blipFill>
          <a:blip r:embed="rId5"/>
          <a:stretch>
            <a:fillRect/>
          </a:stretch>
        </p:blipFill>
        <p:spPr>
          <a:xfrm>
            <a:off x="4137310" y="4732088"/>
            <a:ext cx="3218914" cy="1611715"/>
          </a:xfrm>
          <a:prstGeom prst="rect">
            <a:avLst/>
          </a:prstGeom>
        </p:spPr>
      </p:pic>
    </p:spTree>
    <p:extLst>
      <p:ext uri="{BB962C8B-B14F-4D97-AF65-F5344CB8AC3E}">
        <p14:creationId xmlns:p14="http://schemas.microsoft.com/office/powerpoint/2010/main" val="17269267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15892" y="400554"/>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423842" y="400555"/>
          <a:ext cx="4660849" cy="6270544"/>
        </p:xfrm>
        <a:graphic>
          <a:graphicData uri="http://schemas.openxmlformats.org/drawingml/2006/table">
            <a:tbl>
              <a:tblPr firstRow="1" bandRow="1">
                <a:tableStyleId>{5C22544A-7EE6-4342-B048-85BDC9FD1C3A}</a:tableStyleId>
              </a:tblPr>
              <a:tblGrid>
                <a:gridCol w="4660849">
                  <a:extLst>
                    <a:ext uri="{9D8B030D-6E8A-4147-A177-3AD203B41FA5}">
                      <a16:colId xmlns:a16="http://schemas.microsoft.com/office/drawing/2014/main" val="3013512217"/>
                    </a:ext>
                  </a:extLst>
                </a:gridCol>
              </a:tblGrid>
              <a:tr h="335824">
                <a:tc>
                  <a:txBody>
                    <a:bodyPr/>
                    <a:lstStyle/>
                    <a:p>
                      <a:r>
                        <a:rPr lang="en-GB" dirty="0"/>
                        <a:t>Planned Action to Drive Performance</a:t>
                      </a:r>
                    </a:p>
                  </a:txBody>
                  <a:tcPr/>
                </a:tc>
                <a:extLst>
                  <a:ext uri="{0D108BD9-81ED-4DB2-BD59-A6C34878D82A}">
                    <a16:rowId xmlns:a16="http://schemas.microsoft.com/office/drawing/2014/main" val="1770329830"/>
                  </a:ext>
                </a:extLst>
              </a:tr>
              <a:tr h="1643977">
                <a:tc>
                  <a:txBody>
                    <a:bodyPr/>
                    <a:lstStyle/>
                    <a:p>
                      <a:pPr marL="342900" lvl="0" indent="-342900">
                        <a:buAutoNum type="arabicPeriod"/>
                      </a:pPr>
                      <a:r>
                        <a:rPr lang="en-GB" sz="1400" dirty="0">
                          <a:solidFill>
                            <a:schemeClr val="bg1"/>
                          </a:solidFill>
                        </a:rPr>
                        <a:t>Dedicated DMIT staff will prioritise and investigate Cyber Dependent crimes, providing specialist focus and expertise to on-going and future investigations. In addition,  dedicated staff will develop open-source material specific to force control priorities, providing valuable opportunity for targeted force wide disruptions. </a:t>
                      </a:r>
                    </a:p>
                    <a:p>
                      <a:pPr marL="0" lvl="0" indent="0">
                        <a:buNone/>
                      </a:pPr>
                      <a:endParaRPr lang="en-GB" sz="1400" dirty="0">
                        <a:solidFill>
                          <a:schemeClr val="bg1"/>
                        </a:solidFill>
                      </a:endParaRPr>
                    </a:p>
                  </a:txBody>
                  <a:tcPr/>
                </a:tc>
                <a:extLst>
                  <a:ext uri="{0D108BD9-81ED-4DB2-BD59-A6C34878D82A}">
                    <a16:rowId xmlns:a16="http://schemas.microsoft.com/office/drawing/2014/main" val="1694316663"/>
                  </a:ext>
                </a:extLst>
              </a:tr>
              <a:tr h="190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a:t>
                      </a:r>
                      <a:r>
                        <a:rPr lang="en-GB" sz="1400" kern="1200" dirty="0">
                          <a:solidFill>
                            <a:schemeClr val="dk1"/>
                          </a:solidFill>
                          <a:effectLst/>
                          <a:latin typeface="+mn-lt"/>
                          <a:ea typeface="+mn-ea"/>
                          <a:cs typeface="+mn-cs"/>
                        </a:rPr>
                        <a:t>The cyber clinics commence on 2</a:t>
                      </a:r>
                      <a:r>
                        <a:rPr lang="en-GB" sz="1400" kern="1200" baseline="30000" dirty="0">
                          <a:solidFill>
                            <a:schemeClr val="dk1"/>
                          </a:solidFill>
                          <a:effectLst/>
                          <a:latin typeface="+mn-lt"/>
                          <a:ea typeface="+mn-ea"/>
                          <a:cs typeface="+mn-cs"/>
                        </a:rPr>
                        <a:t>nd</a:t>
                      </a:r>
                      <a:r>
                        <a:rPr lang="en-GB" sz="1400" kern="1200" dirty="0">
                          <a:solidFill>
                            <a:schemeClr val="dk1"/>
                          </a:solidFill>
                          <a:effectLst/>
                          <a:latin typeface="+mn-lt"/>
                          <a:ea typeface="+mn-ea"/>
                          <a:cs typeface="+mn-cs"/>
                        </a:rPr>
                        <a:t> August 25 North providing support / guidance / digital strategies including Soteria, RASSO who are in the process of having inputs to all staff and supervisors There will be a formal news article on the intranet to advertise these clinics. This will improve Beds overall performance in Regional Cyber KPI monthly returns, which drives our funding into the next 3-year cycle commencing April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p>
                      <a:pPr lvl="0"/>
                      <a:endParaRPr lang="en-GB" sz="1400" i="0" kern="1200" dirty="0">
                        <a:solidFill>
                          <a:schemeClr val="dk1"/>
                        </a:solidFill>
                        <a:effectLst/>
                        <a:latin typeface="+mn-lt"/>
                        <a:ea typeface="+mn-ea"/>
                        <a:cs typeface="+mn-cs"/>
                      </a:endParaRPr>
                    </a:p>
                  </a:txBody>
                  <a:tcPr/>
                </a:tc>
                <a:extLst>
                  <a:ext uri="{0D108BD9-81ED-4DB2-BD59-A6C34878D82A}">
                    <a16:rowId xmlns:a16="http://schemas.microsoft.com/office/drawing/2014/main" val="694984677"/>
                  </a:ext>
                </a:extLst>
              </a:tr>
              <a:tr h="2035767">
                <a:tc>
                  <a:txBody>
                    <a:bodyPr/>
                    <a:lstStyle/>
                    <a:p>
                      <a:r>
                        <a:rPr lang="en-GB" sz="1400" kern="1200" dirty="0">
                          <a:solidFill>
                            <a:schemeClr val="dk1"/>
                          </a:solidFill>
                          <a:effectLst/>
                          <a:latin typeface="+mn-lt"/>
                          <a:ea typeface="+mn-ea"/>
                          <a:cs typeface="+mn-cs"/>
                        </a:rPr>
                        <a:t>3- Protect Work </a:t>
                      </a:r>
                    </a:p>
                    <a:p>
                      <a:pPr marL="0" indent="0">
                        <a:buFont typeface="Arial" panose="020B0604020202020204" pitchFamily="34" charset="0"/>
                        <a:buNone/>
                      </a:pPr>
                      <a:endParaRPr lang="en-GB" sz="14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400" kern="1200" dirty="0">
                          <a:solidFill>
                            <a:schemeClr val="dk1"/>
                          </a:solidFill>
                          <a:effectLst/>
                          <a:latin typeface="+mn-lt"/>
                          <a:ea typeface="+mn-ea"/>
                          <a:cs typeface="+mn-cs"/>
                        </a:rPr>
                        <a:t>A monthly Black Cat local radio slot has commenced for 45 mins per month for cyber related topics with online engagement. This will likely provide useful up-to date advice, guidance and signposting for those listeners. </a:t>
                      </a:r>
                    </a:p>
                    <a:p>
                      <a:pPr marL="0" indent="0">
                        <a:buFont typeface="Arial" panose="020B0604020202020204" pitchFamily="34" charset="0"/>
                        <a:buNone/>
                      </a:pPr>
                      <a:endParaRPr lang="en-GB" sz="1400" kern="1200" dirty="0">
                        <a:solidFill>
                          <a:schemeClr val="dk1"/>
                        </a:solidFill>
                        <a:effectLst/>
                        <a:latin typeface="+mn-lt"/>
                        <a:ea typeface="+mn-ea"/>
                        <a:cs typeface="+mn-cs"/>
                      </a:endParaRPr>
                    </a:p>
                    <a:p>
                      <a:pPr lvl="0"/>
                      <a:endParaRPr lang="en-GB" sz="1400" i="0" kern="1200" dirty="0">
                        <a:solidFill>
                          <a:schemeClr val="dk1"/>
                        </a:solidFill>
                        <a:effectLst/>
                        <a:latin typeface="+mn-lt"/>
                        <a:ea typeface="+mn-ea"/>
                        <a:cs typeface="+mn-cs"/>
                      </a:endParaRPr>
                    </a:p>
                  </a:txBody>
                  <a:tcPr/>
                </a:tc>
                <a:extLst>
                  <a:ext uri="{0D108BD9-81ED-4DB2-BD59-A6C34878D82A}">
                    <a16:rowId xmlns:a16="http://schemas.microsoft.com/office/drawing/2014/main" val="1132374848"/>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815892" y="4961299"/>
          <a:ext cx="6128115" cy="1628208"/>
        </p:xfrm>
        <a:graphic>
          <a:graphicData uri="http://schemas.openxmlformats.org/drawingml/2006/table">
            <a:tbl>
              <a:tblPr firstRow="1" bandRow="1">
                <a:tableStyleId>{5C22544A-7EE6-4342-B048-85BDC9FD1C3A}</a:tableStyleId>
              </a:tblPr>
              <a:tblGrid>
                <a:gridCol w="6128115">
                  <a:extLst>
                    <a:ext uri="{9D8B030D-6E8A-4147-A177-3AD203B41FA5}">
                      <a16:colId xmlns:a16="http://schemas.microsoft.com/office/drawing/2014/main" val="3013512217"/>
                    </a:ext>
                  </a:extLst>
                </a:gridCol>
              </a:tblGrid>
              <a:tr h="447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rPr>
                        <a:t>Protect</a:t>
                      </a:r>
                      <a:r>
                        <a:rPr lang="en-GB" sz="1400" u="sng" dirty="0">
                          <a:solidFill>
                            <a:schemeClr val="tx1"/>
                          </a:solidFill>
                        </a:rPr>
                        <a:t> Engagements Q1=26</a:t>
                      </a:r>
                    </a:p>
                    <a:p>
                      <a:endParaRPr lang="en-GB" dirty="0"/>
                    </a:p>
                  </a:txBody>
                  <a:tcPr/>
                </a:tc>
                <a:extLst>
                  <a:ext uri="{0D108BD9-81ED-4DB2-BD59-A6C34878D82A}">
                    <a16:rowId xmlns:a16="http://schemas.microsoft.com/office/drawing/2014/main" val="1770329830"/>
                  </a:ext>
                </a:extLst>
              </a:tr>
              <a:tr h="1049088">
                <a:tc>
                  <a:txBody>
                    <a:bodyPr/>
                    <a:lstStyle/>
                    <a:p>
                      <a:pPr algn="ctr"/>
                      <a:r>
                        <a:rPr lang="en-GB" sz="1400" dirty="0"/>
                        <a:t>Audience reached 305 combination of local businesses and individuals at events</a:t>
                      </a:r>
                    </a:p>
                    <a:p>
                      <a:pPr algn="ctr"/>
                      <a:r>
                        <a:rPr lang="en-GB" sz="1400" dirty="0"/>
                        <a:t>106 victims of Cyber criminality received bespoke Protect advice </a:t>
                      </a:r>
                      <a:endParaRPr lang="en-GB" sz="1400" dirty="0">
                        <a:solidFill>
                          <a:schemeClr val="tx1"/>
                        </a:solidFill>
                      </a:endParaRPr>
                    </a:p>
                    <a:p>
                      <a:pPr algn="ctr"/>
                      <a:r>
                        <a:rPr lang="en-GB" sz="1400" dirty="0"/>
                        <a:t>1 Cyber Choices Referral</a:t>
                      </a:r>
                    </a:p>
                    <a:p>
                      <a:pPr algn="ctr"/>
                      <a:r>
                        <a:rPr lang="en-GB" sz="1400" dirty="0"/>
                        <a:t>1 Cyber Choices investigation result and Cease and Desist notice Given</a:t>
                      </a:r>
                    </a:p>
                  </a:txBody>
                  <a:tcPr/>
                </a:tc>
                <a:extLst>
                  <a:ext uri="{0D108BD9-81ED-4DB2-BD59-A6C34878D82A}">
                    <a16:rowId xmlns:a16="http://schemas.microsoft.com/office/drawing/2014/main" val="1694316663"/>
                  </a:ext>
                </a:extLst>
              </a:tr>
            </a:tbl>
          </a:graphicData>
        </a:graphic>
      </p:graphicFrame>
    </p:spTree>
    <p:extLst>
      <p:ext uri="{BB962C8B-B14F-4D97-AF65-F5344CB8AC3E}">
        <p14:creationId xmlns:p14="http://schemas.microsoft.com/office/powerpoint/2010/main" val="11394413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13506</TotalTime>
  <Words>2880</Words>
  <Application>Microsoft Office PowerPoint</Application>
  <PresentationFormat>Widescreen</PresentationFormat>
  <Paragraphs>446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Calibri</vt:lpstr>
      <vt:lpstr>Calibri Light</vt:lpstr>
      <vt:lpstr>Times New Roman</vt:lpstr>
      <vt:lpstr>Office Theme</vt:lpstr>
      <vt:lpstr>Office of the Police and Crime Commissioner Information Document for July 2025</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Reinvigorating local policing</vt:lpstr>
      <vt:lpstr>  </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Victims </vt:lpstr>
      <vt:lpstr> </vt:lpstr>
      <vt:lpstr>   Excellence: an excellent police service</vt:lpstr>
      <vt:lpstr>   Excellence: an excellent police service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BEAUMONT, Katie 6973</cp:lastModifiedBy>
  <cp:revision>163</cp:revision>
  <dcterms:created xsi:type="dcterms:W3CDTF">2022-01-13T10:24:52Z</dcterms:created>
  <dcterms:modified xsi:type="dcterms:W3CDTF">2025-08-01T11:30:06Z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