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25" r:id="rId6"/>
    <p:sldId id="326" r:id="rId7"/>
    <p:sldId id="327" r:id="rId8"/>
    <p:sldId id="328" r:id="rId9"/>
    <p:sldId id="329" r:id="rId10"/>
    <p:sldId id="277" r:id="rId11"/>
    <p:sldId id="278" r:id="rId12"/>
    <p:sldId id="279" r:id="rId13"/>
    <p:sldId id="265" r:id="rId14"/>
    <p:sldId id="267" r:id="rId15"/>
    <p:sldId id="266" r:id="rId16"/>
    <p:sldId id="302" r:id="rId17"/>
    <p:sldId id="259" r:id="rId18"/>
    <p:sldId id="268" r:id="rId19"/>
    <p:sldId id="280" r:id="rId20"/>
    <p:sldId id="295" r:id="rId21"/>
    <p:sldId id="304" r:id="rId22"/>
    <p:sldId id="317" r:id="rId23"/>
    <p:sldId id="319" r:id="rId24"/>
    <p:sldId id="305" r:id="rId25"/>
    <p:sldId id="320" r:id="rId26"/>
    <p:sldId id="306" r:id="rId27"/>
    <p:sldId id="323" r:id="rId28"/>
    <p:sldId id="263" r:id="rId29"/>
    <p:sldId id="297" r:id="rId30"/>
    <p:sldId id="281" r:id="rId31"/>
    <p:sldId id="324" r:id="rId32"/>
    <p:sldId id="287" r:id="rId33"/>
    <p:sldId id="288"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FE05D-A9A0-4959-AE7B-6CDF1A779F7B}" v="16" dt="2025-04-01T12:17:12.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5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SS, Samantha 3158" userId="759f23fe-68f2-4019-9d22-1f52a0710d2c" providerId="ADAL" clId="{B6FFE05D-A9A0-4959-AE7B-6CDF1A779F7B}"/>
    <pc:docChg chg="modSld">
      <pc:chgData name="DENNESS, Samantha 3158" userId="759f23fe-68f2-4019-9d22-1f52a0710d2c" providerId="ADAL" clId="{B6FFE05D-A9A0-4959-AE7B-6CDF1A779F7B}" dt="2025-04-01T12:17:19.679" v="69" actId="962"/>
      <pc:docMkLst>
        <pc:docMk/>
      </pc:docMkLst>
      <pc:sldChg chg="modSp mod">
        <pc:chgData name="DENNESS, Samantha 3158" userId="759f23fe-68f2-4019-9d22-1f52a0710d2c" providerId="ADAL" clId="{B6FFE05D-A9A0-4959-AE7B-6CDF1A779F7B}" dt="2025-04-01T12:16:43.465" v="32" actId="962"/>
        <pc:sldMkLst>
          <pc:docMk/>
          <pc:sldMk cId="1929641798" sldId="259"/>
        </pc:sldMkLst>
        <pc:picChg chg="mod">
          <ac:chgData name="DENNESS, Samantha 3158" userId="759f23fe-68f2-4019-9d22-1f52a0710d2c" providerId="ADAL" clId="{B6FFE05D-A9A0-4959-AE7B-6CDF1A779F7B}" dt="2025-04-01T12:16:43.465" v="32" actId="962"/>
          <ac:picMkLst>
            <pc:docMk/>
            <pc:sldMk cId="1929641798" sldId="259"/>
            <ac:picMk id="5" creationId="{D43B1EC3-CA96-5152-B1AD-3AC8A06F996B}"/>
          </ac:picMkLst>
        </pc:picChg>
      </pc:sldChg>
      <pc:sldChg chg="delSp modSp">
        <pc:chgData name="DENNESS, Samantha 3158" userId="759f23fe-68f2-4019-9d22-1f52a0710d2c" providerId="ADAL" clId="{B6FFE05D-A9A0-4959-AE7B-6CDF1A779F7B}" dt="2025-04-01T12:16:32.295" v="26" actId="962"/>
        <pc:sldMkLst>
          <pc:docMk/>
          <pc:sldMk cId="529332630" sldId="265"/>
        </pc:sldMkLst>
        <pc:spChg chg="del">
          <ac:chgData name="DENNESS, Samantha 3158" userId="759f23fe-68f2-4019-9d22-1f52a0710d2c" providerId="ADAL" clId="{B6FFE05D-A9A0-4959-AE7B-6CDF1A779F7B}" dt="2025-04-01T12:16:29.176" v="24" actId="478"/>
          <ac:spMkLst>
            <pc:docMk/>
            <pc:sldMk cId="529332630" sldId="265"/>
            <ac:spMk id="6" creationId="{1C6611A7-9179-428D-A6F4-85F5354A46AA}"/>
          </ac:spMkLst>
        </pc:spChg>
        <pc:picChg chg="mod">
          <ac:chgData name="DENNESS, Samantha 3158" userId="759f23fe-68f2-4019-9d22-1f52a0710d2c" providerId="ADAL" clId="{B6FFE05D-A9A0-4959-AE7B-6CDF1A779F7B}" dt="2025-04-01T12:16:32.295" v="26" actId="962"/>
          <ac:picMkLst>
            <pc:docMk/>
            <pc:sldMk cId="529332630" sldId="265"/>
            <ac:picMk id="1027" creationId="{782BD7EA-1421-A5D6-B56F-BD55490B44EF}"/>
          </ac:picMkLst>
        </pc:picChg>
      </pc:sldChg>
      <pc:sldChg chg="delSp modSp">
        <pc:chgData name="DENNESS, Samantha 3158" userId="759f23fe-68f2-4019-9d22-1f52a0710d2c" providerId="ADAL" clId="{B6FFE05D-A9A0-4959-AE7B-6CDF1A779F7B}" dt="2025-04-01T12:16:41.346" v="30" actId="962"/>
        <pc:sldMkLst>
          <pc:docMk/>
          <pc:sldMk cId="3480406475" sldId="267"/>
        </pc:sldMkLst>
        <pc:spChg chg="del">
          <ac:chgData name="DENNESS, Samantha 3158" userId="759f23fe-68f2-4019-9d22-1f52a0710d2c" providerId="ADAL" clId="{B6FFE05D-A9A0-4959-AE7B-6CDF1A779F7B}" dt="2025-04-01T12:16:34.933" v="27" actId="478"/>
          <ac:spMkLst>
            <pc:docMk/>
            <pc:sldMk cId="3480406475" sldId="267"/>
            <ac:spMk id="6" creationId="{E495D483-4665-5DC3-0792-E8C8E193103F}"/>
          </ac:spMkLst>
        </pc:spChg>
        <pc:spChg chg="del">
          <ac:chgData name="DENNESS, Samantha 3158" userId="759f23fe-68f2-4019-9d22-1f52a0710d2c" providerId="ADAL" clId="{B6FFE05D-A9A0-4959-AE7B-6CDF1A779F7B}" dt="2025-04-01T12:16:38.401" v="28" actId="478"/>
          <ac:spMkLst>
            <pc:docMk/>
            <pc:sldMk cId="3480406475" sldId="267"/>
            <ac:spMk id="7" creationId="{4A2E47D8-D7B5-30FA-6E14-094B46C97F13}"/>
          </ac:spMkLst>
        </pc:spChg>
        <pc:picChg chg="mod">
          <ac:chgData name="DENNESS, Samantha 3158" userId="759f23fe-68f2-4019-9d22-1f52a0710d2c" providerId="ADAL" clId="{B6FFE05D-A9A0-4959-AE7B-6CDF1A779F7B}" dt="2025-04-01T12:16:41.346" v="30" actId="962"/>
          <ac:picMkLst>
            <pc:docMk/>
            <pc:sldMk cId="3480406475" sldId="267"/>
            <ac:picMk id="2050" creationId="{E4F469DC-E2A1-021E-646C-D804375FA06A}"/>
          </ac:picMkLst>
        </pc:picChg>
      </pc:sldChg>
      <pc:sldChg chg="delSp">
        <pc:chgData name="DENNESS, Samantha 3158" userId="759f23fe-68f2-4019-9d22-1f52a0710d2c" providerId="ADAL" clId="{B6FFE05D-A9A0-4959-AE7B-6CDF1A779F7B}" dt="2025-04-01T12:16:46.877" v="33" actId="478"/>
        <pc:sldMkLst>
          <pc:docMk/>
          <pc:sldMk cId="3478288751" sldId="268"/>
        </pc:sldMkLst>
        <pc:spChg chg="del">
          <ac:chgData name="DENNESS, Samantha 3158" userId="759f23fe-68f2-4019-9d22-1f52a0710d2c" providerId="ADAL" clId="{B6FFE05D-A9A0-4959-AE7B-6CDF1A779F7B}" dt="2025-04-01T12:16:46.877" v="33" actId="478"/>
          <ac:spMkLst>
            <pc:docMk/>
            <pc:sldMk cId="3478288751" sldId="268"/>
            <ac:spMk id="6" creationId="{1172F366-7D15-A4C9-3478-C66057E88D67}"/>
          </ac:spMkLst>
        </pc:spChg>
      </pc:sldChg>
      <pc:sldChg chg="modSp mod">
        <pc:chgData name="DENNESS, Samantha 3158" userId="759f23fe-68f2-4019-9d22-1f52a0710d2c" providerId="ADAL" clId="{B6FFE05D-A9A0-4959-AE7B-6CDF1A779F7B}" dt="2025-04-01T12:04:56.115" v="1"/>
        <pc:sldMkLst>
          <pc:docMk/>
          <pc:sldMk cId="2503712409" sldId="274"/>
        </pc:sldMkLst>
        <pc:spChg chg="mod">
          <ac:chgData name="DENNESS, Samantha 3158" userId="759f23fe-68f2-4019-9d22-1f52a0710d2c" providerId="ADAL" clId="{B6FFE05D-A9A0-4959-AE7B-6CDF1A779F7B}" dt="2025-04-01T12:04:56.115" v="1"/>
          <ac:spMkLst>
            <pc:docMk/>
            <pc:sldMk cId="2503712409" sldId="274"/>
            <ac:spMk id="4" creationId="{D4E4B48F-4239-4D4C-8F34-4A977F0AF615}"/>
          </ac:spMkLst>
        </pc:spChg>
      </pc:sldChg>
      <pc:sldChg chg="modSp mod">
        <pc:chgData name="DENNESS, Samantha 3158" userId="759f23fe-68f2-4019-9d22-1f52a0710d2c" providerId="ADAL" clId="{B6FFE05D-A9A0-4959-AE7B-6CDF1A779F7B}" dt="2025-04-01T12:16:25.271" v="23" actId="962"/>
        <pc:sldMkLst>
          <pc:docMk/>
          <pc:sldMk cId="3973770356" sldId="277"/>
        </pc:sldMkLst>
        <pc:picChg chg="mod">
          <ac:chgData name="DENNESS, Samantha 3158" userId="759f23fe-68f2-4019-9d22-1f52a0710d2c" providerId="ADAL" clId="{B6FFE05D-A9A0-4959-AE7B-6CDF1A779F7B}" dt="2025-04-01T12:16:25.271" v="23" actId="962"/>
          <ac:picMkLst>
            <pc:docMk/>
            <pc:sldMk cId="3973770356" sldId="277"/>
            <ac:picMk id="5" creationId="{7A7C9826-A403-42CB-9BB1-0030BF8C032D}"/>
          </ac:picMkLst>
        </pc:picChg>
      </pc:sldChg>
      <pc:sldChg chg="modSp mod">
        <pc:chgData name="DENNESS, Samantha 3158" userId="759f23fe-68f2-4019-9d22-1f52a0710d2c" providerId="ADAL" clId="{B6FFE05D-A9A0-4959-AE7B-6CDF1A779F7B}" dt="2025-04-01T12:02:33.151" v="0"/>
        <pc:sldMkLst>
          <pc:docMk/>
          <pc:sldMk cId="2249566255" sldId="279"/>
        </pc:sldMkLst>
        <pc:spChg chg="mod">
          <ac:chgData name="DENNESS, Samantha 3158" userId="759f23fe-68f2-4019-9d22-1f52a0710d2c" providerId="ADAL" clId="{B6FFE05D-A9A0-4959-AE7B-6CDF1A779F7B}" dt="2025-04-01T12:02:33.151" v="0"/>
          <ac:spMkLst>
            <pc:docMk/>
            <pc:sldMk cId="2249566255" sldId="279"/>
            <ac:spMk id="4" creationId="{D4E4B48F-4239-4D4C-8F34-4A977F0AF615}"/>
          </ac:spMkLst>
        </pc:spChg>
      </pc:sldChg>
      <pc:sldChg chg="modSp mod">
        <pc:chgData name="DENNESS, Samantha 3158" userId="759f23fe-68f2-4019-9d22-1f52a0710d2c" providerId="ADAL" clId="{B6FFE05D-A9A0-4959-AE7B-6CDF1A779F7B}" dt="2025-04-01T12:17:12.601" v="55" actId="962"/>
        <pc:sldMkLst>
          <pc:docMk/>
          <pc:sldMk cId="1516713518" sldId="281"/>
        </pc:sldMkLst>
        <pc:spChg chg="mod">
          <ac:chgData name="DENNESS, Samantha 3158" userId="759f23fe-68f2-4019-9d22-1f52a0710d2c" providerId="ADAL" clId="{B6FFE05D-A9A0-4959-AE7B-6CDF1A779F7B}" dt="2025-04-01T12:17:11.422" v="53" actId="962"/>
          <ac:spMkLst>
            <pc:docMk/>
            <pc:sldMk cId="1516713518" sldId="281"/>
            <ac:spMk id="2" creationId="{9B9F64F1-F70B-484D-9467-22AAFA48EEB8}"/>
          </ac:spMkLst>
        </pc:spChg>
        <pc:picChg chg="mod">
          <ac:chgData name="DENNESS, Samantha 3158" userId="759f23fe-68f2-4019-9d22-1f52a0710d2c" providerId="ADAL" clId="{B6FFE05D-A9A0-4959-AE7B-6CDF1A779F7B}" dt="2025-04-01T12:17:12.601" v="55" actId="962"/>
          <ac:picMkLst>
            <pc:docMk/>
            <pc:sldMk cId="1516713518" sldId="281"/>
            <ac:picMk id="3" creationId="{AE93A9A8-88C1-52DF-AC24-049742A21E98}"/>
          </ac:picMkLst>
        </pc:picChg>
      </pc:sldChg>
      <pc:sldChg chg="modSp mod">
        <pc:chgData name="DENNESS, Samantha 3158" userId="759f23fe-68f2-4019-9d22-1f52a0710d2c" providerId="ADAL" clId="{B6FFE05D-A9A0-4959-AE7B-6CDF1A779F7B}" dt="2025-04-01T12:17:15.890" v="61" actId="962"/>
        <pc:sldMkLst>
          <pc:docMk/>
          <pc:sldMk cId="333002389" sldId="287"/>
        </pc:sldMkLst>
        <pc:spChg chg="mod">
          <ac:chgData name="DENNESS, Samantha 3158" userId="759f23fe-68f2-4019-9d22-1f52a0710d2c" providerId="ADAL" clId="{B6FFE05D-A9A0-4959-AE7B-6CDF1A779F7B}" dt="2025-04-01T12:17:14.729" v="59" actId="962"/>
          <ac:spMkLst>
            <pc:docMk/>
            <pc:sldMk cId="333002389" sldId="287"/>
            <ac:spMk id="4" creationId="{D4E4B48F-4239-4D4C-8F34-4A977F0AF615}"/>
          </ac:spMkLst>
        </pc:spChg>
        <pc:picChg chg="mod">
          <ac:chgData name="DENNESS, Samantha 3158" userId="759f23fe-68f2-4019-9d22-1f52a0710d2c" providerId="ADAL" clId="{B6FFE05D-A9A0-4959-AE7B-6CDF1A779F7B}" dt="2025-04-01T12:17:15.890" v="61" actId="962"/>
          <ac:picMkLst>
            <pc:docMk/>
            <pc:sldMk cId="333002389" sldId="287"/>
            <ac:picMk id="2" creationId="{5413B78B-C01B-6D17-47D5-1C658042EA55}"/>
          </ac:picMkLst>
        </pc:picChg>
      </pc:sldChg>
      <pc:sldChg chg="modSp mod">
        <pc:chgData name="DENNESS, Samantha 3158" userId="759f23fe-68f2-4019-9d22-1f52a0710d2c" providerId="ADAL" clId="{B6FFE05D-A9A0-4959-AE7B-6CDF1A779F7B}" dt="2025-04-01T12:17:17.919" v="65" actId="962"/>
        <pc:sldMkLst>
          <pc:docMk/>
          <pc:sldMk cId="3270461521" sldId="288"/>
        </pc:sldMkLst>
        <pc:spChg chg="mod">
          <ac:chgData name="DENNESS, Samantha 3158" userId="759f23fe-68f2-4019-9d22-1f52a0710d2c" providerId="ADAL" clId="{B6FFE05D-A9A0-4959-AE7B-6CDF1A779F7B}" dt="2025-04-01T12:17:17.054" v="63" actId="962"/>
          <ac:spMkLst>
            <pc:docMk/>
            <pc:sldMk cId="3270461521" sldId="288"/>
            <ac:spMk id="4" creationId="{D4E4B48F-4239-4D4C-8F34-4A977F0AF615}"/>
          </ac:spMkLst>
        </pc:spChg>
        <pc:picChg chg="mod">
          <ac:chgData name="DENNESS, Samantha 3158" userId="759f23fe-68f2-4019-9d22-1f52a0710d2c" providerId="ADAL" clId="{B6FFE05D-A9A0-4959-AE7B-6CDF1A779F7B}" dt="2025-04-01T12:17:17.919" v="65" actId="962"/>
          <ac:picMkLst>
            <pc:docMk/>
            <pc:sldMk cId="3270461521" sldId="288"/>
            <ac:picMk id="2" creationId="{30FBC7A3-FBEA-1308-A0BF-5AB4A6640E28}"/>
          </ac:picMkLst>
        </pc:picChg>
      </pc:sldChg>
      <pc:sldChg chg="modSp">
        <pc:chgData name="DENNESS, Samantha 3158" userId="759f23fe-68f2-4019-9d22-1f52a0710d2c" providerId="ADAL" clId="{B6FFE05D-A9A0-4959-AE7B-6CDF1A779F7B}" dt="2025-04-01T12:16:58.350" v="35" actId="962"/>
        <pc:sldMkLst>
          <pc:docMk/>
          <pc:sldMk cId="3205662681" sldId="295"/>
        </pc:sldMkLst>
        <pc:graphicFrameChg chg="mod">
          <ac:chgData name="DENNESS, Samantha 3158" userId="759f23fe-68f2-4019-9d22-1f52a0710d2c" providerId="ADAL" clId="{B6FFE05D-A9A0-4959-AE7B-6CDF1A779F7B}" dt="2025-04-01T12:16:58.350" v="35" actId="962"/>
          <ac:graphicFrameMkLst>
            <pc:docMk/>
            <pc:sldMk cId="3205662681" sldId="295"/>
            <ac:graphicFrameMk id="3" creationId="{317CC03B-73D8-49B5-A08E-4B4161BADA95}"/>
          </ac:graphicFrameMkLst>
        </pc:graphicFrameChg>
      </pc:sldChg>
      <pc:sldChg chg="modSp mod">
        <pc:chgData name="DENNESS, Samantha 3158" userId="759f23fe-68f2-4019-9d22-1f52a0710d2c" providerId="ADAL" clId="{B6FFE05D-A9A0-4959-AE7B-6CDF1A779F7B}" dt="2025-04-01T12:17:19.679" v="69" actId="962"/>
        <pc:sldMkLst>
          <pc:docMk/>
          <pc:sldMk cId="1588991012" sldId="298"/>
        </pc:sldMkLst>
        <pc:spChg chg="mod">
          <ac:chgData name="DENNESS, Samantha 3158" userId="759f23fe-68f2-4019-9d22-1f52a0710d2c" providerId="ADAL" clId="{B6FFE05D-A9A0-4959-AE7B-6CDF1A779F7B}" dt="2025-04-01T12:17:18.863" v="67" actId="962"/>
          <ac:spMkLst>
            <pc:docMk/>
            <pc:sldMk cId="1588991012" sldId="298"/>
            <ac:spMk id="4" creationId="{D4E4B48F-4239-4D4C-8F34-4A977F0AF615}"/>
          </ac:spMkLst>
        </pc:spChg>
        <pc:picChg chg="mod">
          <ac:chgData name="DENNESS, Samantha 3158" userId="759f23fe-68f2-4019-9d22-1f52a0710d2c" providerId="ADAL" clId="{B6FFE05D-A9A0-4959-AE7B-6CDF1A779F7B}" dt="2025-04-01T12:17:19.679" v="69" actId="962"/>
          <ac:picMkLst>
            <pc:docMk/>
            <pc:sldMk cId="1588991012" sldId="298"/>
            <ac:picMk id="2" creationId="{11CD872D-B2A2-FA20-9FB2-1CF96850CBED}"/>
          </ac:picMkLst>
        </pc:picChg>
      </pc:sldChg>
      <pc:sldChg chg="modSp mod">
        <pc:chgData name="DENNESS, Samantha 3158" userId="759f23fe-68f2-4019-9d22-1f52a0710d2c" providerId="ADAL" clId="{B6FFE05D-A9A0-4959-AE7B-6CDF1A779F7B}" dt="2025-04-01T12:17:01.572" v="39" actId="962"/>
        <pc:sldMkLst>
          <pc:docMk/>
          <pc:sldMk cId="3303103628" sldId="304"/>
        </pc:sldMkLst>
        <pc:picChg chg="mod">
          <ac:chgData name="DENNESS, Samantha 3158" userId="759f23fe-68f2-4019-9d22-1f52a0710d2c" providerId="ADAL" clId="{B6FFE05D-A9A0-4959-AE7B-6CDF1A779F7B}" dt="2025-04-01T12:16:59.984" v="37" actId="962"/>
          <ac:picMkLst>
            <pc:docMk/>
            <pc:sldMk cId="3303103628" sldId="304"/>
            <ac:picMk id="8" creationId="{8220ACEB-D2E3-AF9B-07B5-85C581BFFB87}"/>
          </ac:picMkLst>
        </pc:picChg>
        <pc:picChg chg="mod">
          <ac:chgData name="DENNESS, Samantha 3158" userId="759f23fe-68f2-4019-9d22-1f52a0710d2c" providerId="ADAL" clId="{B6FFE05D-A9A0-4959-AE7B-6CDF1A779F7B}" dt="2025-04-01T12:17:01.572" v="39" actId="962"/>
          <ac:picMkLst>
            <pc:docMk/>
            <pc:sldMk cId="3303103628" sldId="304"/>
            <ac:picMk id="13" creationId="{1071DD07-2EA7-6D68-9DA9-C4CE7FDC85CC}"/>
          </ac:picMkLst>
        </pc:picChg>
      </pc:sldChg>
      <pc:sldChg chg="modSp mod">
        <pc:chgData name="DENNESS, Samantha 3158" userId="759f23fe-68f2-4019-9d22-1f52a0710d2c" providerId="ADAL" clId="{B6FFE05D-A9A0-4959-AE7B-6CDF1A779F7B}" dt="2025-04-01T12:17:05.830" v="45" actId="962"/>
        <pc:sldMkLst>
          <pc:docMk/>
          <pc:sldMk cId="2083981649" sldId="305"/>
        </pc:sldMkLst>
        <pc:picChg chg="mod">
          <ac:chgData name="DENNESS, Samantha 3158" userId="759f23fe-68f2-4019-9d22-1f52a0710d2c" providerId="ADAL" clId="{B6FFE05D-A9A0-4959-AE7B-6CDF1A779F7B}" dt="2025-04-01T12:17:05.830" v="45" actId="962"/>
          <ac:picMkLst>
            <pc:docMk/>
            <pc:sldMk cId="2083981649" sldId="305"/>
            <ac:picMk id="4" creationId="{AE5AE21D-DDEB-A9C0-BAF1-43D841467D28}"/>
          </ac:picMkLst>
        </pc:picChg>
      </pc:sldChg>
      <pc:sldChg chg="modSp mod">
        <pc:chgData name="DENNESS, Samantha 3158" userId="759f23fe-68f2-4019-9d22-1f52a0710d2c" providerId="ADAL" clId="{B6FFE05D-A9A0-4959-AE7B-6CDF1A779F7B}" dt="2025-04-01T12:17:08.594" v="49" actId="962"/>
        <pc:sldMkLst>
          <pc:docMk/>
          <pc:sldMk cId="3989017342" sldId="306"/>
        </pc:sldMkLst>
        <pc:picChg chg="mod">
          <ac:chgData name="DENNESS, Samantha 3158" userId="759f23fe-68f2-4019-9d22-1f52a0710d2c" providerId="ADAL" clId="{B6FFE05D-A9A0-4959-AE7B-6CDF1A779F7B}" dt="2025-04-01T12:17:08.594" v="49" actId="962"/>
          <ac:picMkLst>
            <pc:docMk/>
            <pc:sldMk cId="3989017342" sldId="306"/>
            <ac:picMk id="7" creationId="{5E229BC6-CF53-FBD4-54D3-939649FDF83F}"/>
          </ac:picMkLst>
        </pc:picChg>
      </pc:sldChg>
      <pc:sldChg chg="modSp">
        <pc:chgData name="DENNESS, Samantha 3158" userId="759f23fe-68f2-4019-9d22-1f52a0710d2c" providerId="ADAL" clId="{B6FFE05D-A9A0-4959-AE7B-6CDF1A779F7B}" dt="2025-04-01T12:17:03.032" v="41" actId="962"/>
        <pc:sldMkLst>
          <pc:docMk/>
          <pc:sldMk cId="4149085512" sldId="317"/>
        </pc:sldMkLst>
        <pc:graphicFrameChg chg="mod">
          <ac:chgData name="DENNESS, Samantha 3158" userId="759f23fe-68f2-4019-9d22-1f52a0710d2c" providerId="ADAL" clId="{B6FFE05D-A9A0-4959-AE7B-6CDF1A779F7B}" dt="2025-04-01T12:17:03.032" v="41" actId="962"/>
          <ac:graphicFrameMkLst>
            <pc:docMk/>
            <pc:sldMk cId="4149085512" sldId="317"/>
            <ac:graphicFrameMk id="3" creationId="{C10B8B51-9B69-7AF3-ECA6-DB1842A980CF}"/>
          </ac:graphicFrameMkLst>
        </pc:graphicFrameChg>
      </pc:sldChg>
      <pc:sldChg chg="modSp mod">
        <pc:chgData name="DENNESS, Samantha 3158" userId="759f23fe-68f2-4019-9d22-1f52a0710d2c" providerId="ADAL" clId="{B6FFE05D-A9A0-4959-AE7B-6CDF1A779F7B}" dt="2025-04-01T12:17:04.478" v="43" actId="962"/>
        <pc:sldMkLst>
          <pc:docMk/>
          <pc:sldMk cId="818421155" sldId="319"/>
        </pc:sldMkLst>
        <pc:picChg chg="mod">
          <ac:chgData name="DENNESS, Samantha 3158" userId="759f23fe-68f2-4019-9d22-1f52a0710d2c" providerId="ADAL" clId="{B6FFE05D-A9A0-4959-AE7B-6CDF1A779F7B}" dt="2025-04-01T12:17:04.478" v="43" actId="962"/>
          <ac:picMkLst>
            <pc:docMk/>
            <pc:sldMk cId="818421155" sldId="319"/>
            <ac:picMk id="4" creationId="{A94AF8C4-9C28-FCF7-1537-5664B95F1111}"/>
          </ac:picMkLst>
        </pc:picChg>
      </pc:sldChg>
      <pc:sldChg chg="modSp mod">
        <pc:chgData name="DENNESS, Samantha 3158" userId="759f23fe-68f2-4019-9d22-1f52a0710d2c" providerId="ADAL" clId="{B6FFE05D-A9A0-4959-AE7B-6CDF1A779F7B}" dt="2025-04-01T12:17:07.416" v="47" actId="962"/>
        <pc:sldMkLst>
          <pc:docMk/>
          <pc:sldMk cId="2509172613" sldId="320"/>
        </pc:sldMkLst>
        <pc:picChg chg="mod">
          <ac:chgData name="DENNESS, Samantha 3158" userId="759f23fe-68f2-4019-9d22-1f52a0710d2c" providerId="ADAL" clId="{B6FFE05D-A9A0-4959-AE7B-6CDF1A779F7B}" dt="2025-04-01T12:17:07.416" v="47" actId="962"/>
          <ac:picMkLst>
            <pc:docMk/>
            <pc:sldMk cId="2509172613" sldId="320"/>
            <ac:picMk id="7" creationId="{EAF602C7-113A-9398-290C-7B7DCE1C35EC}"/>
          </ac:picMkLst>
        </pc:picChg>
      </pc:sldChg>
      <pc:sldChg chg="modSp">
        <pc:chgData name="DENNESS, Samantha 3158" userId="759f23fe-68f2-4019-9d22-1f52a0710d2c" providerId="ADAL" clId="{B6FFE05D-A9A0-4959-AE7B-6CDF1A779F7B}" dt="2025-04-01T12:17:09.887" v="51" actId="962"/>
        <pc:sldMkLst>
          <pc:docMk/>
          <pc:sldMk cId="3432083302" sldId="323"/>
        </pc:sldMkLst>
        <pc:graphicFrameChg chg="mod">
          <ac:chgData name="DENNESS, Samantha 3158" userId="759f23fe-68f2-4019-9d22-1f52a0710d2c" providerId="ADAL" clId="{B6FFE05D-A9A0-4959-AE7B-6CDF1A779F7B}" dt="2025-04-01T12:17:09.887" v="51" actId="962"/>
          <ac:graphicFrameMkLst>
            <pc:docMk/>
            <pc:sldMk cId="3432083302" sldId="323"/>
            <ac:graphicFrameMk id="3" creationId="{CF902A6A-DDC6-ADCE-3664-343702EF1EA5}"/>
          </ac:graphicFrameMkLst>
        </pc:graphicFrameChg>
      </pc:sldChg>
      <pc:sldChg chg="modSp mod">
        <pc:chgData name="DENNESS, Samantha 3158" userId="759f23fe-68f2-4019-9d22-1f52a0710d2c" providerId="ADAL" clId="{B6FFE05D-A9A0-4959-AE7B-6CDF1A779F7B}" dt="2025-04-01T12:17:13.694" v="57" actId="962"/>
        <pc:sldMkLst>
          <pc:docMk/>
          <pc:sldMk cId="4059992847" sldId="324"/>
        </pc:sldMkLst>
        <pc:picChg chg="mod">
          <ac:chgData name="DENNESS, Samantha 3158" userId="759f23fe-68f2-4019-9d22-1f52a0710d2c" providerId="ADAL" clId="{B6FFE05D-A9A0-4959-AE7B-6CDF1A779F7B}" dt="2025-04-01T12:17:13.694" v="57" actId="962"/>
          <ac:picMkLst>
            <pc:docMk/>
            <pc:sldMk cId="4059992847" sldId="324"/>
            <ac:picMk id="5" creationId="{C8CA6150-44E5-EAFF-86DB-E21879E07FED}"/>
          </ac:picMkLst>
        </pc:picChg>
      </pc:sldChg>
      <pc:sldChg chg="modSp mod">
        <pc:chgData name="DENNESS, Samantha 3158" userId="759f23fe-68f2-4019-9d22-1f52a0710d2c" providerId="ADAL" clId="{B6FFE05D-A9A0-4959-AE7B-6CDF1A779F7B}" dt="2025-04-01T12:16:11.674" v="5" actId="962"/>
        <pc:sldMkLst>
          <pc:docMk/>
          <pc:sldMk cId="2221367289" sldId="325"/>
        </pc:sldMkLst>
        <pc:picChg chg="mod">
          <ac:chgData name="DENNESS, Samantha 3158" userId="759f23fe-68f2-4019-9d22-1f52a0710d2c" providerId="ADAL" clId="{B6FFE05D-A9A0-4959-AE7B-6CDF1A779F7B}" dt="2025-04-01T12:16:08.185" v="3" actId="962"/>
          <ac:picMkLst>
            <pc:docMk/>
            <pc:sldMk cId="2221367289" sldId="325"/>
            <ac:picMk id="6" creationId="{393E563D-BF12-5ED3-2819-50C5B6C76494}"/>
          </ac:picMkLst>
        </pc:picChg>
        <pc:picChg chg="mod">
          <ac:chgData name="DENNESS, Samantha 3158" userId="759f23fe-68f2-4019-9d22-1f52a0710d2c" providerId="ADAL" clId="{B6FFE05D-A9A0-4959-AE7B-6CDF1A779F7B}" dt="2025-04-01T12:16:11.674" v="5" actId="962"/>
          <ac:picMkLst>
            <pc:docMk/>
            <pc:sldMk cId="2221367289" sldId="325"/>
            <ac:picMk id="13" creationId="{00AAE037-EB09-F50B-E375-150A0CE8DB89}"/>
          </ac:picMkLst>
        </pc:picChg>
      </pc:sldChg>
      <pc:sldChg chg="modSp mod">
        <pc:chgData name="DENNESS, Samantha 3158" userId="759f23fe-68f2-4019-9d22-1f52a0710d2c" providerId="ADAL" clId="{B6FFE05D-A9A0-4959-AE7B-6CDF1A779F7B}" dt="2025-04-01T12:16:14.134" v="9" actId="962"/>
        <pc:sldMkLst>
          <pc:docMk/>
          <pc:sldMk cId="3628389730" sldId="326"/>
        </pc:sldMkLst>
        <pc:picChg chg="mod">
          <ac:chgData name="DENNESS, Samantha 3158" userId="759f23fe-68f2-4019-9d22-1f52a0710d2c" providerId="ADAL" clId="{B6FFE05D-A9A0-4959-AE7B-6CDF1A779F7B}" dt="2025-04-01T12:16:12.965" v="7" actId="962"/>
          <ac:picMkLst>
            <pc:docMk/>
            <pc:sldMk cId="3628389730" sldId="326"/>
            <ac:picMk id="6" creationId="{2CFB4BDB-83E3-247D-9183-3985DE7AA31E}"/>
          </ac:picMkLst>
        </pc:picChg>
        <pc:picChg chg="mod">
          <ac:chgData name="DENNESS, Samantha 3158" userId="759f23fe-68f2-4019-9d22-1f52a0710d2c" providerId="ADAL" clId="{B6FFE05D-A9A0-4959-AE7B-6CDF1A779F7B}" dt="2025-04-01T12:16:14.134" v="9" actId="962"/>
          <ac:picMkLst>
            <pc:docMk/>
            <pc:sldMk cId="3628389730" sldId="326"/>
            <ac:picMk id="13" creationId="{6506E059-0230-C7A4-D416-29C920472FB4}"/>
          </ac:picMkLst>
        </pc:picChg>
      </pc:sldChg>
      <pc:sldChg chg="modSp mod">
        <pc:chgData name="DENNESS, Samantha 3158" userId="759f23fe-68f2-4019-9d22-1f52a0710d2c" providerId="ADAL" clId="{B6FFE05D-A9A0-4959-AE7B-6CDF1A779F7B}" dt="2025-04-01T12:16:17.018" v="13" actId="962"/>
        <pc:sldMkLst>
          <pc:docMk/>
          <pc:sldMk cId="3394030960" sldId="327"/>
        </pc:sldMkLst>
        <pc:picChg chg="mod">
          <ac:chgData name="DENNESS, Samantha 3158" userId="759f23fe-68f2-4019-9d22-1f52a0710d2c" providerId="ADAL" clId="{B6FFE05D-A9A0-4959-AE7B-6CDF1A779F7B}" dt="2025-04-01T12:16:15.955" v="11" actId="962"/>
          <ac:picMkLst>
            <pc:docMk/>
            <pc:sldMk cId="3394030960" sldId="327"/>
            <ac:picMk id="6" creationId="{857C94FA-DE99-41DF-46C8-1EF5E6A06417}"/>
          </ac:picMkLst>
        </pc:picChg>
        <pc:picChg chg="mod">
          <ac:chgData name="DENNESS, Samantha 3158" userId="759f23fe-68f2-4019-9d22-1f52a0710d2c" providerId="ADAL" clId="{B6FFE05D-A9A0-4959-AE7B-6CDF1A779F7B}" dt="2025-04-01T12:16:17.018" v="13" actId="962"/>
          <ac:picMkLst>
            <pc:docMk/>
            <pc:sldMk cId="3394030960" sldId="327"/>
            <ac:picMk id="16" creationId="{985C7BE3-1807-079E-665F-8D708EED213B}"/>
          </ac:picMkLst>
        </pc:picChg>
      </pc:sldChg>
      <pc:sldChg chg="modSp mod">
        <pc:chgData name="DENNESS, Samantha 3158" userId="759f23fe-68f2-4019-9d22-1f52a0710d2c" providerId="ADAL" clId="{B6FFE05D-A9A0-4959-AE7B-6CDF1A779F7B}" dt="2025-04-01T12:16:23.778" v="21" actId="962"/>
        <pc:sldMkLst>
          <pc:docMk/>
          <pc:sldMk cId="4111220544" sldId="328"/>
        </pc:sldMkLst>
        <pc:picChg chg="mod">
          <ac:chgData name="DENNESS, Samantha 3158" userId="759f23fe-68f2-4019-9d22-1f52a0710d2c" providerId="ADAL" clId="{B6FFE05D-A9A0-4959-AE7B-6CDF1A779F7B}" dt="2025-04-01T12:16:18.046" v="15" actId="962"/>
          <ac:picMkLst>
            <pc:docMk/>
            <pc:sldMk cId="4111220544" sldId="328"/>
            <ac:picMk id="6" creationId="{FD209AF2-3DDD-62D4-B701-D8100F96480A}"/>
          </ac:picMkLst>
        </pc:picChg>
        <pc:picChg chg="mod">
          <ac:chgData name="DENNESS, Samantha 3158" userId="759f23fe-68f2-4019-9d22-1f52a0710d2c" providerId="ADAL" clId="{B6FFE05D-A9A0-4959-AE7B-6CDF1A779F7B}" dt="2025-04-01T12:16:19.019" v="17" actId="962"/>
          <ac:picMkLst>
            <pc:docMk/>
            <pc:sldMk cId="4111220544" sldId="328"/>
            <ac:picMk id="13" creationId="{4DBCFB9C-0089-36C9-511A-A786715C02F8}"/>
          </ac:picMkLst>
        </pc:picChg>
        <pc:picChg chg="mod">
          <ac:chgData name="DENNESS, Samantha 3158" userId="759f23fe-68f2-4019-9d22-1f52a0710d2c" providerId="ADAL" clId="{B6FFE05D-A9A0-4959-AE7B-6CDF1A779F7B}" dt="2025-04-01T12:16:22.365" v="19" actId="962"/>
          <ac:picMkLst>
            <pc:docMk/>
            <pc:sldMk cId="4111220544" sldId="328"/>
            <ac:picMk id="20" creationId="{A16E0B8A-957E-798E-BA9D-ED8304A8A5E6}"/>
          </ac:picMkLst>
        </pc:picChg>
        <pc:picChg chg="mod">
          <ac:chgData name="DENNESS, Samantha 3158" userId="759f23fe-68f2-4019-9d22-1f52a0710d2c" providerId="ADAL" clId="{B6FFE05D-A9A0-4959-AE7B-6CDF1A779F7B}" dt="2025-04-01T12:16:23.778" v="21" actId="962"/>
          <ac:picMkLst>
            <pc:docMk/>
            <pc:sldMk cId="4111220544" sldId="328"/>
            <ac:picMk id="24" creationId="{EC3CA961-C6D1-500B-BE77-21D6FA0F2DB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layout>
        <c:manualLayout>
          <c:xMode val="edge"/>
          <c:yMode val="edge"/>
          <c:x val="0.14091261834233076"/>
          <c:y val="2.218860606342971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numCache>
            </c:numRef>
          </c:cat>
          <c:val>
            <c:numRef>
              <c:f>Sheet1!$B$2:$B$13</c:f>
              <c:numCache>
                <c:formatCode>General</c:formatCode>
                <c:ptCount val="12"/>
                <c:pt idx="0">
                  <c:v>75</c:v>
                </c:pt>
                <c:pt idx="1">
                  <c:v>95</c:v>
                </c:pt>
                <c:pt idx="2">
                  <c:v>85</c:v>
                </c:pt>
                <c:pt idx="3">
                  <c:v>72</c:v>
                </c:pt>
                <c:pt idx="4">
                  <c:v>92</c:v>
                </c:pt>
                <c:pt idx="5">
                  <c:v>90</c:v>
                </c:pt>
                <c:pt idx="6">
                  <c:v>107</c:v>
                </c:pt>
                <c:pt idx="7">
                  <c:v>82</c:v>
                </c:pt>
                <c:pt idx="8">
                  <c:v>79</c:v>
                </c:pt>
                <c:pt idx="9">
                  <c:v>102</c:v>
                </c:pt>
                <c:pt idx="10">
                  <c:v>92</c:v>
                </c:pt>
                <c:pt idx="11">
                  <c:v>129</c:v>
                </c:pt>
              </c:numCache>
            </c:numRef>
          </c:val>
          <c:smooth val="0"/>
          <c:extLst>
            <c:ext xmlns:c16="http://schemas.microsoft.com/office/drawing/2014/chart" uri="{C3380CC4-5D6E-409C-BE32-E72D297353CC}">
              <c16:uniqueId val="{00000000-0492-43C2-ABDC-0AF1939A867E}"/>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numCache>
            </c:numRef>
          </c:cat>
          <c:val>
            <c:numRef>
              <c:f>Sheet1!$C$2:$C$13</c:f>
              <c:numCache>
                <c:formatCode>General</c:formatCode>
                <c:ptCount val="12"/>
                <c:pt idx="0">
                  <c:v>131</c:v>
                </c:pt>
                <c:pt idx="1">
                  <c:v>138</c:v>
                </c:pt>
                <c:pt idx="2">
                  <c:v>164</c:v>
                </c:pt>
                <c:pt idx="3">
                  <c:v>130</c:v>
                </c:pt>
                <c:pt idx="4">
                  <c:v>130</c:v>
                </c:pt>
                <c:pt idx="5">
                  <c:v>120</c:v>
                </c:pt>
                <c:pt idx="6">
                  <c:v>136</c:v>
                </c:pt>
                <c:pt idx="7">
                  <c:v>164</c:v>
                </c:pt>
                <c:pt idx="8">
                  <c:v>179</c:v>
                </c:pt>
                <c:pt idx="9">
                  <c:v>138</c:v>
                </c:pt>
                <c:pt idx="10">
                  <c:v>161</c:v>
                </c:pt>
                <c:pt idx="11">
                  <c:v>140</c:v>
                </c:pt>
              </c:numCache>
            </c:numRef>
          </c:val>
          <c:smooth val="0"/>
          <c:extLst>
            <c:ext xmlns:c16="http://schemas.microsoft.com/office/drawing/2014/chart" uri="{C3380CC4-5D6E-409C-BE32-E72D297353CC}">
              <c16:uniqueId val="{00000001-0492-43C2-ABDC-0AF1939A867E}"/>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dissatisfactions</a:t>
            </a:r>
            <a:r>
              <a:rPr lang="en-GB" baseline="0"/>
              <a:t> by department</a:t>
            </a:r>
            <a:endParaRPr lang="en-GB"/>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CAD-485A-80EA-8C978A6482D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CAD-485A-80EA-8C978A6482D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CAD-485A-80EA-8C978A6482D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CAD-485A-80EA-8C978A6482D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CAD-485A-80EA-8C978A6482DA}"/>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CAD-485A-80EA-8C978A6482D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CAD-485A-80EA-8C978A6482DA}"/>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CAD-485A-80EA-8C978A6482DA}"/>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6CAD-485A-80EA-8C978A6482DA}"/>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6CAD-485A-80EA-8C978A6482DA}"/>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6CAD-485A-80EA-8C978A6482DA}"/>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6CAD-485A-80EA-8C978A6482DA}"/>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6CAD-485A-80EA-8C978A6482DA}"/>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6CAD-485A-80EA-8C978A6482DA}"/>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6CAD-485A-80EA-8C978A6482DA}"/>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6CAD-485A-80EA-8C978A6482D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CAD-485A-80EA-8C978A6482D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CAD-485A-80EA-8C978A6482DA}"/>
                </c:ext>
              </c:extLst>
            </c:dLbl>
            <c:dLbl>
              <c:idx val="2"/>
              <c:layout>
                <c:manualLayout>
                  <c:x val="3.3250207813798803E-2"/>
                  <c:y val="7.00218818380742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CAD-485A-80EA-8C978A6482DA}"/>
                </c:ext>
              </c:extLst>
            </c:dLbl>
            <c:dLbl>
              <c:idx val="3"/>
              <c:layout>
                <c:manualLayout>
                  <c:x val="1.2569736203469208E-2"/>
                  <c:y val="1.56832474715277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CAD-485A-80EA-8C978A6482DA}"/>
                </c:ext>
              </c:extLst>
            </c:dLbl>
            <c:dLbl>
              <c:idx val="4"/>
              <c:layout>
                <c:manualLayout>
                  <c:x val="4.2414574503275432E-2"/>
                  <c:y val="5.70816175330380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CAD-485A-80EA-8C978A6482DA}"/>
                </c:ext>
              </c:extLst>
            </c:dLbl>
            <c:dLbl>
              <c:idx val="5"/>
              <c:layout>
                <c:manualLayout>
                  <c:x val="-3.5818702874154867E-2"/>
                  <c:y val="5.54339897884754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CAD-485A-80EA-8C978A6482DA}"/>
                </c:ext>
              </c:extLst>
            </c:dLbl>
            <c:dLbl>
              <c:idx val="6"/>
              <c:layout>
                <c:manualLayout>
                  <c:x val="-6.7821151331348625E-2"/>
                  <c:y val="-1.75054704595187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CAD-485A-80EA-8C978A6482DA}"/>
                </c:ext>
              </c:extLst>
            </c:dLbl>
            <c:dLbl>
              <c:idx val="7"/>
              <c:layout>
                <c:manualLayout>
                  <c:x val="-0.10660817574481635"/>
                  <c:y val="-6.126914660831509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CAD-485A-80EA-8C978A6482DA}"/>
                </c:ext>
              </c:extLst>
            </c:dLbl>
            <c:dLbl>
              <c:idx val="8"/>
              <c:layout>
                <c:manualLayout>
                  <c:x val="0"/>
                  <c:y val="-0.2071480671043034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CAD-485A-80EA-8C978A6482DA}"/>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6CAD-485A-80EA-8C978A6482DA}"/>
                </c:ext>
              </c:extLst>
            </c:dLbl>
            <c:dLbl>
              <c:idx val="10"/>
              <c:layout>
                <c:manualLayout>
                  <c:x val="-4.5543776992540246E-2"/>
                  <c:y val="-1.750547045951859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CAD-485A-80EA-8C978A6482DA}"/>
                </c:ext>
              </c:extLst>
            </c:dLbl>
            <c:dLbl>
              <c:idx val="11"/>
              <c:layout>
                <c:manualLayout>
                  <c:x val="-8.0658115615407887E-3"/>
                  <c:y val="-6.418672501823487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6CAD-485A-80EA-8C978A6482DA}"/>
                </c:ext>
              </c:extLst>
            </c:dLbl>
            <c:dLbl>
              <c:idx val="12"/>
              <c:layout>
                <c:manualLayout>
                  <c:x val="-6.2819002748332525E-3"/>
                  <c:y val="-2.625820568927789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6CAD-485A-80EA-8C978A6482DA}"/>
                </c:ext>
              </c:extLst>
            </c:dLbl>
            <c:dLbl>
              <c:idx val="13"/>
              <c:layout>
                <c:manualLayout>
                  <c:x val="6.7530427954456226E-2"/>
                  <c:y val="-3.209336250911745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6CAD-485A-80EA-8C978A6482DA}"/>
                </c:ext>
              </c:extLst>
            </c:dLbl>
            <c:dLbl>
              <c:idx val="14"/>
              <c:layout>
                <c:manualLayout>
                  <c:x val="7.4720977898963925E-2"/>
                  <c:y val="1.45878920495988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6CAD-485A-80EA-8C978A6482DA}"/>
                </c:ext>
              </c:extLst>
            </c:dLbl>
            <c:dLbl>
              <c:idx val="15"/>
              <c:layout>
                <c:manualLayout>
                  <c:x val="2.2847197103895468E-2"/>
                  <c:y val="1.604668125455866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636042402826856"/>
                      <c:h val="0.1062290299051787"/>
                    </c:manualLayout>
                  </c15:layout>
                </c:ext>
                <c:ext xmlns:c16="http://schemas.microsoft.com/office/drawing/2014/chart" uri="{C3380CC4-5D6E-409C-BE32-E72D297353CC}">
                  <c16:uniqueId val="{0000001F-6CAD-485A-80EA-8C978A6482D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Sheet1!$A$1:$A$16</c:f>
              <c:strCache>
                <c:ptCount val="16"/>
                <c:pt idx="0">
                  <c:v>CID</c:v>
                </c:pt>
                <c:pt idx="1">
                  <c:v>Custody</c:v>
                </c:pt>
                <c:pt idx="2">
                  <c:v>Emerald</c:v>
                </c:pt>
                <c:pt idx="3">
                  <c:v>FCR</c:v>
                </c:pt>
                <c:pt idx="4">
                  <c:v>Force Intel Bureau</c:v>
                </c:pt>
                <c:pt idx="5">
                  <c:v>CTC</c:v>
                </c:pt>
                <c:pt idx="6">
                  <c:v>PVP</c:v>
                </c:pt>
                <c:pt idx="7">
                  <c:v>Student Hub</c:v>
                </c:pt>
                <c:pt idx="8">
                  <c:v>Patrol South</c:v>
                </c:pt>
                <c:pt idx="9">
                  <c:v>Patrol North</c:v>
                </c:pt>
                <c:pt idx="10">
                  <c:v>Patrol Hub</c:v>
                </c:pt>
                <c:pt idx="11">
                  <c:v>PPU</c:v>
                </c:pt>
                <c:pt idx="12">
                  <c:v>RASSO</c:v>
                </c:pt>
                <c:pt idx="13">
                  <c:v>Crime Bureau</c:v>
                </c:pt>
                <c:pt idx="14">
                  <c:v>Luton Airport</c:v>
                </c:pt>
                <c:pt idx="15">
                  <c:v>Neighbourhood Policing </c:v>
                </c:pt>
              </c:strCache>
            </c:strRef>
          </c:cat>
          <c:val>
            <c:numRef>
              <c:f>Sheet1!$B$1:$B$16</c:f>
              <c:numCache>
                <c:formatCode>General</c:formatCode>
                <c:ptCount val="16"/>
                <c:pt idx="0">
                  <c:v>10</c:v>
                </c:pt>
                <c:pt idx="1">
                  <c:v>1</c:v>
                </c:pt>
                <c:pt idx="2">
                  <c:v>12</c:v>
                </c:pt>
                <c:pt idx="3">
                  <c:v>9</c:v>
                </c:pt>
                <c:pt idx="4">
                  <c:v>2</c:v>
                </c:pt>
                <c:pt idx="5">
                  <c:v>3</c:v>
                </c:pt>
                <c:pt idx="6">
                  <c:v>1</c:v>
                </c:pt>
                <c:pt idx="7">
                  <c:v>1</c:v>
                </c:pt>
                <c:pt idx="8">
                  <c:v>31</c:v>
                </c:pt>
                <c:pt idx="9">
                  <c:v>19</c:v>
                </c:pt>
                <c:pt idx="10">
                  <c:v>4</c:v>
                </c:pt>
                <c:pt idx="11">
                  <c:v>5</c:v>
                </c:pt>
                <c:pt idx="12">
                  <c:v>2</c:v>
                </c:pt>
                <c:pt idx="13">
                  <c:v>1</c:v>
                </c:pt>
                <c:pt idx="14">
                  <c:v>1</c:v>
                </c:pt>
                <c:pt idx="15">
                  <c:v>13</c:v>
                </c:pt>
              </c:numCache>
            </c:numRef>
          </c:val>
          <c:extLst>
            <c:ext xmlns:c16="http://schemas.microsoft.com/office/drawing/2014/chart" uri="{C3380CC4-5D6E-409C-BE32-E72D297353CC}">
              <c16:uniqueId val="{00000020-6CAD-485A-80EA-8C978A6482D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numCache>
            </c:numRef>
          </c:cat>
          <c:val>
            <c:numRef>
              <c:f>Sheet1!$B$1:$B$12</c:f>
              <c:numCache>
                <c:formatCode>General</c:formatCode>
                <c:ptCount val="12"/>
                <c:pt idx="0">
                  <c:v>22</c:v>
                </c:pt>
                <c:pt idx="1">
                  <c:v>38</c:v>
                </c:pt>
                <c:pt idx="2">
                  <c:v>36</c:v>
                </c:pt>
                <c:pt idx="3">
                  <c:v>31</c:v>
                </c:pt>
                <c:pt idx="4">
                  <c:v>32</c:v>
                </c:pt>
                <c:pt idx="5">
                  <c:v>32</c:v>
                </c:pt>
                <c:pt idx="6">
                  <c:v>35</c:v>
                </c:pt>
                <c:pt idx="7">
                  <c:v>33</c:v>
                </c:pt>
                <c:pt idx="8">
                  <c:v>27</c:v>
                </c:pt>
                <c:pt idx="9">
                  <c:v>41</c:v>
                </c:pt>
                <c:pt idx="10">
                  <c:v>47</c:v>
                </c:pt>
                <c:pt idx="11">
                  <c:v>54</c:v>
                </c:pt>
              </c:numCache>
            </c:numRef>
          </c:val>
          <c:smooth val="0"/>
          <c:extLst>
            <c:ext xmlns:c16="http://schemas.microsoft.com/office/drawing/2014/chart" uri="{C3380CC4-5D6E-409C-BE32-E72D297353CC}">
              <c16:uniqueId val="{00000000-915D-454E-9CA8-79E4EC8FB2B6}"/>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contact-us/complaints-police-and-crime-commissioner/" TargetMode="External"/><Relationship Id="rId2" Type="http://schemas.openxmlformats.org/officeDocument/2006/relationships/hyperlink" Target="https://www.bedfordshire.pcc.police.uk/public-info/specified-information-order/holding-bedfordshire-police-to-accou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public-info/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November 2024</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lnSpcReduction="10000"/>
          </a:bodyPr>
          <a:lstStyle/>
          <a:p>
            <a:r>
              <a:rPr lang="en-GB" dirty="0">
                <a:solidFill>
                  <a:srgbClr val="FFFFFF"/>
                </a:solidFill>
              </a:rPr>
              <a:t>Author: Office of the Police and Crime Commissioner </a:t>
            </a:r>
          </a:p>
          <a:p>
            <a:r>
              <a:rPr lang="en-GB" dirty="0">
                <a:solidFill>
                  <a:srgbClr val="FFFFFF"/>
                </a:solidFill>
              </a:rPr>
              <a:t>Sign Off – Force Exec : Fiona Dawson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Graph table">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Holding Bedfordshire police to account</a:t>
            </a:r>
            <a:endParaRPr lang="en-GB" dirty="0"/>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Complaints Police and Crime Commissioner</a:t>
            </a: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666126" y="233220"/>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Community Policing Numbers:</a:t>
            </a:r>
            <a:r>
              <a:rPr lang="en-GB" sz="2000" dirty="0">
                <a:solidFill>
                  <a:schemeClr val="bg1"/>
                </a:solidFill>
                <a:highlight>
                  <a:srgbClr val="FFFF00"/>
                </a:highlight>
              </a:rPr>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TextBox 6">
            <a:extLst>
              <a:ext uri="{FF2B5EF4-FFF2-40B4-BE49-F238E27FC236}">
                <a16:creationId xmlns:a16="http://schemas.microsoft.com/office/drawing/2014/main" id="{33EF0EFB-1713-9AE4-E61F-29580F35EF23}"/>
              </a:ext>
            </a:extLst>
          </p:cNvPr>
          <p:cNvSpPr txBox="1"/>
          <p:nvPr/>
        </p:nvSpPr>
        <p:spPr>
          <a:xfrm>
            <a:off x="4237586" y="5203135"/>
            <a:ext cx="7680418" cy="461665"/>
          </a:xfrm>
          <a:prstGeom prst="rect">
            <a:avLst/>
          </a:prstGeom>
          <a:noFill/>
        </p:spPr>
        <p:txBody>
          <a:bodyPr wrap="square">
            <a:spAutoFit/>
          </a:bodyPr>
          <a:lstStyle/>
          <a:p>
            <a:r>
              <a:rPr lang="en-GB" sz="1200" dirty="0">
                <a:effectLst/>
                <a:latin typeface="Arial" panose="020B0604020202020204" pitchFamily="34" charset="0"/>
                <a:ea typeface="Aptos" panose="020B0004020202020204" pitchFamily="34" charset="0"/>
                <a:cs typeface="Arial" panose="020B0604020202020204" pitchFamily="34" charset="0"/>
              </a:rPr>
              <a:t>Education and Diversion Team - budgeted spaces of 1 x sergeant, 8 x constable, 6 x PCSO. Their filled spaces total 1 x sergeant, 5 x constable, 3 x PCSO at present (2 x PC awaiting release dates).  </a:t>
            </a:r>
          </a:p>
        </p:txBody>
      </p:sp>
      <p:pic>
        <p:nvPicPr>
          <p:cNvPr id="1027" name="Picture 3" descr="Graph table">
            <a:extLst>
              <a:ext uri="{FF2B5EF4-FFF2-40B4-BE49-F238E27FC236}">
                <a16:creationId xmlns:a16="http://schemas.microsoft.com/office/drawing/2014/main" id="{782BD7EA-1421-A5D6-B56F-BD55490B4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964" y="895986"/>
            <a:ext cx="7991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3326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0"/>
            <a:ext cx="6949153" cy="6476999"/>
          </a:xfrm>
        </p:spPr>
        <p:txBody>
          <a:bodyPr>
            <a:normAutofit fontScale="85000" lnSpcReduction="20000"/>
          </a:bodyPr>
          <a:lstStyle/>
          <a:p>
            <a:pPr marL="0" indent="0">
              <a:buNone/>
              <a:defRPr/>
            </a:pPr>
            <a:r>
              <a:rPr lang="en-GB" sz="2000" dirty="0"/>
              <a:t>Community Hubs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solidFill>
                <a:schemeClr val="bg1"/>
              </a:solidFill>
              <a:highlight>
                <a:srgbClr val="FFFF00"/>
              </a:highlight>
            </a:endParaRPr>
          </a:p>
          <a:p>
            <a:pPr marL="0" indent="0">
              <a:buNone/>
            </a:pPr>
            <a:endParaRPr lang="en-GB" sz="2000" dirty="0"/>
          </a:p>
          <a:p>
            <a:pPr marL="0" indent="0">
              <a:buNone/>
            </a:pPr>
            <a:r>
              <a:rPr lang="en-GB" sz="2000" dirty="0"/>
              <a:t>In addition, there are currently 13 student officers on their rotations with Community Policing until 01/12/24 and so there are an additional </a:t>
            </a:r>
          </a:p>
          <a:p>
            <a:pPr marL="0" indent="0">
              <a:buNone/>
            </a:pPr>
            <a:r>
              <a:rPr lang="en-GB" sz="2000" dirty="0"/>
              <a:t>3 at North Urban, </a:t>
            </a:r>
          </a:p>
          <a:p>
            <a:pPr marL="0" indent="0">
              <a:buNone/>
            </a:pPr>
            <a:r>
              <a:rPr lang="en-GB" sz="2000" dirty="0"/>
              <a:t>3 at North Central, </a:t>
            </a:r>
          </a:p>
          <a:p>
            <a:pPr marL="0" indent="0">
              <a:buNone/>
            </a:pPr>
            <a:r>
              <a:rPr lang="en-GB" sz="2000" dirty="0"/>
              <a:t>3 at South Central, </a:t>
            </a:r>
          </a:p>
          <a:p>
            <a:pPr marL="0" indent="0">
              <a:buNone/>
            </a:pPr>
            <a:r>
              <a:rPr lang="en-GB" sz="2000" dirty="0"/>
              <a:t>3 at Luton South, East &amp;T/C and </a:t>
            </a:r>
          </a:p>
          <a:p>
            <a:pPr marL="0" indent="0">
              <a:buNone/>
            </a:pPr>
            <a:r>
              <a:rPr lang="en-GB" sz="2000" dirty="0"/>
              <a:t>1 at Luton North, West &amp; Central</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2050" name="Picture 2" descr="Graph table">
            <a:extLst>
              <a:ext uri="{FF2B5EF4-FFF2-40B4-BE49-F238E27FC236}">
                <a16:creationId xmlns:a16="http://schemas.microsoft.com/office/drawing/2014/main" id="{E4F469DC-E2A1-021E-646C-D804375FA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298" y="576999"/>
            <a:ext cx="80105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06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Special Constabulary is a force of warranted, uniformed volunteer police officers. A key strength is that these volunteer officers are warranted constables, with all the powers of a regular police officer. Special constables’ integration in the local communities in which they live, work and serve is a further strength, helping to build links between policing and communities.</a:t>
            </a:r>
            <a:r>
              <a:rPr kumimoji="0" lang="en-GB" sz="10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We currently have established Special Constables in the following areas.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r>
              <a:rPr lang="en-GB" sz="2000" b="1" i="0" u="none" strike="noStrike" baseline="0" dirty="0">
                <a:latin typeface="Calibri" panose="020F0502020204030204" pitchFamily="34" charset="0"/>
              </a:rPr>
              <a:t>Bedfordshire Police currently has 58 </a:t>
            </a:r>
            <a:r>
              <a:rPr lang="en-GB" sz="2000" b="0" i="0" u="none" strike="noStrike" baseline="0" dirty="0">
                <a:latin typeface="Calibri" panose="020F0502020204030204" pitchFamily="34" charset="0"/>
              </a:rPr>
              <a:t>Special Constables</a:t>
            </a:r>
          </a:p>
          <a:p>
            <a:pPr marL="0" indent="0">
              <a:buNone/>
            </a:pPr>
            <a:endParaRPr lang="en-GB" sz="2000" dirty="0"/>
          </a:p>
          <a:p>
            <a:pPr marL="0" indent="0">
              <a:buNone/>
            </a:pPr>
            <a:r>
              <a:rPr lang="en-GB" sz="2000" b="1" dirty="0"/>
              <a:t>SC - 52</a:t>
            </a:r>
          </a:p>
          <a:p>
            <a:pPr marL="0" indent="0">
              <a:buNone/>
            </a:pPr>
            <a:r>
              <a:rPr lang="en-GB" sz="2000" b="1" dirty="0"/>
              <a:t>Sgts – 2</a:t>
            </a:r>
          </a:p>
          <a:p>
            <a:pPr marL="0" indent="0">
              <a:buNone/>
            </a:pPr>
            <a:r>
              <a:rPr lang="en-GB" sz="2000" b="1" dirty="0"/>
              <a:t>Insp – 4</a:t>
            </a:r>
          </a:p>
          <a:p>
            <a:pPr marL="0" indent="0">
              <a:buNone/>
            </a:pPr>
            <a:endParaRPr lang="en-GB" sz="2000" dirty="0"/>
          </a:p>
          <a:p>
            <a:pPr marL="0" indent="0">
              <a:buNone/>
            </a:pPr>
            <a:r>
              <a:rPr lang="en-GB" sz="2000" dirty="0"/>
              <a:t>Hours in October 2024 = 1613</a:t>
            </a:r>
          </a:p>
          <a:p>
            <a:pPr marL="0" indent="0">
              <a:buNone/>
            </a:pPr>
            <a:endParaRPr lang="en-GB" sz="2000" dirty="0"/>
          </a:p>
        </p:txBody>
      </p:sp>
    </p:spTree>
    <p:extLst>
      <p:ext uri="{BB962C8B-B14F-4D97-AF65-F5344CB8AC3E}">
        <p14:creationId xmlns:p14="http://schemas.microsoft.com/office/powerpoint/2010/main" val="41383978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4000" dirty="0"/>
              <a:t>Special Constabulary</a:t>
            </a:r>
          </a:p>
          <a:p>
            <a:pPr marL="0" indent="0">
              <a:buNone/>
            </a:pPr>
            <a:endParaRPr lang="en-GB" dirty="0"/>
          </a:p>
          <a:p>
            <a:r>
              <a:rPr lang="en-GB" sz="2000" i="1" dirty="0">
                <a:effectLst/>
                <a:latin typeface="Arial" panose="020B0604020202020204" pitchFamily="34" charset="0"/>
                <a:ea typeface="Aptos" panose="020B0004020202020204" pitchFamily="34" charset="0"/>
                <a:cs typeface="Aptos" panose="020B0004020202020204" pitchFamily="34" charset="0"/>
              </a:rPr>
              <a:t>Community North – 6</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Community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North – 15</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LLA – 3</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RPU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Crime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HQ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Licencing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000" dirty="0"/>
          </a:p>
        </p:txBody>
      </p:sp>
    </p:spTree>
    <p:extLst>
      <p:ext uri="{BB962C8B-B14F-4D97-AF65-F5344CB8AC3E}">
        <p14:creationId xmlns:p14="http://schemas.microsoft.com/office/powerpoint/2010/main" val="23642910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r>
              <a:rPr lang="en-GB" sz="3200" b="1" dirty="0">
                <a:solidFill>
                  <a:srgbClr val="FFFFFF"/>
                </a:solidFill>
              </a:rPr>
              <a:t>Recruitment and retention of police</a:t>
            </a:r>
            <a:br>
              <a:rPr lang="en-GB" sz="3200" b="1" dirty="0">
                <a:solidFill>
                  <a:srgbClr val="FFFFFF"/>
                </a:solidFill>
              </a:rPr>
            </a:br>
            <a:r>
              <a:rPr lang="en-GB" sz="3200" b="1" dirty="0">
                <a:solidFill>
                  <a:srgbClr val="FFFFFF"/>
                </a:solidFill>
              </a:rPr>
              <a:t>officers</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5" name="Picture 4" descr="Graph table">
            <a:extLst>
              <a:ext uri="{FF2B5EF4-FFF2-40B4-BE49-F238E27FC236}">
                <a16:creationId xmlns:a16="http://schemas.microsoft.com/office/drawing/2014/main" id="{D43B1EC3-CA96-5152-B1AD-3AC8A06F996B}"/>
              </a:ext>
            </a:extLst>
          </p:cNvPr>
          <p:cNvPicPr>
            <a:picLocks noChangeAspect="1"/>
          </p:cNvPicPr>
          <p:nvPr/>
        </p:nvPicPr>
        <p:blipFill>
          <a:blip r:embed="rId2"/>
          <a:stretch>
            <a:fillRect/>
          </a:stretch>
        </p:blipFill>
        <p:spPr>
          <a:xfrm>
            <a:off x="4117278" y="3155714"/>
            <a:ext cx="7935165" cy="2136722"/>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r>
              <a:rPr lang="en-GB" sz="2000" b="1" dirty="0">
                <a:solidFill>
                  <a:srgbClr val="FFFFFF"/>
                </a:solidFill>
              </a:rPr>
              <a:t>Recruitment and retention of police</a:t>
            </a:r>
            <a:br>
              <a:rPr lang="en-GB" sz="2000" b="1" dirty="0">
                <a:solidFill>
                  <a:srgbClr val="FFFFFF"/>
                </a:solidFill>
              </a:rPr>
            </a:br>
            <a:r>
              <a:rPr lang="en-GB" sz="2000" b="1" dirty="0">
                <a:solidFill>
                  <a:srgbClr val="FFFFFF"/>
                </a:solidFill>
              </a:rPr>
              <a:t>officers</a:t>
            </a: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graphicFrame>
        <p:nvGraphicFramePr>
          <p:cNvPr id="5" name="Table 4">
            <a:extLst>
              <a:ext uri="{FF2B5EF4-FFF2-40B4-BE49-F238E27FC236}">
                <a16:creationId xmlns:a16="http://schemas.microsoft.com/office/drawing/2014/main" id="{DB220CEB-F903-534E-9336-6F0141F9AF81}"/>
              </a:ext>
            </a:extLst>
          </p:cNvPr>
          <p:cNvGraphicFramePr>
            <a:graphicFrameLocks noGrp="1"/>
          </p:cNvGraphicFramePr>
          <p:nvPr>
            <p:extLst>
              <p:ext uri="{D42A27DB-BD31-4B8C-83A1-F6EECF244321}">
                <p14:modId xmlns:p14="http://schemas.microsoft.com/office/powerpoint/2010/main" val="1909116708"/>
              </p:ext>
            </p:extLst>
          </p:nvPr>
        </p:nvGraphicFramePr>
        <p:xfrm>
          <a:off x="921218" y="1825625"/>
          <a:ext cx="10349563" cy="4351337"/>
        </p:xfrm>
        <a:graphic>
          <a:graphicData uri="http://schemas.openxmlformats.org/drawingml/2006/table">
            <a:tbl>
              <a:tblPr firstRow="1" firstCol="1" bandRow="1"/>
              <a:tblGrid>
                <a:gridCol w="870096">
                  <a:extLst>
                    <a:ext uri="{9D8B030D-6E8A-4147-A177-3AD203B41FA5}">
                      <a16:colId xmlns:a16="http://schemas.microsoft.com/office/drawing/2014/main" val="298566919"/>
                    </a:ext>
                  </a:extLst>
                </a:gridCol>
                <a:gridCol w="835750">
                  <a:extLst>
                    <a:ext uri="{9D8B030D-6E8A-4147-A177-3AD203B41FA5}">
                      <a16:colId xmlns:a16="http://schemas.microsoft.com/office/drawing/2014/main" val="1606082574"/>
                    </a:ext>
                  </a:extLst>
                </a:gridCol>
                <a:gridCol w="1087620">
                  <a:extLst>
                    <a:ext uri="{9D8B030D-6E8A-4147-A177-3AD203B41FA5}">
                      <a16:colId xmlns:a16="http://schemas.microsoft.com/office/drawing/2014/main" val="1032061117"/>
                    </a:ext>
                  </a:extLst>
                </a:gridCol>
                <a:gridCol w="870096">
                  <a:extLst>
                    <a:ext uri="{9D8B030D-6E8A-4147-A177-3AD203B41FA5}">
                      <a16:colId xmlns:a16="http://schemas.microsoft.com/office/drawing/2014/main" val="2530899491"/>
                    </a:ext>
                  </a:extLst>
                </a:gridCol>
                <a:gridCol w="812853">
                  <a:extLst>
                    <a:ext uri="{9D8B030D-6E8A-4147-A177-3AD203B41FA5}">
                      <a16:colId xmlns:a16="http://schemas.microsoft.com/office/drawing/2014/main" val="3548902163"/>
                    </a:ext>
                  </a:extLst>
                </a:gridCol>
                <a:gridCol w="870096">
                  <a:extLst>
                    <a:ext uri="{9D8B030D-6E8A-4147-A177-3AD203B41FA5}">
                      <a16:colId xmlns:a16="http://schemas.microsoft.com/office/drawing/2014/main" val="1108880012"/>
                    </a:ext>
                  </a:extLst>
                </a:gridCol>
                <a:gridCol w="686918">
                  <a:extLst>
                    <a:ext uri="{9D8B030D-6E8A-4147-A177-3AD203B41FA5}">
                      <a16:colId xmlns:a16="http://schemas.microsoft.com/office/drawing/2014/main" val="524317777"/>
                    </a:ext>
                  </a:extLst>
                </a:gridCol>
                <a:gridCol w="870096">
                  <a:extLst>
                    <a:ext uri="{9D8B030D-6E8A-4147-A177-3AD203B41FA5}">
                      <a16:colId xmlns:a16="http://schemas.microsoft.com/office/drawing/2014/main" val="492015686"/>
                    </a:ext>
                  </a:extLst>
                </a:gridCol>
                <a:gridCol w="870096">
                  <a:extLst>
                    <a:ext uri="{9D8B030D-6E8A-4147-A177-3AD203B41FA5}">
                      <a16:colId xmlns:a16="http://schemas.microsoft.com/office/drawing/2014/main" val="1152560000"/>
                    </a:ext>
                  </a:extLst>
                </a:gridCol>
                <a:gridCol w="870096">
                  <a:extLst>
                    <a:ext uri="{9D8B030D-6E8A-4147-A177-3AD203B41FA5}">
                      <a16:colId xmlns:a16="http://schemas.microsoft.com/office/drawing/2014/main" val="4218843045"/>
                    </a:ext>
                  </a:extLst>
                </a:gridCol>
                <a:gridCol w="835750">
                  <a:extLst>
                    <a:ext uri="{9D8B030D-6E8A-4147-A177-3AD203B41FA5}">
                      <a16:colId xmlns:a16="http://schemas.microsoft.com/office/drawing/2014/main" val="1491238041"/>
                    </a:ext>
                  </a:extLst>
                </a:gridCol>
                <a:gridCol w="870096">
                  <a:extLst>
                    <a:ext uri="{9D8B030D-6E8A-4147-A177-3AD203B41FA5}">
                      <a16:colId xmlns:a16="http://schemas.microsoft.com/office/drawing/2014/main" val="889095591"/>
                    </a:ext>
                  </a:extLst>
                </a:gridCol>
              </a:tblGrid>
              <a:tr h="1432482">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Starters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Female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Under 24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45+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(Declared Disability)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82345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28.57%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42.86%</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71.43%</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14.29%</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99239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75.00%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8415384"/>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0174900"/>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28.57%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64.29%</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28.57%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17.86%</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7.14%</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36282"/>
                  </a:ext>
                </a:extLst>
              </a:tr>
              <a:tr h="182537">
                <a:tc gridSpan="12">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123232"/>
                  </a:ext>
                </a:extLst>
              </a:tr>
              <a:tr h="1276022">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Leavers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(people from ethnic minority backgrounds)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Female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Under 24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45+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(Declared Disability)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181672"/>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6.67%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66.67%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13.33%</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44353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45.45%</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9.09%</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72.73%</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18.18%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624147"/>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35050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28</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3.57%</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16</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57.14%</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14.29%</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12</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42.86%</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14.29%</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99700"/>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endParaRPr lang="en-GB" sz="2000" dirty="0"/>
          </a:p>
          <a:p>
            <a:pPr marL="0" indent="0">
              <a:buNone/>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a:p>
            <a:pPr marL="0" indent="0">
              <a:buNone/>
            </a:pPr>
            <a:r>
              <a:rPr lang="en-GB" sz="1800" i="1" dirty="0">
                <a:effectLst/>
                <a:latin typeface="Calibri" panose="020F0502020204030204" pitchFamily="34" charset="0"/>
                <a:ea typeface="Calibri" panose="020F0502020204030204" pitchFamily="34" charset="0"/>
              </a:rPr>
              <a:t>New surveying was being implemented so no data presented this month.</a:t>
            </a:r>
            <a:endParaRPr lang="en-GB" sz="2000" dirty="0"/>
          </a:p>
        </p:txBody>
      </p:sp>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 -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descr="Graph table">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1876080009"/>
              </p:ext>
            </p:extLst>
          </p:nvPr>
        </p:nvGraphicFramePr>
        <p:xfrm>
          <a:off x="6775692" y="3008298"/>
          <a:ext cx="4910859" cy="3434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8" name="Picture 7" descr="Graph table">
            <a:extLst>
              <a:ext uri="{FF2B5EF4-FFF2-40B4-BE49-F238E27FC236}">
                <a16:creationId xmlns:a16="http://schemas.microsoft.com/office/drawing/2014/main" id="{8220ACEB-D2E3-AF9B-07B5-85C581BFFB87}"/>
              </a:ext>
            </a:extLst>
          </p:cNvPr>
          <p:cNvPicPr>
            <a:picLocks noChangeAspect="1"/>
          </p:cNvPicPr>
          <p:nvPr/>
        </p:nvPicPr>
        <p:blipFill>
          <a:blip r:embed="rId2"/>
          <a:stretch>
            <a:fillRect/>
          </a:stretch>
        </p:blipFill>
        <p:spPr>
          <a:xfrm>
            <a:off x="5608942" y="888004"/>
            <a:ext cx="5047755" cy="2615455"/>
          </a:xfrm>
          <a:prstGeom prst="rect">
            <a:avLst/>
          </a:prstGeom>
        </p:spPr>
      </p:pic>
      <p:pic>
        <p:nvPicPr>
          <p:cNvPr id="13" name="Picture 12" descr="Graph table">
            <a:extLst>
              <a:ext uri="{FF2B5EF4-FFF2-40B4-BE49-F238E27FC236}">
                <a16:creationId xmlns:a16="http://schemas.microsoft.com/office/drawing/2014/main" id="{1071DD07-2EA7-6D68-9DA9-C4CE7FDC85CC}"/>
              </a:ext>
            </a:extLst>
          </p:cNvPr>
          <p:cNvPicPr>
            <a:picLocks noChangeAspect="1"/>
          </p:cNvPicPr>
          <p:nvPr/>
        </p:nvPicPr>
        <p:blipFill>
          <a:blip r:embed="rId3"/>
          <a:stretch>
            <a:fillRect/>
          </a:stretch>
        </p:blipFill>
        <p:spPr>
          <a:xfrm>
            <a:off x="4249118" y="3698875"/>
            <a:ext cx="7677150" cy="2914650"/>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descr="Graph table">
            <a:extLst>
              <a:ext uri="{FF2B5EF4-FFF2-40B4-BE49-F238E27FC236}">
                <a16:creationId xmlns:a16="http://schemas.microsoft.com/office/drawing/2014/main" id="{C10B8B51-9B69-7AF3-ECA6-DB1842A980CF}"/>
              </a:ext>
            </a:extLst>
          </p:cNvPr>
          <p:cNvGraphicFramePr/>
          <p:nvPr>
            <p:extLst>
              <p:ext uri="{D42A27DB-BD31-4B8C-83A1-F6EECF244321}">
                <p14:modId xmlns:p14="http://schemas.microsoft.com/office/powerpoint/2010/main" val="1369459127"/>
              </p:ext>
            </p:extLst>
          </p:nvPr>
        </p:nvGraphicFramePr>
        <p:xfrm>
          <a:off x="4051298" y="1326638"/>
          <a:ext cx="8086725" cy="4352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A94AF8C4-9C28-FCF7-1537-5664B95F1111}"/>
              </a:ext>
            </a:extLst>
          </p:cNvPr>
          <p:cNvPicPr>
            <a:picLocks noChangeAspect="1"/>
          </p:cNvPicPr>
          <p:nvPr/>
        </p:nvPicPr>
        <p:blipFill>
          <a:blip r:embed="rId2"/>
          <a:stretch>
            <a:fillRect/>
          </a:stretch>
        </p:blipFill>
        <p:spPr>
          <a:xfrm>
            <a:off x="5236776" y="1581084"/>
            <a:ext cx="5876925" cy="3543300"/>
          </a:xfrm>
          <a:prstGeom prst="rect">
            <a:avLst/>
          </a:prstGeom>
        </p:spPr>
      </p:pic>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AE5AE21D-DDEB-A9C0-BAF1-43D841467D28}"/>
              </a:ext>
            </a:extLst>
          </p:cNvPr>
          <p:cNvPicPr>
            <a:picLocks noChangeAspect="1"/>
          </p:cNvPicPr>
          <p:nvPr/>
        </p:nvPicPr>
        <p:blipFill>
          <a:blip r:embed="rId2"/>
          <a:stretch>
            <a:fillRect/>
          </a:stretch>
        </p:blipFill>
        <p:spPr>
          <a:xfrm>
            <a:off x="4678365" y="1847849"/>
            <a:ext cx="6924675" cy="3162300"/>
          </a:xfrm>
          <a:prstGeom prst="rect">
            <a:avLst/>
          </a:prstGeom>
        </p:spPr>
      </p:pic>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EAF602C7-113A-9398-290C-7B7DCE1C35EC}"/>
              </a:ext>
            </a:extLst>
          </p:cNvPr>
          <p:cNvPicPr>
            <a:picLocks noChangeAspect="1"/>
          </p:cNvPicPr>
          <p:nvPr/>
        </p:nvPicPr>
        <p:blipFill>
          <a:blip r:embed="rId2"/>
          <a:stretch>
            <a:fillRect/>
          </a:stretch>
        </p:blipFill>
        <p:spPr>
          <a:xfrm>
            <a:off x="4322846" y="1502641"/>
            <a:ext cx="7675190" cy="3805526"/>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5E229BC6-CF53-FBD4-54D3-939649FDF83F}"/>
              </a:ext>
            </a:extLst>
          </p:cNvPr>
          <p:cNvPicPr>
            <a:picLocks noChangeAspect="1"/>
          </p:cNvPicPr>
          <p:nvPr/>
        </p:nvPicPr>
        <p:blipFill>
          <a:blip r:embed="rId2"/>
          <a:stretch>
            <a:fillRect/>
          </a:stretch>
        </p:blipFill>
        <p:spPr>
          <a:xfrm>
            <a:off x="4249118" y="1765557"/>
            <a:ext cx="7748236" cy="3171793"/>
          </a:xfrm>
          <a:prstGeom prst="rect">
            <a:avLst/>
          </a:prstGeom>
        </p:spPr>
      </p:pic>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descr="Graph table">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2648604824"/>
              </p:ext>
            </p:extLst>
          </p:nvPr>
        </p:nvGraphicFramePr>
        <p:xfrm>
          <a:off x="4317577" y="1609724"/>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53886" y="381001"/>
            <a:ext cx="7357767" cy="5728794"/>
          </a:xfrm>
        </p:spPr>
        <p:txBody>
          <a:bodyPr>
            <a:normAutofit fontScale="92500" lnSpcReduction="2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r>
              <a:rPr lang="en-GB" sz="2000" dirty="0"/>
              <a:t>The PCC has pledged to invest to improve performance and wellbeing of staff in our Force Control Room</a:t>
            </a:r>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u="sng" dirty="0">
                <a:latin typeface="Arial" panose="020B0604020202020204" pitchFamily="34" charset="0"/>
                <a:ea typeface="Aptos" panose="020B0004020202020204" pitchFamily="34" charset="0"/>
                <a:cs typeface="Aptos" panose="020B0004020202020204" pitchFamily="34" charset="0"/>
              </a:rPr>
              <a:t>October</a:t>
            </a:r>
            <a:r>
              <a:rPr lang="en-GB" sz="2400" i="1" u="sng" dirty="0">
                <a:effectLst/>
                <a:latin typeface="Arial" panose="020B0604020202020204" pitchFamily="34" charset="0"/>
                <a:ea typeface="Aptos" panose="020B0004020202020204" pitchFamily="34" charset="0"/>
                <a:cs typeface="Aptos" panose="020B0004020202020204" pitchFamily="34" charset="0"/>
              </a:rPr>
              <a:t> 2024</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1700" dirty="0">
                <a:effectLst/>
                <a:latin typeface="Arial" panose="020B0604020202020204" pitchFamily="34" charset="0"/>
                <a:ea typeface="Aptos" panose="020B0004020202020204" pitchFamily="34" charset="0"/>
                <a:cs typeface="Aptos" panose="020B0004020202020204" pitchFamily="34" charset="0"/>
              </a:rPr>
              <a:t>10,510 - 999 call answered, 339 average per day, 95.1% answered in 10 secs, 2s average wait time</a:t>
            </a:r>
          </a:p>
          <a:p>
            <a:pPr marL="0" indent="0">
              <a:buNone/>
            </a:pPr>
            <a:r>
              <a:rPr lang="en-GB" sz="1700" dirty="0">
                <a:effectLst/>
                <a:latin typeface="Arial" panose="020B0604020202020204" pitchFamily="34" charset="0"/>
                <a:ea typeface="Aptos" panose="020B0004020202020204" pitchFamily="34" charset="0"/>
                <a:cs typeface="Aptos" panose="020B0004020202020204" pitchFamily="34" charset="0"/>
              </a:rPr>
              <a:t>3,514 - 101 Priority, 113 average per day, 1m 45s average wait time</a:t>
            </a:r>
          </a:p>
          <a:p>
            <a:pPr marL="0" indent="0">
              <a:buNone/>
            </a:pPr>
            <a:r>
              <a:rPr lang="en-GB" sz="1700" dirty="0">
                <a:effectLst/>
                <a:latin typeface="Arial" panose="020B0604020202020204" pitchFamily="34" charset="0"/>
                <a:ea typeface="Aptos" panose="020B0004020202020204" pitchFamily="34" charset="0"/>
                <a:cs typeface="Aptos" panose="020B0004020202020204" pitchFamily="34" charset="0"/>
              </a:rPr>
              <a:t>7,206 - 101 Non-Priority, 232 average per day, 5m 13s average wait time</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a:hlinkClick r:id="rId2">
                  <a:extLst>
                    <a:ext uri="{A12FA001-AC4F-418D-AE19-62706E023703}">
                      <ahyp:hlinkClr xmlns:ahyp="http://schemas.microsoft.com/office/drawing/2018/hyperlinkcolor" val="tx"/>
                    </a:ext>
                  </a:extLst>
                </a:hlinkClick>
              </a:rPr>
              <a:t>Specified Information Order</a:t>
            </a:r>
            <a:endParaRPr lang="en-GB" sz="320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Graph table">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endParaRPr lang="en-GB" sz="3200" dirty="0">
              <a:solidFill>
                <a:srgbClr val="FFFFFF"/>
              </a:solidFill>
            </a:endParaRPr>
          </a:p>
        </p:txBody>
      </p:sp>
      <p:pic>
        <p:nvPicPr>
          <p:cNvPr id="3" name="x__x0000_i1034" descr="Graph table">
            <a:extLst>
              <a:ext uri="{FF2B5EF4-FFF2-40B4-BE49-F238E27FC236}">
                <a16:creationId xmlns:a16="http://schemas.microsoft.com/office/drawing/2014/main" id="{AE93A9A8-88C1-52DF-AC24-049742A21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3" y="2193781"/>
            <a:ext cx="11914618" cy="174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Scrutiny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(Q2)</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C8CA6150-44E5-EAFF-86DB-E21879E07FED}"/>
              </a:ext>
            </a:extLst>
          </p:cNvPr>
          <p:cNvPicPr>
            <a:picLocks noChangeAspect="1"/>
          </p:cNvPicPr>
          <p:nvPr/>
        </p:nvPicPr>
        <p:blipFill>
          <a:blip r:embed="rId3"/>
          <a:stretch>
            <a:fillRect/>
          </a:stretch>
        </p:blipFill>
        <p:spPr>
          <a:xfrm>
            <a:off x="4410687" y="1574530"/>
            <a:ext cx="7460032" cy="4244006"/>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6" name="Title 5">
            <a:extLst>
              <a:ext uri="{FF2B5EF4-FFF2-40B4-BE49-F238E27FC236}">
                <a16:creationId xmlns:a16="http://schemas.microsoft.com/office/drawing/2014/main" id="{CEE7CB2E-5B5B-40EF-93DC-CC0D1FB0DDBD}"/>
              </a:ext>
            </a:extLst>
          </p:cNvPr>
          <p:cNvSpPr>
            <a:spLocks noGrp="1"/>
          </p:cNvSpPr>
          <p:nvPr>
            <p:ph type="title"/>
          </p:nvPr>
        </p:nvSpPr>
        <p:spPr/>
        <p:txBody>
          <a:bodyPr/>
          <a:lstStyle/>
          <a:p>
            <a:endParaRPr lang="en-GB" dirty="0"/>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5413B78B-C01B-6D17-47D5-1C658042EA55}"/>
              </a:ext>
            </a:extLst>
          </p:cNvPr>
          <p:cNvPicPr>
            <a:picLocks noChangeAspect="1"/>
          </p:cNvPicPr>
          <p:nvPr/>
        </p:nvPicPr>
        <p:blipFill>
          <a:blip r:embed="rId2"/>
          <a:stretch>
            <a:fillRect/>
          </a:stretch>
        </p:blipFill>
        <p:spPr>
          <a:xfrm>
            <a:off x="444518" y="1401904"/>
            <a:ext cx="11302964" cy="4054191"/>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30FBC7A3-FBEA-1308-A0BF-5AB4A6640E28}"/>
              </a:ext>
            </a:extLst>
          </p:cNvPr>
          <p:cNvPicPr>
            <a:picLocks noChangeAspect="1"/>
          </p:cNvPicPr>
          <p:nvPr/>
        </p:nvPicPr>
        <p:blipFill>
          <a:blip r:embed="rId2"/>
          <a:stretch>
            <a:fillRect/>
          </a:stretch>
        </p:blipFill>
        <p:spPr>
          <a:xfrm>
            <a:off x="0" y="493776"/>
            <a:ext cx="12192000" cy="5870448"/>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11CD872D-B2A2-FA20-9FB2-1CF96850CBED}"/>
              </a:ext>
            </a:extLst>
          </p:cNvPr>
          <p:cNvPicPr>
            <a:picLocks noChangeAspect="1"/>
          </p:cNvPicPr>
          <p:nvPr/>
        </p:nvPicPr>
        <p:blipFill>
          <a:blip r:embed="rId2"/>
          <a:stretch>
            <a:fillRect/>
          </a:stretch>
        </p:blipFill>
        <p:spPr>
          <a:xfrm>
            <a:off x="381254" y="0"/>
            <a:ext cx="11543729" cy="6554624"/>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now has the Crest Advisory Homicide Review, and the conclusions/recommendations are being actioned via the Homicide and Serious Violence Reduction group and SV Board</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249414"/>
          <a:ext cx="3257725" cy="1620520"/>
        </p:xfrm>
        <a:graphic>
          <a:graphicData uri="http://schemas.openxmlformats.org/drawingml/2006/table">
            <a:tbl>
              <a:tblPr firstRow="1" bandRow="1">
                <a:tableStyleId>{5C22544A-7EE6-4342-B048-85BDC9FD1C3A}</a:tableStyleId>
              </a:tblPr>
              <a:tblGrid>
                <a:gridCol w="3257725">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Four </a:t>
                      </a:r>
                      <a:r>
                        <a:rPr lang="en-GB" sz="1400" dirty="0">
                          <a:solidFill>
                            <a:schemeClr val="bg1"/>
                          </a:solidFill>
                          <a:effectLst/>
                          <a:ea typeface="Times New Roman" panose="02020603050405020304" pitchFamily="18" charset="0"/>
                          <a:cs typeface="Times New Roman" panose="02020603050405020304" pitchFamily="18" charset="0"/>
                        </a:rPr>
                        <a:t>Homicides recorded in Q2, averaging around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Same number of Homicides recorded in 2024-25 so far compared to the previous year.</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as there were two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As of July the force in ranked 28</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 12mths to July 2024.  In the OPCC report Q1 24-25 we were reporting being 30</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an improvement in our ranking.</a:t>
            </a: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6" name="Picture 5" descr="Graph table">
            <a:extLst>
              <a:ext uri="{FF2B5EF4-FFF2-40B4-BE49-F238E27FC236}">
                <a16:creationId xmlns:a16="http://schemas.microsoft.com/office/drawing/2014/main" id="{393E563D-BF12-5ED3-2819-50C5B6C76494}"/>
              </a:ext>
            </a:extLst>
          </p:cNvPr>
          <p:cNvPicPr>
            <a:picLocks noChangeAspect="1"/>
          </p:cNvPicPr>
          <p:nvPr/>
        </p:nvPicPr>
        <p:blipFill>
          <a:blip r:embed="rId2"/>
          <a:stretch>
            <a:fillRect/>
          </a:stretch>
        </p:blipFill>
        <p:spPr>
          <a:xfrm>
            <a:off x="940415" y="1500138"/>
            <a:ext cx="6299143" cy="3049509"/>
          </a:xfrm>
          <a:prstGeom prst="rect">
            <a:avLst/>
          </a:prstGeom>
        </p:spPr>
      </p:pic>
      <p:pic>
        <p:nvPicPr>
          <p:cNvPr id="13" name="Picture 12" descr="Graph table">
            <a:extLst>
              <a:ext uri="{FF2B5EF4-FFF2-40B4-BE49-F238E27FC236}">
                <a16:creationId xmlns:a16="http://schemas.microsoft.com/office/drawing/2014/main" id="{00AAE037-EB09-F50B-E375-150A0CE8DB89}"/>
              </a:ext>
            </a:extLst>
          </p:cNvPr>
          <p:cNvPicPr>
            <a:picLocks noChangeAspect="1"/>
          </p:cNvPicPr>
          <p:nvPr/>
        </p:nvPicPr>
        <p:blipFill>
          <a:blip r:embed="rId3"/>
          <a:stretch>
            <a:fillRect/>
          </a:stretch>
        </p:blipFill>
        <p:spPr>
          <a:xfrm>
            <a:off x="9456264" y="5003525"/>
            <a:ext cx="1780078" cy="1095433"/>
          </a:xfrm>
          <a:prstGeom prst="rect">
            <a:avLst/>
          </a:prstGeom>
        </p:spPr>
      </p:pic>
    </p:spTree>
    <p:extLst>
      <p:ext uri="{BB962C8B-B14F-4D97-AF65-F5344CB8AC3E}">
        <p14:creationId xmlns:p14="http://schemas.microsoft.com/office/powerpoint/2010/main" val="22213672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1664768958"/>
              </p:ext>
            </p:extLst>
          </p:nvPr>
        </p:nvGraphicFramePr>
        <p:xfrm>
          <a:off x="7501622" y="193809"/>
          <a:ext cx="4690378" cy="22606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SOTERIA implementation is progressing to address Rape and SSO</a:t>
                      </a: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VERU  - Deploying Outreach Workers in park areas across Beds during the Summer.  Reactivate Workers to target 18-25yrs whilst in custody to discuss pathways available to them to divert away from violence.  Now have a Youth Intervention Adviser and VERU had a summer calendar of activities to divert youths away from violence and ASB</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23737"/>
          <a:ext cx="4576191" cy="203888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have remained high over the year so far, averaging 37 crimes per month.  </a:t>
                      </a:r>
                    </a:p>
                  </a:txBody>
                  <a:tcPr/>
                </a:tc>
                <a:extLst>
                  <a:ext uri="{0D108BD9-81ED-4DB2-BD59-A6C34878D82A}">
                    <a16:rowId xmlns:a16="http://schemas.microsoft.com/office/drawing/2014/main" val="1694316663"/>
                  </a:ext>
                </a:extLst>
              </a:tr>
              <a:tr h="594188">
                <a:tc>
                  <a:txBody>
                    <a:bodyPr/>
                    <a:lstStyle/>
                    <a:p>
                      <a:r>
                        <a:rPr lang="en-GB" sz="1400" dirty="0"/>
                        <a:t>2.  Levels over the year have consistently been higher than average.</a:t>
                      </a:r>
                    </a:p>
                  </a:txBody>
                  <a:tcPr/>
                </a:tc>
                <a:extLst>
                  <a:ext uri="{0D108BD9-81ED-4DB2-BD59-A6C34878D82A}">
                    <a16:rowId xmlns:a16="http://schemas.microsoft.com/office/drawing/2014/main" val="694984677"/>
                  </a:ext>
                </a:extLst>
              </a:tr>
              <a:tr h="425252">
                <a:tc>
                  <a:txBody>
                    <a:bodyPr/>
                    <a:lstStyle/>
                    <a:p>
                      <a:r>
                        <a:rPr lang="en-GB" sz="1400" dirty="0"/>
                        <a:t>3. Beds is now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6" name="Picture 5" descr="Graph table">
            <a:extLst>
              <a:ext uri="{FF2B5EF4-FFF2-40B4-BE49-F238E27FC236}">
                <a16:creationId xmlns:a16="http://schemas.microsoft.com/office/drawing/2014/main" id="{2CFB4BDB-83E3-247D-9183-3985DE7AA31E}"/>
              </a:ext>
            </a:extLst>
          </p:cNvPr>
          <p:cNvPicPr>
            <a:picLocks noChangeAspect="1"/>
          </p:cNvPicPr>
          <p:nvPr/>
        </p:nvPicPr>
        <p:blipFill>
          <a:blip r:embed="rId2"/>
          <a:stretch>
            <a:fillRect/>
          </a:stretch>
        </p:blipFill>
        <p:spPr>
          <a:xfrm>
            <a:off x="981931" y="2108477"/>
            <a:ext cx="6327029" cy="3080393"/>
          </a:xfrm>
          <a:prstGeom prst="rect">
            <a:avLst/>
          </a:prstGeom>
        </p:spPr>
      </p:pic>
      <p:pic>
        <p:nvPicPr>
          <p:cNvPr id="13" name="Picture 12" descr="Graph table">
            <a:extLst>
              <a:ext uri="{FF2B5EF4-FFF2-40B4-BE49-F238E27FC236}">
                <a16:creationId xmlns:a16="http://schemas.microsoft.com/office/drawing/2014/main" id="{6506E059-0230-C7A4-D416-29C920472FB4}"/>
              </a:ext>
            </a:extLst>
          </p:cNvPr>
          <p:cNvPicPr>
            <a:picLocks noChangeAspect="1"/>
          </p:cNvPicPr>
          <p:nvPr/>
        </p:nvPicPr>
        <p:blipFill>
          <a:blip r:embed="rId3"/>
          <a:stretch>
            <a:fillRect/>
          </a:stretch>
        </p:blipFill>
        <p:spPr>
          <a:xfrm>
            <a:off x="9846810" y="5358635"/>
            <a:ext cx="1667527" cy="1017008"/>
          </a:xfrm>
          <a:prstGeom prst="rect">
            <a:avLst/>
          </a:prstGeom>
        </p:spPr>
      </p:pic>
    </p:spTree>
    <p:extLst>
      <p:ext uri="{BB962C8B-B14F-4D97-AF65-F5344CB8AC3E}">
        <p14:creationId xmlns:p14="http://schemas.microsoft.com/office/powerpoint/2010/main" val="3628389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21662" y="193809"/>
          <a:ext cx="4670338" cy="147320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JOULES - County line initiative.</a:t>
                      </a:r>
                    </a:p>
                  </a:txBody>
                  <a:tcPr/>
                </a:tc>
                <a:extLst>
                  <a:ext uri="{0D108BD9-81ED-4DB2-BD59-A6C34878D82A}">
                    <a16:rowId xmlns:a16="http://schemas.microsoft.com/office/drawing/2014/main" val="1694316663"/>
                  </a:ext>
                </a:extLst>
              </a:tr>
              <a:tr h="415185">
                <a:tc>
                  <a:txBody>
                    <a:bodyPr/>
                    <a:lstStyle/>
                    <a:p>
                      <a:r>
                        <a:rPr lang="en-GB" sz="1400" dirty="0">
                          <a:solidFill>
                            <a:schemeClr val="bg1"/>
                          </a:solidFill>
                        </a:rPr>
                        <a:t>2.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 Op KOALA </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51543" y="2276166"/>
          <a:ext cx="4690378" cy="2778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r>
                        <a:rPr lang="en-GB" sz="1400" dirty="0"/>
                        <a:t>1. Q2 recorded 117 Trafficking of Drugs offences, averaging 37 crimes per month 24/25.  This is up on the previous quarter but down on same time the previous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24 OCGs – this is an increase on Q1 24-25 where 22 were recorded. The number of Street Gangs has increased from 11 to 14 (as at the end of Sept 24).</a:t>
                      </a:r>
                      <a:endParaRPr lang="en-GB" sz="1400" b="0" dirty="0">
                        <a:solidFill>
                          <a:schemeClr val="bg1"/>
                        </a:solidFill>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77 groups operating 80 county lines, 12mth average is 66 lines. </a:t>
                      </a:r>
                      <a:r>
                        <a:rPr lang="en-GB" sz="1400" kern="1200" dirty="0">
                          <a:solidFill>
                            <a:srgbClr val="FF0000"/>
                          </a:solidFill>
                          <a:latin typeface="+mn-lt"/>
                          <a:ea typeface="+mn-ea"/>
                          <a:cs typeface="+mn-cs"/>
                        </a:rPr>
                        <a:t>	</a:t>
                      </a:r>
                    </a:p>
                    <a:p>
                      <a:endParaRPr lang="en-GB" sz="1400" dirty="0">
                        <a:solidFill>
                          <a:srgbClr val="FF0000"/>
                        </a:solidFill>
                      </a:endParaRP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new lines coming in under Op Joule (where we actively scan for and identify new lines). From now on in, it is likely that these numbers will stabilise.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Graph table">
            <a:extLst>
              <a:ext uri="{FF2B5EF4-FFF2-40B4-BE49-F238E27FC236}">
                <a16:creationId xmlns:a16="http://schemas.microsoft.com/office/drawing/2014/main" id="{857C94FA-DE99-41DF-46C8-1EF5E6A06417}"/>
              </a:ext>
            </a:extLst>
          </p:cNvPr>
          <p:cNvPicPr>
            <a:picLocks noChangeAspect="1"/>
          </p:cNvPicPr>
          <p:nvPr/>
        </p:nvPicPr>
        <p:blipFill>
          <a:blip r:embed="rId2"/>
          <a:stretch>
            <a:fillRect/>
          </a:stretch>
        </p:blipFill>
        <p:spPr>
          <a:xfrm>
            <a:off x="874193" y="1921166"/>
            <a:ext cx="6504217" cy="3222090"/>
          </a:xfrm>
          <a:prstGeom prst="rect">
            <a:avLst/>
          </a:prstGeom>
        </p:spPr>
      </p:pic>
      <p:pic>
        <p:nvPicPr>
          <p:cNvPr id="16" name="Picture 15" descr="Graph table">
            <a:extLst>
              <a:ext uri="{FF2B5EF4-FFF2-40B4-BE49-F238E27FC236}">
                <a16:creationId xmlns:a16="http://schemas.microsoft.com/office/drawing/2014/main" id="{985C7BE3-1807-079E-665F-8D708EED213B}"/>
              </a:ext>
            </a:extLst>
          </p:cNvPr>
          <p:cNvPicPr>
            <a:picLocks noChangeAspect="1"/>
          </p:cNvPicPr>
          <p:nvPr/>
        </p:nvPicPr>
        <p:blipFill>
          <a:blip r:embed="rId3"/>
          <a:stretch>
            <a:fillRect/>
          </a:stretch>
        </p:blipFill>
        <p:spPr>
          <a:xfrm>
            <a:off x="9856831" y="5361294"/>
            <a:ext cx="1665076" cy="1021751"/>
          </a:xfrm>
          <a:prstGeom prst="rect">
            <a:avLst/>
          </a:prstGeom>
        </p:spPr>
      </p:pic>
    </p:spTree>
    <p:extLst>
      <p:ext uri="{BB962C8B-B14F-4D97-AF65-F5344CB8AC3E}">
        <p14:creationId xmlns:p14="http://schemas.microsoft.com/office/powerpoint/2010/main" val="33940309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4071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Co-chaired Neighbourhood Crime meeting, focused on problem solving.</a:t>
                      </a: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Op Troyes is the current force priority tackling Robberies across Luton and Bedford</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2260303"/>
          <a:ext cx="4690378" cy="419298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400" dirty="0"/>
                        <a:t>1.  Q2 recorded 383 Residential Burglaries averaging 126 crimes a month 24/25</a:t>
                      </a:r>
                      <a:r>
                        <a:rPr lang="en-GB" sz="1400" dirty="0">
                          <a:solidFill>
                            <a:schemeClr val="bg1"/>
                          </a:solidFill>
                        </a:rPr>
                        <a:t>.</a:t>
                      </a:r>
                      <a:r>
                        <a:rPr lang="en-GB" sz="1400" dirty="0">
                          <a:solidFill>
                            <a:schemeClr val="bg1"/>
                          </a:solidFill>
                          <a:effectLst/>
                          <a:cs typeface="Times New Roman" panose="02020603050405020304" pitchFamily="18" charset="0"/>
                        </a:rPr>
                        <a:t> This is higher than the previous quarter and equal to the same period in the previous year.  Solved rate for Q2 24-25 was 14.1%.</a:t>
                      </a:r>
                      <a:endParaRPr lang="en-GB" sz="18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400" dirty="0">
                          <a:solidFill>
                            <a:schemeClr val="bg1"/>
                          </a:solidFill>
                        </a:rPr>
                        <a:t>2. Vehicle Crime has decreased compared to Q1, but comparable with previous quarters.  Average 438 crimes per month 24/25.</a:t>
                      </a:r>
                      <a:endParaRPr lang="en-GB" sz="14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kern="1200" dirty="0">
                          <a:solidFill>
                            <a:schemeClr val="bg1"/>
                          </a:solidFill>
                          <a:effectLst/>
                          <a:latin typeface="+mn-lt"/>
                          <a:cs typeface="Times New Roman" panose="02020603050405020304" pitchFamily="18" charset="0"/>
                        </a:rPr>
                        <a:t>3. Personal Robbery is similar to Q1.  Q2 was higher than the same quarter in the 23-24 year.  Average 48 crimes per month 24/25.  Solved rate for Q1 24-25 was 2.8%.</a:t>
                      </a:r>
                      <a:endParaRPr lang="en-GB" sz="14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dirty="0">
                          <a:solidFill>
                            <a:schemeClr val="bg1"/>
                          </a:solidFill>
                        </a:rPr>
                        <a:t>4. 119 </a:t>
                      </a:r>
                      <a:r>
                        <a:rPr lang="en-GB" sz="1400" kern="1200" dirty="0">
                          <a:solidFill>
                            <a:schemeClr val="bg1"/>
                          </a:solidFill>
                          <a:effectLst/>
                          <a:latin typeface="+mn-lt"/>
                          <a:ea typeface="+mn-ea"/>
                          <a:cs typeface="Times New Roman" panose="02020603050405020304" pitchFamily="18" charset="0"/>
                        </a:rPr>
                        <a:t>Theft from a Person during Q2, this is an decrease compared to Q1 and below this time in the previous year.  Levels have been around the average across the quarter as a whole. </a:t>
                      </a:r>
                      <a:endParaRPr lang="en-GB" sz="14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6" name="Picture 5" descr="Graph table">
            <a:extLst>
              <a:ext uri="{FF2B5EF4-FFF2-40B4-BE49-F238E27FC236}">
                <a16:creationId xmlns:a16="http://schemas.microsoft.com/office/drawing/2014/main" id="{FD209AF2-3DDD-62D4-B701-D8100F96480A}"/>
              </a:ext>
            </a:extLst>
          </p:cNvPr>
          <p:cNvPicPr>
            <a:picLocks noChangeAspect="1"/>
          </p:cNvPicPr>
          <p:nvPr/>
        </p:nvPicPr>
        <p:blipFill>
          <a:blip r:embed="rId2"/>
          <a:stretch>
            <a:fillRect/>
          </a:stretch>
        </p:blipFill>
        <p:spPr>
          <a:xfrm>
            <a:off x="822262" y="2727345"/>
            <a:ext cx="3284701" cy="1606867"/>
          </a:xfrm>
          <a:prstGeom prst="rect">
            <a:avLst/>
          </a:prstGeom>
        </p:spPr>
      </p:pic>
      <p:pic>
        <p:nvPicPr>
          <p:cNvPr id="13" name="Picture 12" descr="Graph table">
            <a:extLst>
              <a:ext uri="{FF2B5EF4-FFF2-40B4-BE49-F238E27FC236}">
                <a16:creationId xmlns:a16="http://schemas.microsoft.com/office/drawing/2014/main" id="{4DBCFB9C-0089-36C9-511A-A786715C02F8}"/>
              </a:ext>
            </a:extLst>
          </p:cNvPr>
          <p:cNvPicPr>
            <a:picLocks noChangeAspect="1"/>
          </p:cNvPicPr>
          <p:nvPr/>
        </p:nvPicPr>
        <p:blipFill>
          <a:blip r:embed="rId3"/>
          <a:stretch>
            <a:fillRect/>
          </a:stretch>
        </p:blipFill>
        <p:spPr>
          <a:xfrm>
            <a:off x="4144326" y="2727345"/>
            <a:ext cx="3339842" cy="1606867"/>
          </a:xfrm>
          <a:prstGeom prst="rect">
            <a:avLst/>
          </a:prstGeom>
        </p:spPr>
      </p:pic>
      <p:pic>
        <p:nvPicPr>
          <p:cNvPr id="20" name="Picture 19" descr="Graph table">
            <a:extLst>
              <a:ext uri="{FF2B5EF4-FFF2-40B4-BE49-F238E27FC236}">
                <a16:creationId xmlns:a16="http://schemas.microsoft.com/office/drawing/2014/main" id="{A16E0B8A-957E-798E-BA9D-ED8304A8A5E6}"/>
              </a:ext>
            </a:extLst>
          </p:cNvPr>
          <p:cNvPicPr>
            <a:picLocks noChangeAspect="1"/>
          </p:cNvPicPr>
          <p:nvPr/>
        </p:nvPicPr>
        <p:blipFill>
          <a:blip r:embed="rId4"/>
          <a:stretch>
            <a:fillRect/>
          </a:stretch>
        </p:blipFill>
        <p:spPr>
          <a:xfrm>
            <a:off x="848353" y="4633500"/>
            <a:ext cx="3163811" cy="1503545"/>
          </a:xfrm>
          <a:prstGeom prst="rect">
            <a:avLst/>
          </a:prstGeom>
        </p:spPr>
      </p:pic>
      <p:pic>
        <p:nvPicPr>
          <p:cNvPr id="24" name="Picture 23" descr="Graph table">
            <a:extLst>
              <a:ext uri="{FF2B5EF4-FFF2-40B4-BE49-F238E27FC236}">
                <a16:creationId xmlns:a16="http://schemas.microsoft.com/office/drawing/2014/main" id="{EC3CA961-C6D1-500B-BE77-21D6FA0F2DBA}"/>
              </a:ext>
            </a:extLst>
          </p:cNvPr>
          <p:cNvPicPr>
            <a:picLocks noChangeAspect="1"/>
          </p:cNvPicPr>
          <p:nvPr/>
        </p:nvPicPr>
        <p:blipFill>
          <a:blip r:embed="rId5"/>
          <a:stretch>
            <a:fillRect/>
          </a:stretch>
        </p:blipFill>
        <p:spPr>
          <a:xfrm>
            <a:off x="4107768" y="4648716"/>
            <a:ext cx="3283206" cy="1488329"/>
          </a:xfrm>
          <a:prstGeom prst="rect">
            <a:avLst/>
          </a:prstGeom>
        </p:spPr>
      </p:pic>
    </p:spTree>
    <p:extLst>
      <p:ext uri="{BB962C8B-B14F-4D97-AF65-F5344CB8AC3E}">
        <p14:creationId xmlns:p14="http://schemas.microsoft.com/office/powerpoint/2010/main" val="41112205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15892" y="400554"/>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394313" y="400554"/>
          <a:ext cx="4690378" cy="2535959"/>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5214">
                <a:tc>
                  <a:txBody>
                    <a:bodyPr/>
                    <a:lstStyle/>
                    <a:p>
                      <a:r>
                        <a:rPr lang="en-GB" dirty="0"/>
                        <a:t>Planned Action to Drive Performance</a:t>
                      </a:r>
                    </a:p>
                  </a:txBody>
                  <a:tcPr/>
                </a:tc>
                <a:extLst>
                  <a:ext uri="{0D108BD9-81ED-4DB2-BD59-A6C34878D82A}">
                    <a16:rowId xmlns:a16="http://schemas.microsoft.com/office/drawing/2014/main" val="1770329830"/>
                  </a:ext>
                </a:extLst>
              </a:tr>
              <a:tr h="1020971">
                <a:tc>
                  <a:txBody>
                    <a:bodyPr/>
                    <a:lstStyle/>
                    <a:p>
                      <a:pPr lvl="0"/>
                      <a:r>
                        <a:rPr lang="en-GB" sz="1400" dirty="0">
                          <a:solidFill>
                            <a:schemeClr val="bg1"/>
                          </a:solidFill>
                        </a:rPr>
                        <a:t>1. </a:t>
                      </a:r>
                      <a:r>
                        <a:rPr lang="en-GB" sz="1400" kern="1200" dirty="0">
                          <a:solidFill>
                            <a:schemeClr val="dk1"/>
                          </a:solidFill>
                          <a:effectLst/>
                          <a:latin typeface="+mn-lt"/>
                          <a:ea typeface="+mn-ea"/>
                          <a:cs typeface="+mn-cs"/>
                        </a:rPr>
                        <a:t>A month trial of Fraud Advice Clinics are running through October. Alternate weeks at HQ or LPS. Available for the entire organisation to have a dedicated fraud investigator to offer advice on lines of enquiry.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790429">
                <a:tc>
                  <a:txBody>
                    <a:bodyPr/>
                    <a:lstStyle/>
                    <a:p>
                      <a:pPr lvl="0"/>
                      <a:r>
                        <a:rPr lang="en-GB" sz="1400" dirty="0">
                          <a:solidFill>
                            <a:schemeClr val="bg1"/>
                          </a:solidFill>
                        </a:rPr>
                        <a:t>2. </a:t>
                      </a:r>
                      <a:r>
                        <a:rPr lang="en-GB" sz="1400" kern="1200" dirty="0">
                          <a:solidFill>
                            <a:schemeClr val="dk1"/>
                          </a:solidFill>
                          <a:effectLst/>
                          <a:latin typeface="+mn-lt"/>
                          <a:ea typeface="+mn-ea"/>
                          <a:cs typeface="+mn-cs"/>
                        </a:rPr>
                        <a:t>Fraud Triage review for September and October regarding crime recording standards not being adhered too. Once data compiled meeting between Crime Bureau to take place.</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29345">
                <a:tc>
                  <a:txBody>
                    <a:bodyPr/>
                    <a:lstStyle/>
                    <a:p>
                      <a:pPr lvl="0"/>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330068241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1188689" y="3629245"/>
          <a:ext cx="10411900" cy="2362200"/>
        </p:xfrm>
        <a:graphic>
          <a:graphicData uri="http://schemas.openxmlformats.org/drawingml/2006/table">
            <a:tbl>
              <a:tblPr firstRow="1" bandRow="1">
                <a:tableStyleId>{5C22544A-7EE6-4342-B048-85BDC9FD1C3A}</a:tableStyleId>
              </a:tblPr>
              <a:tblGrid>
                <a:gridCol w="10411900">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lvl="0"/>
                      <a:r>
                        <a:rPr lang="en-GB" sz="1400" kern="1200" dirty="0">
                          <a:solidFill>
                            <a:schemeClr val="bg1"/>
                          </a:solidFill>
                          <a:effectLst/>
                          <a:latin typeface="+mn-lt"/>
                          <a:ea typeface="+mn-ea"/>
                          <a:cs typeface="+mn-cs"/>
                        </a:rPr>
                        <a:t>1. </a:t>
                      </a:r>
                      <a:r>
                        <a:rPr lang="en-GB" sz="1400" kern="1200" dirty="0">
                          <a:solidFill>
                            <a:schemeClr val="dk1"/>
                          </a:solidFill>
                          <a:effectLst/>
                          <a:latin typeface="+mn-lt"/>
                          <a:ea typeface="+mn-ea"/>
                          <a:cs typeface="+mn-cs"/>
                        </a:rPr>
                        <a:t>CPS charging decisions are now coming through for the long-term investigations that have been sat with the SFIU since it started in April 2021. OP JACOBS – charges for conspiracy to commit fraud. 26 rogue trader frauds. OP WARBIRD – Facebook marketplace fraud. Suspect - guilty plea at court. R v GOULDEN – Fraud by False representation against deceased family member – guilty plea at court.</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370840">
                <a:tc>
                  <a:txBody>
                    <a:bodyPr/>
                    <a:lstStyle/>
                    <a:p>
                      <a:r>
                        <a:rPr lang="en-GB" sz="1400" kern="1200" dirty="0">
                          <a:solidFill>
                            <a:schemeClr val="bg1"/>
                          </a:solidFill>
                          <a:effectLst/>
                          <a:latin typeface="+mn-lt"/>
                          <a:ea typeface="+mn-ea"/>
                          <a:cs typeface="+mn-cs"/>
                        </a:rPr>
                        <a:t>2. </a:t>
                      </a:r>
                      <a:r>
                        <a:rPr lang="en-GB" sz="1400" kern="1200" dirty="0">
                          <a:solidFill>
                            <a:schemeClr val="dk1"/>
                          </a:solidFill>
                          <a:effectLst/>
                          <a:latin typeface="+mn-lt"/>
                          <a:ea typeface="+mn-ea"/>
                          <a:cs typeface="+mn-cs"/>
                        </a:rPr>
                        <a:t>OP HENHOUSE – planning for the bid to the NCA and NECC for a month of action in February.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919999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mn-lt"/>
                          <a:ea typeface="+mn-ea"/>
                          <a:cs typeface="+mn-cs"/>
                        </a:rPr>
                        <a:t>3. </a:t>
                      </a:r>
                      <a:r>
                        <a:rPr lang="en-GB" sz="1400" kern="1200" dirty="0">
                          <a:solidFill>
                            <a:schemeClr val="dk1"/>
                          </a:solidFill>
                          <a:effectLst/>
                          <a:latin typeface="+mn-lt"/>
                          <a:ea typeface="+mn-ea"/>
                          <a:cs typeface="+mn-cs"/>
                        </a:rPr>
                        <a:t>SFIU DI and DS attending the National User Group (NUG) in November 2024 around the new FCRASS system being implemented by Action Fraud. </a:t>
                      </a:r>
                    </a:p>
                  </a:txBody>
                  <a:tcPr/>
                </a:tc>
                <a:extLst>
                  <a:ext uri="{0D108BD9-81ED-4DB2-BD59-A6C34878D82A}">
                    <a16:rowId xmlns:a16="http://schemas.microsoft.com/office/drawing/2014/main" val="1164761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320437751"/>
                  </a:ext>
                </a:extLst>
              </a:tr>
            </a:tbl>
          </a:graphicData>
        </a:graphic>
      </p:graphicFrame>
    </p:spTree>
    <p:extLst>
      <p:ext uri="{BB962C8B-B14F-4D97-AF65-F5344CB8AC3E}">
        <p14:creationId xmlns:p14="http://schemas.microsoft.com/office/powerpoint/2010/main" val="26029322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13170</TotalTime>
  <Words>2862</Words>
  <Application>Microsoft Office PowerPoint</Application>
  <PresentationFormat>Widescreen</PresentationFormat>
  <Paragraphs>484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Times New Roman</vt:lpstr>
      <vt:lpstr>Office Theme</vt:lpstr>
      <vt:lpstr>Office of the Police and Crime Commissioner Information Document for November 2024</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Community policing</vt:lpstr>
      <vt:lpstr>  Community  policing</vt:lpstr>
      <vt:lpstr>  Community  policing</vt:lpstr>
      <vt:lpstr>   Community policing</vt:lpstr>
      <vt:lpstr> Recruitment and retention of police officers</vt:lpstr>
      <vt:lpstr>  Recruitment and retention of police officers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Transparency</vt:lpstr>
      <vt:lpstr>    Transparency</vt:lpstr>
      <vt:lpstr> </vt:lpstr>
      <vt:lpstr>    Scrutiny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144</cp:revision>
  <dcterms:created xsi:type="dcterms:W3CDTF">2022-01-13T10:24:52Z</dcterms:created>
  <dcterms:modified xsi:type="dcterms:W3CDTF">2025-04-01T12:17:21Z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