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75" r:id="rId5"/>
    <p:sldId id="335" r:id="rId6"/>
    <p:sldId id="336" r:id="rId7"/>
    <p:sldId id="337" r:id="rId8"/>
    <p:sldId id="338" r:id="rId9"/>
    <p:sldId id="343" r:id="rId10"/>
    <p:sldId id="277" r:id="rId11"/>
    <p:sldId id="278" r:id="rId12"/>
    <p:sldId id="279" r:id="rId13"/>
    <p:sldId id="259" r:id="rId14"/>
    <p:sldId id="268" r:id="rId15"/>
    <p:sldId id="297" r:id="rId16"/>
    <p:sldId id="324" r:id="rId17"/>
    <p:sldId id="287" r:id="rId18"/>
    <p:sldId id="288" r:id="rId19"/>
    <p:sldId id="298" r:id="rId20"/>
    <p:sldId id="3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8CE48-8F7A-55EB-0FB3-1E076DAB1A99}" name="COLES, Bethany 3092" initials="CB3" userId="S::Bethany.Coles@beds.police.uk::bf1b7519-7f9a-49b5-821c-5bad20160e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59" d="100"/>
          <a:sy n="59" d="100"/>
        </p:scale>
        <p:origin x="1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A09D-317F-4764-8725-8153F2627C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621969-0743-4D43-852C-80416DDB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85B400-1534-4BF0-82C8-694004025911}"/>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34DEB54C-ABE2-4D9E-9156-A921ECBA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63D71-833F-4DE3-A99D-30E3FF64951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317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B29-10C5-4420-8A7F-3357D1AB54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FA219A8-470D-4740-8527-86A78F7A41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7BA378-D7AE-4D8C-AB8F-D6AD1F088451}"/>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6ED1B334-618D-4D62-BE37-7EEE0D141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79813-6FD2-4EFD-A7D8-536DB2799AB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5688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AF83A-7F8F-4F28-886E-51230383615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FCE7B5-6647-4E16-BB3F-BB6DFFF115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B09FE3-D7BD-4612-AE86-45D023B60810}"/>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5852D749-156A-46C0-AF12-4B7687BD8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97C9B-2C88-4261-9EED-0C88DEB3B7F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5729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9AC4-8F3C-40CC-AF46-53A84C442E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E36C7A-6639-4B89-802D-CFC597854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A4965F-5F5C-42C5-AFAB-DBB14C58C3CD}"/>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059D7CF2-12AF-45B0-A56A-28FC88AAC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60BED-5E38-48CD-9EF8-E46F81BE04A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6579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1E-86E6-44FF-B484-D650078476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BB7E6E-D871-4564-A966-6ED8F1392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E82127-8E4C-448B-9F4F-CCA8864AEAAB}"/>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50E8D7CD-050E-4E2E-BAE2-C3A8B335D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6EA5F-1D1B-42D5-8D7E-E742A7694120}"/>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74520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1A2-4C7E-4572-9A4F-3099974BBF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582F98-3CB8-4BDD-ADEA-7E41F9E614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10EA09-A518-4C0E-BDD6-1C68E8422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9EA23E-FAEE-4ECB-9E5E-89B14ACB56F9}"/>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6" name="Footer Placeholder 5">
            <a:extLst>
              <a:ext uri="{FF2B5EF4-FFF2-40B4-BE49-F238E27FC236}">
                <a16:creationId xmlns:a16="http://schemas.microsoft.com/office/drawing/2014/main" id="{735172E6-9CF9-4984-9076-544E67FA9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BCC16-A5E1-4F0B-9D2F-8B86DB506AA9}"/>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1487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2221-C741-44BC-8190-8A9F3A0F2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0D83D-FDAC-4E08-BEAD-842C93CA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FFA71B-CD82-4679-B3B8-B2F025B5D7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B947D-0A04-47C4-96E4-A4070676F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7C79A5-2759-4384-8DB9-AAC6D2FB9A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26FB15-2497-4C28-9E8D-66799493FE6C}"/>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8" name="Footer Placeholder 7">
            <a:extLst>
              <a:ext uri="{FF2B5EF4-FFF2-40B4-BE49-F238E27FC236}">
                <a16:creationId xmlns:a16="http://schemas.microsoft.com/office/drawing/2014/main" id="{22C5BBDC-BC94-45BB-A4F1-E2DFF1FC46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78A7A4-C320-40B3-BED1-9BA4B04B0472}"/>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2875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52D-0A1D-4609-8E15-9C690D5558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37B1F3-AD8E-4E8F-8375-98ED4AC06709}"/>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4" name="Footer Placeholder 3">
            <a:extLst>
              <a:ext uri="{FF2B5EF4-FFF2-40B4-BE49-F238E27FC236}">
                <a16:creationId xmlns:a16="http://schemas.microsoft.com/office/drawing/2014/main" id="{B9BFFE3A-D789-4BE3-BF0B-FCB9B33401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52DB96-2161-481E-88E0-2FB2A8E78BA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44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8F41A-50EE-40A6-A2F0-D01C99269A3C}"/>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3" name="Footer Placeholder 2">
            <a:extLst>
              <a:ext uri="{FF2B5EF4-FFF2-40B4-BE49-F238E27FC236}">
                <a16:creationId xmlns:a16="http://schemas.microsoft.com/office/drawing/2014/main" id="{78CA68A6-B1F2-4A28-A389-3947BBF57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1442D5-1EE7-4B44-A427-BCD2040FBDBE}"/>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5995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E61-CFF1-41D6-BC3D-6D8DD1C49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72E657-89EE-40BE-B251-8EB5E0B54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A06185-EFEE-45E7-A0E7-A7961354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C00E1D-9516-4D9C-ADB1-BB4E377DDC2F}"/>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6" name="Footer Placeholder 5">
            <a:extLst>
              <a:ext uri="{FF2B5EF4-FFF2-40B4-BE49-F238E27FC236}">
                <a16:creationId xmlns:a16="http://schemas.microsoft.com/office/drawing/2014/main" id="{F4E01EB8-C6C7-4752-ACFF-B587A8687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BEEF4-FC85-41BC-89B0-83B98A62FED7}"/>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7148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2FEB-A21B-4DF9-9C68-C1AE7D2CE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E6B7FA3-E1CA-43CF-896F-43A355665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F613C-ACA0-476A-8D1A-AD7E0B195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146248-6B1D-4981-8555-79309D8E1583}"/>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6" name="Footer Placeholder 5">
            <a:extLst>
              <a:ext uri="{FF2B5EF4-FFF2-40B4-BE49-F238E27FC236}">
                <a16:creationId xmlns:a16="http://schemas.microsoft.com/office/drawing/2014/main" id="{EB26C7B0-21B8-43CF-9A8F-399AD800A1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E36B2-E785-4DAB-9CFE-351427A1B97D}"/>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6387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E470F-BAB9-4D0F-B20E-3AAFFC548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6BC8-1A3E-4E61-9841-DE5C42BC3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591C82-9BC9-4B5E-970C-A82FE26FA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BDF29F49-951F-4CCD-953C-5C8639D40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D6040A-47B5-4473-AFA5-12088A868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83F9D-8B92-4FE5-AC2D-B8F7C0BFBE7A}" type="slidenum">
              <a:rPr lang="en-GB" smtClean="0"/>
              <a:t>‹#›</a:t>
            </a:fld>
            <a:endParaRPr lang="en-GB"/>
          </a:p>
        </p:txBody>
      </p:sp>
    </p:spTree>
    <p:extLst>
      <p:ext uri="{BB962C8B-B14F-4D97-AF65-F5344CB8AC3E}">
        <p14:creationId xmlns:p14="http://schemas.microsoft.com/office/powerpoint/2010/main" val="381983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edfordshire.pcc.police.uk/hmic-repor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dfordshire.pcc.police.uk/public-info/specified-information-order/holding-bedfordshire-police-to-account/" TargetMode="External"/><Relationship Id="rId2" Type="http://schemas.openxmlformats.org/officeDocument/2006/relationships/hyperlink" Target="https://www.bedfordshire.pcc.police.uk/public-info/specified-information-order/complaints-handling-specified-information-order/"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police.uk/"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publishing-information-in-a-transparent-wa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edfordshire.pcc.police.uk/specified-information-order/"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4E6CDF-2D37-434B-9D27-F911A7C51F6A}"/>
              </a:ext>
            </a:extLst>
          </p:cNvPr>
          <p:cNvSpPr>
            <a:spLocks noGrp="1"/>
          </p:cNvSpPr>
          <p:nvPr>
            <p:ph type="ctrTitle"/>
          </p:nvPr>
        </p:nvSpPr>
        <p:spPr>
          <a:xfrm>
            <a:off x="2026693" y="1030406"/>
            <a:ext cx="8147713" cy="3081242"/>
          </a:xfrm>
        </p:spPr>
        <p:txBody>
          <a:bodyPr anchor="ctr">
            <a:normAutofit/>
          </a:bodyPr>
          <a:lstStyle/>
          <a:p>
            <a:r>
              <a:rPr lang="en-GB" sz="4800" dirty="0">
                <a:solidFill>
                  <a:srgbClr val="FFFFFF"/>
                </a:solidFill>
              </a:rPr>
              <a:t>Office of the Police and Crime Commissioner Information Document for</a:t>
            </a:r>
            <a:br>
              <a:rPr lang="en-GB" sz="4800" dirty="0">
                <a:solidFill>
                  <a:srgbClr val="FFFFFF"/>
                </a:solidFill>
              </a:rPr>
            </a:br>
            <a:r>
              <a:rPr lang="en-GB" sz="4800" dirty="0">
                <a:solidFill>
                  <a:srgbClr val="FFFFFF"/>
                </a:solidFill>
              </a:rPr>
              <a:t>October 2025</a:t>
            </a:r>
            <a:endParaRPr lang="en-GB" sz="4800" u="sng" dirty="0">
              <a:solidFill>
                <a:srgbClr val="FFFFFF"/>
              </a:solidFill>
            </a:endParaRPr>
          </a:p>
        </p:txBody>
      </p:sp>
      <p:sp>
        <p:nvSpPr>
          <p:cNvPr id="3" name="Subtitle 2">
            <a:extLst>
              <a:ext uri="{FF2B5EF4-FFF2-40B4-BE49-F238E27FC236}">
                <a16:creationId xmlns:a16="http://schemas.microsoft.com/office/drawing/2014/main" id="{ABA0F1E8-5442-4919-86C7-0F57FB264AA0}"/>
              </a:ext>
            </a:extLst>
          </p:cNvPr>
          <p:cNvSpPr>
            <a:spLocks noGrp="1"/>
          </p:cNvSpPr>
          <p:nvPr>
            <p:ph type="subTitle" idx="1"/>
          </p:nvPr>
        </p:nvSpPr>
        <p:spPr>
          <a:xfrm>
            <a:off x="1555449" y="5154315"/>
            <a:ext cx="9078628" cy="860620"/>
          </a:xfrm>
        </p:spPr>
        <p:txBody>
          <a:bodyPr anchor="ctr">
            <a:normAutofit fontScale="62500" lnSpcReduction="20000"/>
          </a:bodyPr>
          <a:lstStyle/>
          <a:p>
            <a:r>
              <a:rPr lang="en-GB" dirty="0">
                <a:solidFill>
                  <a:srgbClr val="FFFFFF"/>
                </a:solidFill>
              </a:rPr>
              <a:t>Author: Office of the Police and Crime Commissioner </a:t>
            </a:r>
          </a:p>
          <a:p>
            <a:r>
              <a:rPr lang="en-GB" dirty="0">
                <a:solidFill>
                  <a:srgbClr val="FFFFFF"/>
                </a:solidFill>
              </a:rPr>
              <a:t>Sign Off – Force Exec : Fiona Dawson</a:t>
            </a:r>
          </a:p>
          <a:p>
            <a:r>
              <a:rPr lang="en-GB" dirty="0">
                <a:solidFill>
                  <a:srgbClr val="FFFFFF"/>
                </a:solidFill>
              </a:rPr>
              <a:t>Changed to quarterly publication in line with Performance and Governance Performance Meetings. </a:t>
            </a:r>
          </a:p>
        </p:txBody>
      </p:sp>
    </p:spTree>
    <p:extLst>
      <p:ext uri="{BB962C8B-B14F-4D97-AF65-F5344CB8AC3E}">
        <p14:creationId xmlns:p14="http://schemas.microsoft.com/office/powerpoint/2010/main" val="40099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HMICFRS reporting </a:t>
            </a:r>
          </a:p>
          <a:p>
            <a:pPr marL="0" indent="0">
              <a:buNone/>
            </a:pPr>
            <a:endParaRPr lang="en-GB" sz="2000" dirty="0"/>
          </a:p>
          <a:p>
            <a:pPr marL="0" indent="0">
              <a:buNone/>
            </a:pPr>
            <a:r>
              <a:rPr lang="en-GB" sz="2000" dirty="0"/>
              <a:t>The amending Order requires PCCs to publish the most recent HMICFRS force-level report on the effectiveness, efficiency and legitimacy of the police force.</a:t>
            </a:r>
          </a:p>
          <a:p>
            <a:pPr marL="0" indent="0">
              <a:buNone/>
            </a:pPr>
            <a:r>
              <a:rPr lang="en-GB" sz="2000" dirty="0"/>
              <a:t>The Order requires that PCCs publish the PEEL report for their force on their website, within one calendar month of its publication by HMICFRS. </a:t>
            </a:r>
          </a:p>
          <a:p>
            <a:pPr marL="0" indent="0">
              <a:buNone/>
            </a:pPr>
            <a:r>
              <a:rPr lang="en-GB" sz="2000" dirty="0">
                <a:hlinkClick r:id="rId2">
                  <a:extLst>
                    <a:ext uri="{A12FA001-AC4F-418D-AE19-62706E023703}">
                      <ahyp:hlinkClr xmlns:ahyp="http://schemas.microsoft.com/office/drawing/2018/hyperlinkcolor" val="tx"/>
                    </a:ext>
                  </a:extLst>
                </a:hlinkClick>
              </a:rPr>
              <a:t>https://www.bedfordshire.pcc.police.uk/hmic-reports/</a:t>
            </a:r>
            <a:r>
              <a:rPr lang="en-GB" sz="2000" dirty="0"/>
              <a:t> </a:t>
            </a:r>
          </a:p>
          <a:p>
            <a:pPr marL="0" indent="0">
              <a:buNone/>
            </a:pPr>
            <a:endParaRPr lang="en-GB" sz="2000" dirty="0">
              <a:solidFill>
                <a:srgbClr val="FF0000"/>
              </a:solidFill>
            </a:endParaRPr>
          </a:p>
          <a:p>
            <a:pPr marL="0" indent="0">
              <a:buNone/>
            </a:pPr>
            <a:endParaRPr lang="en-GB" sz="2000" dirty="0">
              <a:solidFill>
                <a:srgbClr val="FF0000"/>
              </a:solidFill>
            </a:endParaRPr>
          </a:p>
        </p:txBody>
      </p:sp>
      <p:pic>
        <p:nvPicPr>
          <p:cNvPr id="6" name="Picture 5" descr="HMICFRS Chart">
            <a:extLst>
              <a:ext uri="{FF2B5EF4-FFF2-40B4-BE49-F238E27FC236}">
                <a16:creationId xmlns:a16="http://schemas.microsoft.com/office/drawing/2014/main" id="{82FEB1B9-38CA-F045-9F32-3723BB8EEF8A}"/>
              </a:ext>
            </a:extLst>
          </p:cNvPr>
          <p:cNvPicPr>
            <a:picLocks noChangeAspect="1"/>
          </p:cNvPicPr>
          <p:nvPr/>
        </p:nvPicPr>
        <p:blipFill>
          <a:blip r:embed="rId3"/>
          <a:stretch>
            <a:fillRect/>
          </a:stretch>
        </p:blipFill>
        <p:spPr>
          <a:xfrm>
            <a:off x="5925241" y="3580404"/>
            <a:ext cx="4430924" cy="2758744"/>
          </a:xfrm>
          <a:prstGeom prst="rect">
            <a:avLst/>
          </a:prstGeom>
        </p:spPr>
      </p:pic>
    </p:spTree>
    <p:extLst>
      <p:ext uri="{BB962C8B-B14F-4D97-AF65-F5344CB8AC3E}">
        <p14:creationId xmlns:p14="http://schemas.microsoft.com/office/powerpoint/2010/main" val="39737703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indent="0">
              <a:buNone/>
            </a:pPr>
            <a:r>
              <a:rPr lang="en-GB" sz="1400" dirty="0"/>
              <a:t>Complaints handling </a:t>
            </a:r>
          </a:p>
          <a:p>
            <a:pPr marL="0" indent="0">
              <a:buNone/>
            </a:pPr>
            <a:r>
              <a:rPr lang="en-GB" sz="1400" dirty="0"/>
              <a:t>The Order provides that PCCs must publish the most recent IOPC quarterly complaints data for their force and the IOPC annual statistics report, alongside a narrative setting out how the PCC is holding the chief officer to account, and the PCC’s assessment of their own performance in carrying out their other complaints handling functions. </a:t>
            </a:r>
          </a:p>
          <a:p>
            <a:pPr marL="0" indent="0">
              <a:buNone/>
            </a:pPr>
            <a:r>
              <a:rPr lang="en-GB" sz="1400" dirty="0"/>
              <a:t>Holding the chief officer to account </a:t>
            </a:r>
          </a:p>
          <a:p>
            <a:pPr marL="0" indent="0">
              <a:buNone/>
            </a:pPr>
            <a:r>
              <a:rPr lang="en-GB" sz="1400" dirty="0"/>
              <a:t>It is recommended that the narrative should include: </a:t>
            </a:r>
          </a:p>
          <a:p>
            <a:pPr marL="0" indent="0">
              <a:buNone/>
            </a:pPr>
            <a:r>
              <a:rPr lang="en-GB" sz="1400" dirty="0"/>
              <a:t>• How the force is measuring complainant satisfaction. </a:t>
            </a:r>
          </a:p>
          <a:p>
            <a:pPr marL="0" indent="0">
              <a:buNone/>
            </a:pPr>
            <a:r>
              <a:rPr lang="en-GB" sz="1400" dirty="0"/>
              <a:t>• Progress updates on implementing relevant recommendations made by the IOPC and/or HMICFRS in relation to complaints handling, or where recommendations were not accepted an explanation as to why. </a:t>
            </a:r>
          </a:p>
          <a:p>
            <a:pPr marL="0" indent="0">
              <a:buNone/>
            </a:pPr>
            <a:r>
              <a:rPr lang="en-GB" sz="1400" dirty="0"/>
              <a:t>• A summary of any mechanisms put in place to identify and act on themes or trends in complaints. </a:t>
            </a:r>
          </a:p>
          <a:p>
            <a:pPr marL="0" indent="0">
              <a:buNone/>
            </a:pPr>
            <a:r>
              <a:rPr lang="en-GB" sz="1400" dirty="0"/>
              <a:t>• A summary of systems in place to monitor and improve performance in the timeliness of complaints handling.</a:t>
            </a:r>
          </a:p>
          <a:p>
            <a:pPr marL="0" indent="0">
              <a:buNone/>
            </a:pPr>
            <a:r>
              <a:rPr lang="en-GB" sz="1400" dirty="0"/>
              <a:t> • The number of written communications issued by the force under regulation 13 of the Police (Complaints and Misconduct) Regulations 2020 where an investigation has not been completed within a “relevant period”. </a:t>
            </a:r>
          </a:p>
          <a:p>
            <a:pPr marL="0" indent="0">
              <a:buNone/>
            </a:pPr>
            <a:r>
              <a:rPr lang="en-GB" sz="1400" dirty="0"/>
              <a:t>• Quality Assurance mechanisms in place to monitor and improve the quality of its responses to complaints. </a:t>
            </a:r>
          </a:p>
          <a:p>
            <a:pPr marL="0" indent="0">
              <a:buNone/>
            </a:pPr>
            <a:r>
              <a:rPr lang="en-GB" sz="1400" dirty="0"/>
              <a:t>• Details of the administrative arrangements the PCC has put in place to hold the chief constable to account for complaints handling e.g. frequency of meetings and a summary of discussions. </a:t>
            </a: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3606053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dirty="0"/>
          </a:p>
          <a:p>
            <a:pPr marL="0" indent="0">
              <a:buNone/>
            </a:pPr>
            <a:r>
              <a:rPr lang="en-GB" dirty="0"/>
              <a:t>Complaints handling </a:t>
            </a:r>
          </a:p>
          <a:p>
            <a:pPr marL="0" indent="0">
              <a:buNone/>
            </a:pPr>
            <a:endParaRPr lang="en-GB" dirty="0">
              <a:solidFill>
                <a:srgbClr val="FF0000"/>
              </a:solidFill>
            </a:endParaRPr>
          </a:p>
          <a:p>
            <a:pPr marL="0" indent="0">
              <a:buNone/>
            </a:pPr>
            <a:r>
              <a:rPr lang="en-GB" sz="2000" dirty="0">
                <a:hlinkClick r:id="rId2">
                  <a:extLst>
                    <a:ext uri="{A12FA001-AC4F-418D-AE19-62706E023703}">
                      <ahyp:hlinkClr xmlns:ahyp="http://schemas.microsoft.com/office/drawing/2018/hyperlinkcolor" val="tx"/>
                    </a:ext>
                  </a:extLst>
                </a:hlinkClick>
              </a:rPr>
              <a:t>https://www.bedfordshire.pcc.police.uk/public-info/specified-information-order/complaints-handling-specified-information-order/</a:t>
            </a:r>
            <a:r>
              <a:rPr lang="en-GB" sz="2000" dirty="0"/>
              <a:t> </a:t>
            </a:r>
          </a:p>
          <a:p>
            <a:pPr marL="0" indent="0">
              <a:buNone/>
            </a:pPr>
            <a:endParaRPr lang="en-GB" sz="2000" dirty="0">
              <a:solidFill>
                <a:srgbClr val="FF0000"/>
              </a:solidFill>
            </a:endParaRPr>
          </a:p>
          <a:p>
            <a:pPr marL="0" indent="0">
              <a:buNone/>
            </a:pPr>
            <a:r>
              <a:rPr lang="en-GB" sz="2000" dirty="0">
                <a:hlinkClick r:id="rId3">
                  <a:extLst>
                    <a:ext uri="{A12FA001-AC4F-418D-AE19-62706E023703}">
                      <ahyp:hlinkClr xmlns:ahyp="http://schemas.microsoft.com/office/drawing/2018/hyperlinkcolor" val="tx"/>
                    </a:ext>
                  </a:extLst>
                </a:hlinkClick>
              </a:rPr>
              <a:t>https://www.bedfordshire.pcc.police.uk/public-info/specified-information-order/holding-bedfordshire-police-to-account/</a:t>
            </a:r>
            <a:r>
              <a:rPr lang="en-GB" sz="2000" dirty="0"/>
              <a:t> </a:t>
            </a:r>
          </a:p>
        </p:txBody>
      </p:sp>
    </p:spTree>
    <p:extLst>
      <p:ext uri="{BB962C8B-B14F-4D97-AF65-F5344CB8AC3E}">
        <p14:creationId xmlns:p14="http://schemas.microsoft.com/office/powerpoint/2010/main" val="22495662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Reinvigorating local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r>
              <a:rPr lang="en-GB" sz="2000" dirty="0"/>
              <a:t>Police and Crime Commissioners have statutory responsibilities for delivering an efficient and effective police service. Our efficiency and effectiveness improves when the right level of resources are available and maximised.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PCC wishes for his office to publish the monthly figures of the recruitment of officers.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1027" name="Picture 3" descr="Recruitment and Retention">
            <a:extLst>
              <a:ext uri="{FF2B5EF4-FFF2-40B4-BE49-F238E27FC236}">
                <a16:creationId xmlns:a16="http://schemas.microsoft.com/office/drawing/2014/main" id="{9D9670DE-831C-30C4-588E-FFB76F8F9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680" y="3309409"/>
            <a:ext cx="66675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64179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type="title" idx="4294967295"/>
          </p:nvPr>
        </p:nvSpPr>
        <p:spPr>
          <a:xfrm>
            <a:off x="4186238" y="158750"/>
            <a:ext cx="6950075" cy="5727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Reinvigorating local policing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Recruitment and Retention Numbers: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bg1"/>
              </a:solidFill>
              <a:effectLst/>
              <a:highlight>
                <a:srgbClr val="FFFF00"/>
              </a:highligh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Table 7">
            <a:extLst>
              <a:ext uri="{FF2B5EF4-FFF2-40B4-BE49-F238E27FC236}">
                <a16:creationId xmlns:a16="http://schemas.microsoft.com/office/drawing/2014/main" id="{21CE92D6-32AD-EA2D-DEDC-82E96E2CAA5C}"/>
              </a:ext>
            </a:extLst>
          </p:cNvPr>
          <p:cNvGraphicFramePr>
            <a:graphicFrameLocks noGrp="1"/>
          </p:cNvGraphicFramePr>
          <p:nvPr>
            <p:extLst>
              <p:ext uri="{D42A27DB-BD31-4B8C-83A1-F6EECF244321}">
                <p14:modId xmlns:p14="http://schemas.microsoft.com/office/powerpoint/2010/main" val="3678444306"/>
              </p:ext>
            </p:extLst>
          </p:nvPr>
        </p:nvGraphicFramePr>
        <p:xfrm>
          <a:off x="921218" y="1533132"/>
          <a:ext cx="10349563" cy="4354081"/>
        </p:xfrm>
        <a:graphic>
          <a:graphicData uri="http://schemas.openxmlformats.org/drawingml/2006/table">
            <a:tbl>
              <a:tblPr firstRow="1" firstCol="1" bandRow="1"/>
              <a:tblGrid>
                <a:gridCol w="870096">
                  <a:extLst>
                    <a:ext uri="{9D8B030D-6E8A-4147-A177-3AD203B41FA5}">
                      <a16:colId xmlns:a16="http://schemas.microsoft.com/office/drawing/2014/main" val="3030964078"/>
                    </a:ext>
                  </a:extLst>
                </a:gridCol>
                <a:gridCol w="835750">
                  <a:extLst>
                    <a:ext uri="{9D8B030D-6E8A-4147-A177-3AD203B41FA5}">
                      <a16:colId xmlns:a16="http://schemas.microsoft.com/office/drawing/2014/main" val="4151698770"/>
                    </a:ext>
                  </a:extLst>
                </a:gridCol>
                <a:gridCol w="1087620">
                  <a:extLst>
                    <a:ext uri="{9D8B030D-6E8A-4147-A177-3AD203B41FA5}">
                      <a16:colId xmlns:a16="http://schemas.microsoft.com/office/drawing/2014/main" val="4222560198"/>
                    </a:ext>
                  </a:extLst>
                </a:gridCol>
                <a:gridCol w="870096">
                  <a:extLst>
                    <a:ext uri="{9D8B030D-6E8A-4147-A177-3AD203B41FA5}">
                      <a16:colId xmlns:a16="http://schemas.microsoft.com/office/drawing/2014/main" val="3113573183"/>
                    </a:ext>
                  </a:extLst>
                </a:gridCol>
                <a:gridCol w="812853">
                  <a:extLst>
                    <a:ext uri="{9D8B030D-6E8A-4147-A177-3AD203B41FA5}">
                      <a16:colId xmlns:a16="http://schemas.microsoft.com/office/drawing/2014/main" val="535163618"/>
                    </a:ext>
                  </a:extLst>
                </a:gridCol>
                <a:gridCol w="870096">
                  <a:extLst>
                    <a:ext uri="{9D8B030D-6E8A-4147-A177-3AD203B41FA5}">
                      <a16:colId xmlns:a16="http://schemas.microsoft.com/office/drawing/2014/main" val="2486638750"/>
                    </a:ext>
                  </a:extLst>
                </a:gridCol>
                <a:gridCol w="814558">
                  <a:extLst>
                    <a:ext uri="{9D8B030D-6E8A-4147-A177-3AD203B41FA5}">
                      <a16:colId xmlns:a16="http://schemas.microsoft.com/office/drawing/2014/main" val="4206617858"/>
                    </a:ext>
                  </a:extLst>
                </a:gridCol>
                <a:gridCol w="742456">
                  <a:extLst>
                    <a:ext uri="{9D8B030D-6E8A-4147-A177-3AD203B41FA5}">
                      <a16:colId xmlns:a16="http://schemas.microsoft.com/office/drawing/2014/main" val="604255447"/>
                    </a:ext>
                  </a:extLst>
                </a:gridCol>
                <a:gridCol w="870096">
                  <a:extLst>
                    <a:ext uri="{9D8B030D-6E8A-4147-A177-3AD203B41FA5}">
                      <a16:colId xmlns:a16="http://schemas.microsoft.com/office/drawing/2014/main" val="1409767366"/>
                    </a:ext>
                  </a:extLst>
                </a:gridCol>
                <a:gridCol w="870096">
                  <a:extLst>
                    <a:ext uri="{9D8B030D-6E8A-4147-A177-3AD203B41FA5}">
                      <a16:colId xmlns:a16="http://schemas.microsoft.com/office/drawing/2014/main" val="3930772821"/>
                    </a:ext>
                  </a:extLst>
                </a:gridCol>
                <a:gridCol w="835750">
                  <a:extLst>
                    <a:ext uri="{9D8B030D-6E8A-4147-A177-3AD203B41FA5}">
                      <a16:colId xmlns:a16="http://schemas.microsoft.com/office/drawing/2014/main" val="1488440066"/>
                    </a:ext>
                  </a:extLst>
                </a:gridCol>
                <a:gridCol w="870096">
                  <a:extLst>
                    <a:ext uri="{9D8B030D-6E8A-4147-A177-3AD203B41FA5}">
                      <a16:colId xmlns:a16="http://schemas.microsoft.com/office/drawing/2014/main" val="326089303"/>
                    </a:ext>
                  </a:extLst>
                </a:gridCol>
              </a:tblGrid>
              <a:tr h="1432482">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Position Category</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Total Starters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Starters (people from ethnic minority backgrounds)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Starters Female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Under 24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45+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Starters (Declared Disability)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277288"/>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Officer</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73</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5.48%</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37</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50.68%</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54.79%</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4.11%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5.48%</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1791683"/>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Staff</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100.00%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818788"/>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Special</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6674456"/>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SUM:</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80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6.25%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42</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52.50%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40</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50.00%</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3.75%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6.25%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9695039"/>
                  </a:ext>
                </a:extLst>
              </a:tr>
              <a:tr h="182537">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dirty="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900">
                        <a:solidFill>
                          <a:schemeClr val="tx1"/>
                        </a:solidFill>
                        <a:effectLst/>
                        <a:latin typeface="Times New Roman" panose="02020603050405020304" pitchFamily="18" charset="0"/>
                      </a:endParaRPr>
                    </a:p>
                  </a:txBody>
                  <a:tcPr marL="62584" marR="6258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2714889"/>
                  </a:ext>
                </a:extLst>
              </a:tr>
              <a:tr h="1276022">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Position Category</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Total Leavers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(people from ethnic minority backgrounds)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Leavers Female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Leavers Under 24 Headcount </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45+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Leavers (Declared Disability) Headcount </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100" dirty="0">
                          <a:solidFill>
                            <a:schemeClr val="tx1"/>
                          </a:solidFill>
                          <a:effectLst/>
                          <a:latin typeface="Arial" panose="020B0604020202020204" pitchFamily="34" charset="0"/>
                          <a:ea typeface="Aptos" panose="020B0004020202020204" pitchFamily="34" charset="0"/>
                          <a:cs typeface="Aptos" panose="020B0004020202020204" pitchFamily="34" charset="0"/>
                        </a:rPr>
                        <a:t> </a:t>
                      </a:r>
                    </a:p>
                    <a:p>
                      <a:pPr algn="ctr"/>
                      <a:r>
                        <a:rPr lang="en-GB" sz="1100" dirty="0">
                          <a:solidFill>
                            <a:schemeClr val="tx1"/>
                          </a:solidFill>
                          <a:effectLst/>
                          <a:latin typeface="Arial" panose="020B0604020202020204" pitchFamily="34" charset="0"/>
                        </a:rPr>
                        <a:t> </a:t>
                      </a:r>
                      <a:endParaRPr lang="en-GB" sz="1100" dirty="0">
                        <a:solidFill>
                          <a:schemeClr val="tx1"/>
                        </a:solidFill>
                        <a:effectLst/>
                        <a:latin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762836"/>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Officer</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27.27%</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36.36%</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27.27%</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9188426"/>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Staff</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45.45%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9.09%</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36.36%</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9.09%</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8524168"/>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Special</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100.00%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8190990"/>
                  </a:ext>
                </a:extLst>
              </a:tr>
              <a:tr h="182537">
                <a:tc>
                  <a:txBody>
                    <a:bodyPr/>
                    <a:lstStyle/>
                    <a:p>
                      <a:r>
                        <a:rPr lang="en-GB" sz="1100">
                          <a:solidFill>
                            <a:schemeClr val="tx1"/>
                          </a:solidFill>
                          <a:effectLst/>
                          <a:latin typeface="Arial" panose="020B0604020202020204" pitchFamily="34" charset="0"/>
                          <a:ea typeface="Aptos" panose="020B0004020202020204" pitchFamily="34" charset="0"/>
                          <a:cs typeface="Aptos" panose="020B0004020202020204" pitchFamily="34" charset="0"/>
                        </a:rPr>
                        <a:t>SUM:</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0.00%</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9</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39.13%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5</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21.74%</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7</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30.43%</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a:solidFill>
                            <a:schemeClr val="tx1"/>
                          </a:solidFill>
                          <a:effectLst/>
                          <a:latin typeface="Arial" panose="020B0604020202020204" pitchFamily="34" charset="0"/>
                          <a:ea typeface="Aptos" panose="020B0004020202020204" pitchFamily="34" charset="0"/>
                          <a:cs typeface="Aptos" panose="020B0004020202020204" pitchFamily="34" charset="0"/>
                        </a:rPr>
                        <a:t>1</a:t>
                      </a:r>
                      <a:endParaRPr lang="en-GB" sz="11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GB" sz="1200" dirty="0">
                          <a:solidFill>
                            <a:schemeClr val="tx1"/>
                          </a:solidFill>
                          <a:effectLst/>
                          <a:latin typeface="Arial" panose="020B0604020202020204" pitchFamily="34" charset="0"/>
                          <a:ea typeface="Aptos" panose="020B0004020202020204" pitchFamily="34" charset="0"/>
                          <a:cs typeface="Aptos" panose="020B0004020202020204" pitchFamily="34" charset="0"/>
                        </a:rPr>
                        <a:t>4.35%</a:t>
                      </a:r>
                      <a:endParaRPr lang="en-GB"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1051019"/>
                  </a:ext>
                </a:extLst>
              </a:tr>
            </a:tbl>
          </a:graphicData>
        </a:graphic>
      </p:graphicFrame>
    </p:spTree>
    <p:extLst>
      <p:ext uri="{BB962C8B-B14F-4D97-AF65-F5344CB8AC3E}">
        <p14:creationId xmlns:p14="http://schemas.microsoft.com/office/powerpoint/2010/main" val="34782887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endParaRPr lang="en-GB" sz="2000" dirty="0"/>
          </a:p>
          <a:p>
            <a:pPr marL="0" indent="0">
              <a:buNone/>
            </a:pPr>
            <a:r>
              <a:rPr lang="en-GB" sz="2000" dirty="0"/>
              <a:t>The PCC pledged that he would ensure that appropriate services are in place for victims within the power of the OPCC.</a:t>
            </a:r>
          </a:p>
          <a:p>
            <a:pPr marL="0" indent="0">
              <a:buNone/>
            </a:pPr>
            <a:endParaRPr lang="en-GB" sz="2000" u="sng" dirty="0"/>
          </a:p>
          <a:p>
            <a:pPr marL="0" indent="0">
              <a:buNone/>
            </a:pPr>
            <a:r>
              <a:rPr lang="en-GB" sz="2000" u="sng" dirty="0"/>
              <a:t>Clare’s Law </a:t>
            </a:r>
            <a:endParaRPr lang="en-GB" sz="2000" dirty="0">
              <a:solidFill>
                <a:schemeClr val="bg1"/>
              </a:solidFill>
              <a:highlight>
                <a:srgbClr val="FFFF00"/>
              </a:highlight>
            </a:endParaRPr>
          </a:p>
          <a:p>
            <a:pPr marL="0" indent="0">
              <a:buNone/>
            </a:pPr>
            <a:endParaRPr lang="en-GB" sz="2000" u="sng" dirty="0"/>
          </a:p>
          <a:p>
            <a:pPr marL="0" indent="0">
              <a:buNone/>
            </a:pPr>
            <a:r>
              <a:rPr lang="en-GB" sz="2000" dirty="0"/>
              <a:t>The Domestic Violence Disclosure Scheme(DVDS), also known as “Clare’s Law” enables the police to disclose information to a victim or potential victim of domestic abuse about their partner’s or ex-partner’s previous abusive or violent offending.</a:t>
            </a:r>
          </a:p>
          <a:p>
            <a:pPr marL="0" indent="0">
              <a:buNone/>
            </a:pPr>
            <a:r>
              <a:rPr lang="en-GB" sz="2000" dirty="0"/>
              <a:t>Clare's Law - number of requests and average length of time to respond to requests are on the next slide.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06412228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Excellence: an excellent police</a:t>
            </a:r>
            <a:br>
              <a:rPr lang="en-GB" sz="3200" b="1" dirty="0">
                <a:solidFill>
                  <a:srgbClr val="FFFFFF"/>
                </a:solidFill>
              </a:rPr>
            </a:br>
            <a:r>
              <a:rPr lang="en-GB" sz="3200" b="1" dirty="0">
                <a:solidFill>
                  <a:srgbClr val="FFFFFF"/>
                </a:solidFill>
              </a:rPr>
              <a:t>service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810074"/>
          </a:xfrm>
        </p:spPr>
        <p:txBody>
          <a:bodyPr>
            <a:normAutofit fontScale="92500" lnSpcReduction="1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u="sng" dirty="0"/>
              <a:t>Stop and Search Data</a:t>
            </a:r>
            <a:r>
              <a:rPr lang="en-GB" sz="2000" dirty="0"/>
              <a:t> (Q2 25-26)</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1800" dirty="0"/>
              <a:t>Stop and search | Police.uk (</a:t>
            </a:r>
            <a:r>
              <a:rPr lang="en-GB" sz="1800" dirty="0">
                <a:hlinkClick r:id="rId2">
                  <a:extLst>
                    <a:ext uri="{A12FA001-AC4F-418D-AE19-62706E023703}">
                      <ahyp:hlinkClr xmlns:ahyp="http://schemas.microsoft.com/office/drawing/2018/hyperlinkcolor" val="tx"/>
                    </a:ext>
                  </a:extLst>
                </a:hlinkClick>
              </a:rPr>
              <a:t>www.police.uk</a:t>
            </a:r>
            <a:r>
              <a:rPr lang="en-GB" sz="1800" dirty="0"/>
              <a:t>)</a:t>
            </a:r>
          </a:p>
          <a:p>
            <a:pPr marL="0" indent="0">
              <a:buNone/>
            </a:pPr>
            <a:endParaRPr lang="en-GB" sz="1800" dirty="0"/>
          </a:p>
          <a:p>
            <a:pPr marL="0" indent="0">
              <a:buNone/>
            </a:pPr>
            <a:endParaRPr lang="en-GB" sz="2000" dirty="0"/>
          </a:p>
        </p:txBody>
      </p:sp>
      <p:sp>
        <p:nvSpPr>
          <p:cNvPr id="3" name="TextBox 2">
            <a:extLst>
              <a:ext uri="{FF2B5EF4-FFF2-40B4-BE49-F238E27FC236}">
                <a16:creationId xmlns:a16="http://schemas.microsoft.com/office/drawing/2014/main" id="{47F7F4BE-1775-4492-81BD-C4011E560832}"/>
              </a:ext>
            </a:extLst>
          </p:cNvPr>
          <p:cNvSpPr txBox="1"/>
          <p:nvPr/>
        </p:nvSpPr>
        <p:spPr>
          <a:xfrm>
            <a:off x="1761710" y="6411799"/>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7" name="Picture 6" descr="Stop and Search data">
            <a:extLst>
              <a:ext uri="{FF2B5EF4-FFF2-40B4-BE49-F238E27FC236}">
                <a16:creationId xmlns:a16="http://schemas.microsoft.com/office/drawing/2014/main" id="{9F9C34E1-9B14-BFDE-8A08-F0D438862606}"/>
              </a:ext>
            </a:extLst>
          </p:cNvPr>
          <p:cNvPicPr>
            <a:picLocks noChangeAspect="1"/>
          </p:cNvPicPr>
          <p:nvPr/>
        </p:nvPicPr>
        <p:blipFill>
          <a:blip r:embed="rId3"/>
          <a:stretch>
            <a:fillRect/>
          </a:stretch>
        </p:blipFill>
        <p:spPr>
          <a:xfrm>
            <a:off x="4328742" y="1595886"/>
            <a:ext cx="7686811" cy="4253138"/>
          </a:xfrm>
          <a:prstGeom prst="rect">
            <a:avLst/>
          </a:prstGeom>
        </p:spPr>
      </p:pic>
    </p:spTree>
    <p:extLst>
      <p:ext uri="{BB962C8B-B14F-4D97-AF65-F5344CB8AC3E}">
        <p14:creationId xmlns:p14="http://schemas.microsoft.com/office/powerpoint/2010/main" val="405999284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B8CAD01-AA72-47E0-B684-606A25EB815E}"/>
              </a:ext>
            </a:extLst>
          </p:cNvPr>
          <p:cNvSpPr txBox="1"/>
          <p:nvPr/>
        </p:nvSpPr>
        <p:spPr>
          <a:xfrm>
            <a:off x="265800" y="6536694"/>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3" name="Picture 2" descr="Stop and Searches by month">
            <a:extLst>
              <a:ext uri="{FF2B5EF4-FFF2-40B4-BE49-F238E27FC236}">
                <a16:creationId xmlns:a16="http://schemas.microsoft.com/office/drawing/2014/main" id="{EB108D09-21E7-3D2A-0FCB-0B90BB20DD15}"/>
              </a:ext>
            </a:extLst>
          </p:cNvPr>
          <p:cNvPicPr>
            <a:picLocks noChangeAspect="1"/>
          </p:cNvPicPr>
          <p:nvPr/>
        </p:nvPicPr>
        <p:blipFill>
          <a:blip r:embed="rId2"/>
          <a:stretch>
            <a:fillRect/>
          </a:stretch>
        </p:blipFill>
        <p:spPr>
          <a:xfrm>
            <a:off x="1126325" y="491706"/>
            <a:ext cx="10233290" cy="5166763"/>
          </a:xfrm>
          <a:prstGeom prst="rect">
            <a:avLst/>
          </a:prstGeom>
        </p:spPr>
      </p:pic>
    </p:spTree>
    <p:extLst>
      <p:ext uri="{BB962C8B-B14F-4D97-AF65-F5344CB8AC3E}">
        <p14:creationId xmlns:p14="http://schemas.microsoft.com/office/powerpoint/2010/main" val="33300238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5" name="Picture 4" descr="Stop and search outcomes">
            <a:extLst>
              <a:ext uri="{FF2B5EF4-FFF2-40B4-BE49-F238E27FC236}">
                <a16:creationId xmlns:a16="http://schemas.microsoft.com/office/drawing/2014/main" id="{3B4E7968-52F7-AF49-AF87-B9172CFDC7EF}"/>
              </a:ext>
            </a:extLst>
          </p:cNvPr>
          <p:cNvPicPr>
            <a:picLocks noChangeAspect="1"/>
          </p:cNvPicPr>
          <p:nvPr/>
        </p:nvPicPr>
        <p:blipFill>
          <a:blip r:embed="rId2"/>
          <a:stretch>
            <a:fillRect/>
          </a:stretch>
        </p:blipFill>
        <p:spPr>
          <a:xfrm>
            <a:off x="582452" y="1287924"/>
            <a:ext cx="11027096" cy="3901778"/>
          </a:xfrm>
          <a:prstGeom prst="rect">
            <a:avLst/>
          </a:prstGeom>
        </p:spPr>
      </p:pic>
    </p:spTree>
    <p:extLst>
      <p:ext uri="{BB962C8B-B14F-4D97-AF65-F5344CB8AC3E}">
        <p14:creationId xmlns:p14="http://schemas.microsoft.com/office/powerpoint/2010/main" val="327046152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3" name="Picture 2" descr="Stop and search demographics">
            <a:extLst>
              <a:ext uri="{FF2B5EF4-FFF2-40B4-BE49-F238E27FC236}">
                <a16:creationId xmlns:a16="http://schemas.microsoft.com/office/drawing/2014/main" id="{846850D6-BE2C-2A5E-BE6F-38ED6B3820CE}"/>
              </a:ext>
            </a:extLst>
          </p:cNvPr>
          <p:cNvPicPr>
            <a:picLocks noChangeAspect="1"/>
          </p:cNvPicPr>
          <p:nvPr/>
        </p:nvPicPr>
        <p:blipFill>
          <a:blip r:embed="rId2"/>
          <a:stretch>
            <a:fillRect/>
          </a:stretch>
        </p:blipFill>
        <p:spPr>
          <a:xfrm>
            <a:off x="1192105" y="696993"/>
            <a:ext cx="9807790" cy="5464013"/>
          </a:xfrm>
          <a:prstGeom prst="rect">
            <a:avLst/>
          </a:prstGeom>
        </p:spPr>
      </p:pic>
    </p:spTree>
    <p:extLst>
      <p:ext uri="{BB962C8B-B14F-4D97-AF65-F5344CB8AC3E}">
        <p14:creationId xmlns:p14="http://schemas.microsoft.com/office/powerpoint/2010/main" val="158899101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400" dirty="0"/>
          </a:p>
          <a:p>
            <a:pPr marL="0" indent="0">
              <a:buNone/>
            </a:pPr>
            <a:endParaRPr lang="en-GB" sz="1400" dirty="0"/>
          </a:p>
          <a:p>
            <a:pPr marL="0" indent="0">
              <a:buNone/>
            </a:pPr>
            <a:endParaRPr lang="en-GB" sz="1400" dirty="0"/>
          </a:p>
          <a:p>
            <a:pPr marL="0" indent="0">
              <a:buNone/>
            </a:pPr>
            <a:r>
              <a:rPr lang="en-GB" sz="2000" dirty="0"/>
              <a:t>Police and Crime Commissioners (PCCs) are required to publish certain information to allow the public to hold them to account. </a:t>
            </a:r>
          </a:p>
          <a:p>
            <a:pPr marL="0" indent="0">
              <a:buNone/>
            </a:pPr>
            <a:r>
              <a:rPr lang="en-GB" sz="2000" dirty="0"/>
              <a:t>Section 11(1) and (2) of The Police Reform and Social Responsibility Act 2011 requires an elected local policing body to publish any information specified by the Secretary of State by order. </a:t>
            </a:r>
          </a:p>
          <a:p>
            <a:pPr marL="0" indent="0">
              <a:buNone/>
            </a:pPr>
            <a:r>
              <a:rPr lang="en-GB" sz="2000" dirty="0"/>
              <a:t>The Elected Local Policing Bodies (Specified Information) Order 2011 (‘the Order’) sets out the information that must be published. Guidance on the order is published on gov.uk - </a:t>
            </a:r>
            <a:r>
              <a:rPr lang="en-GB" sz="2000" dirty="0">
                <a:hlinkClick r:id="rId2">
                  <a:extLst>
                    <a:ext uri="{A12FA001-AC4F-418D-AE19-62706E023703}">
                      <ahyp:hlinkClr xmlns:ahyp="http://schemas.microsoft.com/office/drawing/2018/hyperlinkcolor" val="tx"/>
                    </a:ext>
                  </a:extLst>
                </a:hlinkClick>
              </a:rPr>
              <a:t>Guidelines for PCCs on publishing information - GOV.UK (www.gov.uk)</a:t>
            </a:r>
            <a:endParaRPr lang="en-GB" sz="2000" dirty="0"/>
          </a:p>
          <a:p>
            <a:pPr marL="0" indent="0">
              <a:buNone/>
            </a:pPr>
            <a:endParaRPr lang="en-GB" sz="1400" dirty="0"/>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42420826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5" name="Picture 4" descr="Stop and search self defined ethnicity">
            <a:extLst>
              <a:ext uri="{FF2B5EF4-FFF2-40B4-BE49-F238E27FC236}">
                <a16:creationId xmlns:a16="http://schemas.microsoft.com/office/drawing/2014/main" id="{14AE2D76-729D-B892-0A7F-026E3C8AE369}"/>
              </a:ext>
            </a:extLst>
          </p:cNvPr>
          <p:cNvPicPr>
            <a:picLocks noChangeAspect="1"/>
          </p:cNvPicPr>
          <p:nvPr/>
        </p:nvPicPr>
        <p:blipFill>
          <a:blip r:embed="rId2"/>
          <a:stretch>
            <a:fillRect/>
          </a:stretch>
        </p:blipFill>
        <p:spPr>
          <a:xfrm>
            <a:off x="1192105" y="693183"/>
            <a:ext cx="9807790" cy="5471634"/>
          </a:xfrm>
          <a:prstGeom prst="rect">
            <a:avLst/>
          </a:prstGeom>
        </p:spPr>
      </p:pic>
    </p:spTree>
    <p:extLst>
      <p:ext uri="{BB962C8B-B14F-4D97-AF65-F5344CB8AC3E}">
        <p14:creationId xmlns:p14="http://schemas.microsoft.com/office/powerpoint/2010/main" val="40872360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r>
              <a:rPr lang="en-GB" sz="3600" dirty="0">
                <a:hlinkClick r:id="rId2">
                  <a:extLst>
                    <a:ext uri="{A12FA001-AC4F-418D-AE19-62706E023703}">
                      <ahyp:hlinkClr xmlns:ahyp="http://schemas.microsoft.com/office/drawing/2018/hyperlinkcolor" val="tx"/>
                    </a:ext>
                  </a:extLst>
                </a:hlinkClick>
              </a:rPr>
              <a:t>https://www.bedfordshire.pcc.police.uk/specified-information-order/</a:t>
            </a:r>
            <a:endParaRPr lang="en-GB" sz="3600" dirty="0"/>
          </a:p>
          <a:p>
            <a:pPr marL="0" indent="0">
              <a:buNone/>
            </a:pPr>
            <a:endParaRPr lang="en-GB" sz="2000" dirty="0">
              <a:solidFill>
                <a:srgbClr val="FF0000"/>
              </a:solidFill>
            </a:endParaRPr>
          </a:p>
        </p:txBody>
      </p:sp>
    </p:spTree>
    <p:extLst>
      <p:ext uri="{BB962C8B-B14F-4D97-AF65-F5344CB8AC3E}">
        <p14:creationId xmlns:p14="http://schemas.microsoft.com/office/powerpoint/2010/main" val="25037124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Elected Local Policing Bodies (Specified Information) (Amendment) Order 2021 (’the amending Order), which will come into force on 31 May 2021 provides that information relating to the force’s performance against the Government’s national priorities for policing.</a:t>
            </a:r>
          </a:p>
          <a:p>
            <a:pPr marL="0" indent="0">
              <a:buNone/>
            </a:pPr>
            <a:endParaRPr lang="en-GB" sz="2000" dirty="0"/>
          </a:p>
          <a:p>
            <a:pPr marL="0" indent="0">
              <a:buNone/>
            </a:pPr>
            <a:r>
              <a:rPr lang="en-GB" sz="2000" dirty="0"/>
              <a:t>National priorities for policing</a:t>
            </a:r>
          </a:p>
          <a:p>
            <a:pPr marL="0" indent="0">
              <a:buNone/>
            </a:pPr>
            <a:r>
              <a:rPr lang="en-GB" sz="2000" dirty="0"/>
              <a:t>The national priorities for policing are specified in the Police and Crime Measures: </a:t>
            </a:r>
          </a:p>
          <a:p>
            <a:r>
              <a:rPr lang="en-GB" sz="2000" dirty="0"/>
              <a:t>reduce murder and other homicide; </a:t>
            </a:r>
          </a:p>
          <a:p>
            <a:r>
              <a:rPr lang="en-GB" sz="2000" dirty="0"/>
              <a:t>reduce serious violence; </a:t>
            </a:r>
          </a:p>
          <a:p>
            <a:r>
              <a:rPr lang="en-GB" sz="2000" dirty="0"/>
              <a:t>disrupt drugs supply and county lines; </a:t>
            </a:r>
          </a:p>
          <a:p>
            <a:r>
              <a:rPr lang="en-GB" sz="2000" dirty="0"/>
              <a:t>reduce neighbourhood crime; </a:t>
            </a:r>
          </a:p>
          <a:p>
            <a:r>
              <a:rPr lang="en-GB" sz="2000" dirty="0"/>
              <a:t>tackle cyber crime; </a:t>
            </a:r>
          </a:p>
          <a:p>
            <a:r>
              <a:rPr lang="en-GB" sz="2000" dirty="0"/>
              <a:t>and improve satisfaction among victims with a particular focus on victims of domestic abuse. </a:t>
            </a: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833588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2303120795"/>
              </p:ext>
            </p:extLst>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Homicide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Improving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Murder and Other Homicide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141453628"/>
              </p:ext>
            </p:extLst>
          </p:nvPr>
        </p:nvGraphicFramePr>
        <p:xfrm>
          <a:off x="7501622" y="636310"/>
          <a:ext cx="4576191" cy="268732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Homicide and joint Serious Violence reduction strategy has been collated into one and sits within the Serious Violence Board – strands include Mental Health, DA and Serious Violence.</a:t>
                      </a:r>
                    </a:p>
                  </a:txBody>
                  <a:tcPr/>
                </a:tc>
                <a:extLst>
                  <a:ext uri="{0D108BD9-81ED-4DB2-BD59-A6C34878D82A}">
                    <a16:rowId xmlns:a16="http://schemas.microsoft.com/office/drawing/2014/main" val="1694316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effectLst/>
                          <a:latin typeface="+mn-lt"/>
                          <a:ea typeface="+mn-ea"/>
                          <a:cs typeface="+mn-cs"/>
                        </a:rPr>
                        <a:t>2. Work under Op Salus continues with the number of hours increasing in August and September (Op Salus only). Reporting shows a variety of prevention work that has taken place – arrests and stop searches have been carried out and ASB powers have been used. There has also been a significant amount of engagement with the public.</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703869371"/>
              </p:ext>
            </p:extLst>
          </p:nvPr>
        </p:nvGraphicFramePr>
        <p:xfrm>
          <a:off x="7501622" y="3508517"/>
          <a:ext cx="4576191" cy="125984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There was one </a:t>
                      </a:r>
                      <a:r>
                        <a:rPr lang="en-GB" sz="1400" dirty="0">
                          <a:solidFill>
                            <a:schemeClr val="bg1"/>
                          </a:solidFill>
                          <a:effectLst/>
                          <a:ea typeface="Times New Roman" panose="02020603050405020304" pitchFamily="18" charset="0"/>
                          <a:cs typeface="Times New Roman" panose="02020603050405020304" pitchFamily="18" charset="0"/>
                        </a:rPr>
                        <a:t>Homicide recorded in Q2 25-26.</a:t>
                      </a:r>
                      <a:endParaRPr lang="en-GB" sz="1400" dirty="0">
                        <a:solidFill>
                          <a:schemeClr val="bg1"/>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By comparison, in the same period last year, we recorded 4 homicides.</a:t>
                      </a:r>
                    </a:p>
                  </a:txBody>
                  <a:tcPr/>
                </a:tc>
                <a:extLst>
                  <a:ext uri="{0D108BD9-81ED-4DB2-BD59-A6C34878D82A}">
                    <a16:rowId xmlns:a16="http://schemas.microsoft.com/office/drawing/2014/main" val="694984677"/>
                  </a:ext>
                </a:extLst>
              </a:tr>
            </a:tbl>
          </a:graphicData>
        </a:graphic>
      </p:graphicFrame>
      <p:sp>
        <p:nvSpPr>
          <p:cNvPr id="16" name="TextBox 15">
            <a:extLst>
              <a:ext uri="{FF2B5EF4-FFF2-40B4-BE49-F238E27FC236}">
                <a16:creationId xmlns:a16="http://schemas.microsoft.com/office/drawing/2014/main" id="{38C4D8D7-6B2F-671F-8513-473EEF6D08C8}"/>
              </a:ext>
            </a:extLst>
          </p:cNvPr>
          <p:cNvSpPr txBox="1"/>
          <p:nvPr/>
        </p:nvSpPr>
        <p:spPr>
          <a:xfrm>
            <a:off x="793697" y="6457890"/>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sp>
        <p:nvSpPr>
          <p:cNvPr id="2" name="TextBox 1">
            <a:extLst>
              <a:ext uri="{FF2B5EF4-FFF2-40B4-BE49-F238E27FC236}">
                <a16:creationId xmlns:a16="http://schemas.microsoft.com/office/drawing/2014/main" id="{FC8C5DDB-985C-84EB-E13A-2B8601FF62FD}"/>
              </a:ext>
            </a:extLst>
          </p:cNvPr>
          <p:cNvSpPr txBox="1"/>
          <p:nvPr/>
        </p:nvSpPr>
        <p:spPr>
          <a:xfrm>
            <a:off x="832381" y="4922246"/>
            <a:ext cx="86238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This is in comparison to the previous quarter, where there were no homicides recorded.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The force in ranked 41</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st</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for the crime rate per 1000 population in the 12mths to July 2025.  This is a small decrease in our ranking as in the previous OPCC report we were ranked 40</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lang="en-GB" sz="1200" i="1" dirty="0">
                <a:solidFill>
                  <a:prstClr val="white"/>
                </a:solidFill>
                <a:latin typeface="Calibri" panose="020F0502020204030204" pitchFamily="34" charset="0"/>
                <a:ea typeface="Calibri" panose="020F0502020204030204" pitchFamily="34" charset="0"/>
              </a:rPr>
              <a:t>.</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4" name="Picture 3" descr="Recorded Crime Trend">
            <a:extLst>
              <a:ext uri="{FF2B5EF4-FFF2-40B4-BE49-F238E27FC236}">
                <a16:creationId xmlns:a16="http://schemas.microsoft.com/office/drawing/2014/main" id="{1450FCB0-6CAD-C322-A626-6E365C3AA9A4}"/>
              </a:ext>
            </a:extLst>
          </p:cNvPr>
          <p:cNvPicPr>
            <a:picLocks noChangeAspect="1"/>
          </p:cNvPicPr>
          <p:nvPr/>
        </p:nvPicPr>
        <p:blipFill>
          <a:blip r:embed="rId2"/>
          <a:stretch>
            <a:fillRect/>
          </a:stretch>
        </p:blipFill>
        <p:spPr>
          <a:xfrm>
            <a:off x="1322305" y="1701183"/>
            <a:ext cx="5457987" cy="2710108"/>
          </a:xfrm>
          <a:prstGeom prst="rect">
            <a:avLst/>
          </a:prstGeom>
        </p:spPr>
      </p:pic>
      <p:pic>
        <p:nvPicPr>
          <p:cNvPr id="6" name="Picture 5" descr="Financial Quarter and number of crimes">
            <a:extLst>
              <a:ext uri="{FF2B5EF4-FFF2-40B4-BE49-F238E27FC236}">
                <a16:creationId xmlns:a16="http://schemas.microsoft.com/office/drawing/2014/main" id="{3F34359F-B1A2-6B5D-5251-DE14367EFA9B}"/>
              </a:ext>
            </a:extLst>
          </p:cNvPr>
          <p:cNvPicPr>
            <a:picLocks noChangeAspect="1"/>
          </p:cNvPicPr>
          <p:nvPr/>
        </p:nvPicPr>
        <p:blipFill>
          <a:blip r:embed="rId3"/>
          <a:stretch>
            <a:fillRect/>
          </a:stretch>
        </p:blipFill>
        <p:spPr>
          <a:xfrm>
            <a:off x="9908775" y="5054962"/>
            <a:ext cx="1702380" cy="1396563"/>
          </a:xfrm>
          <a:prstGeom prst="rect">
            <a:avLst/>
          </a:prstGeom>
        </p:spPr>
      </p:pic>
    </p:spTree>
    <p:extLst>
      <p:ext uri="{BB962C8B-B14F-4D97-AF65-F5344CB8AC3E}">
        <p14:creationId xmlns:p14="http://schemas.microsoft.com/office/powerpoint/2010/main" val="24461046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3580153615"/>
              </p:ext>
            </p:extLst>
          </p:nvPr>
        </p:nvGraphicFramePr>
        <p:xfrm>
          <a:off x="832381" y="193809"/>
          <a:ext cx="6575094" cy="163068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Most Serious Violence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dirty="0"/>
                        <a:t>Solved Crimes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752225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Serious Violence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4191360399"/>
              </p:ext>
            </p:extLst>
          </p:nvPr>
        </p:nvGraphicFramePr>
        <p:xfrm>
          <a:off x="7521662" y="564334"/>
          <a:ext cx="4528504" cy="2351428"/>
        </p:xfrm>
        <a:graphic>
          <a:graphicData uri="http://schemas.openxmlformats.org/drawingml/2006/table">
            <a:tbl>
              <a:tblPr firstRow="1" bandRow="1">
                <a:tableStyleId>{5C22544A-7EE6-4342-B048-85BDC9FD1C3A}</a:tableStyleId>
              </a:tblPr>
              <a:tblGrid>
                <a:gridCol w="4528504">
                  <a:extLst>
                    <a:ext uri="{9D8B030D-6E8A-4147-A177-3AD203B41FA5}">
                      <a16:colId xmlns:a16="http://schemas.microsoft.com/office/drawing/2014/main" val="3013512217"/>
                    </a:ext>
                  </a:extLst>
                </a:gridCol>
              </a:tblGrid>
              <a:tr h="324460">
                <a:tc>
                  <a:txBody>
                    <a:bodyPr/>
                    <a:lstStyle/>
                    <a:p>
                      <a:r>
                        <a:rPr lang="en-GB" dirty="0"/>
                        <a:t>Planned Action to Drive Performance</a:t>
                      </a:r>
                    </a:p>
                  </a:txBody>
                  <a:tcPr/>
                </a:tc>
                <a:extLst>
                  <a:ext uri="{0D108BD9-81ED-4DB2-BD59-A6C34878D82A}">
                    <a16:rowId xmlns:a16="http://schemas.microsoft.com/office/drawing/2014/main" val="1770329830"/>
                  </a:ext>
                </a:extLst>
              </a:tr>
              <a:tr h="648920">
                <a:tc>
                  <a:txBody>
                    <a:bodyPr/>
                    <a:lstStyle/>
                    <a:p>
                      <a:r>
                        <a:rPr lang="en-GB" sz="1400" dirty="0">
                          <a:solidFill>
                            <a:schemeClr val="bg1"/>
                          </a:solidFill>
                        </a:rPr>
                        <a:t>1. Quarterly review of HKC (Habitual Knife Carriers) – this is ongoing with offenders and issues raised to the relevant teams to action and problem-solve.</a:t>
                      </a:r>
                    </a:p>
                  </a:txBody>
                  <a:tcPr/>
                </a:tc>
                <a:extLst>
                  <a:ext uri="{0D108BD9-81ED-4DB2-BD59-A6C34878D82A}">
                    <a16:rowId xmlns:a16="http://schemas.microsoft.com/office/drawing/2014/main" val="1694316663"/>
                  </a:ext>
                </a:extLst>
              </a:tr>
              <a:tr h="459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2. Knife Crime quarterly review - </a:t>
                      </a:r>
                      <a:r>
                        <a:rPr lang="en-GB" sz="1400" kern="1200" dirty="0">
                          <a:solidFill>
                            <a:schemeClr val="bg1"/>
                          </a:solidFill>
                          <a:effectLst/>
                          <a:latin typeface="+mn-lt"/>
                          <a:ea typeface="+mn-ea"/>
                          <a:cs typeface="+mn-cs"/>
                        </a:rPr>
                        <a:t>a revised version is provided for monthly interim meetings with trends and any emerging issues or intel highlighted.</a:t>
                      </a:r>
                    </a:p>
                  </a:txBody>
                  <a:tcPr/>
                </a:tc>
                <a:extLst>
                  <a:ext uri="{0D108BD9-81ED-4DB2-BD59-A6C34878D82A}">
                    <a16:rowId xmlns:a16="http://schemas.microsoft.com/office/drawing/2014/main" val="694984677"/>
                  </a:ext>
                </a:extLst>
              </a:tr>
              <a:tr h="522628">
                <a:tc>
                  <a:txBody>
                    <a:bodyPr/>
                    <a:lstStyle/>
                    <a:p>
                      <a:r>
                        <a:rPr lang="en-GB" sz="1400" dirty="0">
                          <a:solidFill>
                            <a:schemeClr val="bg1"/>
                          </a:solidFill>
                        </a:rPr>
                        <a:t>3. Legislation is proactively being used to obtain warrants for possession of zombie knives and other weapons.</a:t>
                      </a:r>
                    </a:p>
                  </a:txBody>
                  <a:tcPr/>
                </a:tc>
                <a:extLst>
                  <a:ext uri="{0D108BD9-81ED-4DB2-BD59-A6C34878D82A}">
                    <a16:rowId xmlns:a16="http://schemas.microsoft.com/office/drawing/2014/main" val="220731814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83432831"/>
              </p:ext>
            </p:extLst>
          </p:nvPr>
        </p:nvGraphicFramePr>
        <p:xfrm>
          <a:off x="7521662" y="3124548"/>
          <a:ext cx="4576191" cy="2100184"/>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425252">
                <a:tc>
                  <a:txBody>
                    <a:bodyPr/>
                    <a:lstStyle/>
                    <a:p>
                      <a:r>
                        <a:rPr lang="en-GB" sz="1400" dirty="0"/>
                        <a:t>Comments</a:t>
                      </a:r>
                    </a:p>
                  </a:txBody>
                  <a:tcPr/>
                </a:tc>
                <a:extLst>
                  <a:ext uri="{0D108BD9-81ED-4DB2-BD59-A6C34878D82A}">
                    <a16:rowId xmlns:a16="http://schemas.microsoft.com/office/drawing/2014/main" val="1770329830"/>
                  </a:ext>
                </a:extLst>
              </a:tr>
              <a:tr h="594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Most Se</a:t>
                      </a:r>
                      <a:r>
                        <a:rPr lang="en-GB" sz="1400" dirty="0">
                          <a:solidFill>
                            <a:schemeClr val="bg1"/>
                          </a:solidFill>
                          <a:effectLst/>
                          <a:ea typeface="Times New Roman" panose="02020603050405020304" pitchFamily="18" charset="0"/>
                          <a:cs typeface="Times New Roman" panose="02020603050405020304" pitchFamily="18" charset="0"/>
                        </a:rPr>
                        <a:t>rious Violence levels decreased during Q2 compared to Q1 and are now below the lower threshold. They are averaging 37 crimes per month.  </a:t>
                      </a:r>
                    </a:p>
                  </a:txBody>
                  <a:tcPr/>
                </a:tc>
                <a:extLst>
                  <a:ext uri="{0D108BD9-81ED-4DB2-BD59-A6C34878D82A}">
                    <a16:rowId xmlns:a16="http://schemas.microsoft.com/office/drawing/2014/main" val="1694316663"/>
                  </a:ext>
                </a:extLst>
              </a:tr>
              <a:tr h="370205">
                <a:tc>
                  <a:txBody>
                    <a:bodyPr/>
                    <a:lstStyle/>
                    <a:p>
                      <a:r>
                        <a:rPr lang="en-GB" sz="1400" dirty="0"/>
                        <a:t>2. Levels were previously below average from Oct 24 to Feb 25 but rose to above average from March onwards.</a:t>
                      </a:r>
                    </a:p>
                  </a:txBody>
                  <a:tcPr/>
                </a:tc>
                <a:extLst>
                  <a:ext uri="{0D108BD9-81ED-4DB2-BD59-A6C34878D82A}">
                    <a16:rowId xmlns:a16="http://schemas.microsoft.com/office/drawing/2014/main" val="694984677"/>
                  </a:ext>
                </a:extLst>
              </a:tr>
              <a:tr h="425252">
                <a:tc>
                  <a:txBody>
                    <a:bodyPr/>
                    <a:lstStyle/>
                    <a:p>
                      <a:r>
                        <a:rPr lang="en-GB" sz="1400" dirty="0"/>
                        <a:t>3. Beds is equal to the MSG average.</a:t>
                      </a:r>
                    </a:p>
                  </a:txBody>
                  <a:tcPr/>
                </a:tc>
                <a:extLst>
                  <a:ext uri="{0D108BD9-81ED-4DB2-BD59-A6C34878D82A}">
                    <a16:rowId xmlns:a16="http://schemas.microsoft.com/office/drawing/2014/main" val="1081020329"/>
                  </a:ext>
                </a:extLst>
              </a:tr>
            </a:tbl>
          </a:graphicData>
        </a:graphic>
      </p:graphicFrame>
      <p:sp>
        <p:nvSpPr>
          <p:cNvPr id="2" name="TextBox 1">
            <a:extLst>
              <a:ext uri="{FF2B5EF4-FFF2-40B4-BE49-F238E27FC236}">
                <a16:creationId xmlns:a16="http://schemas.microsoft.com/office/drawing/2014/main" id="{B6BB476A-DF44-42C6-C5C4-CE6505FA88B7}"/>
              </a:ext>
            </a:extLst>
          </p:cNvPr>
          <p:cNvSpPr txBox="1"/>
          <p:nvPr/>
        </p:nvSpPr>
        <p:spPr>
          <a:xfrm>
            <a:off x="832381" y="6358463"/>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pic>
        <p:nvPicPr>
          <p:cNvPr id="5" name="Picture 4" descr="Recorded Crime Trend">
            <a:extLst>
              <a:ext uri="{FF2B5EF4-FFF2-40B4-BE49-F238E27FC236}">
                <a16:creationId xmlns:a16="http://schemas.microsoft.com/office/drawing/2014/main" id="{B70C9E4A-4304-7F4B-4674-D7E371AE6FA5}"/>
              </a:ext>
            </a:extLst>
          </p:cNvPr>
          <p:cNvPicPr>
            <a:picLocks noChangeAspect="1"/>
          </p:cNvPicPr>
          <p:nvPr/>
        </p:nvPicPr>
        <p:blipFill>
          <a:blip r:embed="rId2"/>
          <a:stretch>
            <a:fillRect/>
          </a:stretch>
        </p:blipFill>
        <p:spPr>
          <a:xfrm>
            <a:off x="1487231" y="2095935"/>
            <a:ext cx="4985050" cy="2501150"/>
          </a:xfrm>
          <a:prstGeom prst="rect">
            <a:avLst/>
          </a:prstGeom>
        </p:spPr>
      </p:pic>
      <p:pic>
        <p:nvPicPr>
          <p:cNvPr id="12" name="Picture 11" descr="Financial Quarter and number of crimes">
            <a:extLst>
              <a:ext uri="{FF2B5EF4-FFF2-40B4-BE49-F238E27FC236}">
                <a16:creationId xmlns:a16="http://schemas.microsoft.com/office/drawing/2014/main" id="{3B63E02E-AFD4-849F-594B-3F4D593AA86D}"/>
              </a:ext>
            </a:extLst>
          </p:cNvPr>
          <p:cNvPicPr>
            <a:picLocks noChangeAspect="1"/>
          </p:cNvPicPr>
          <p:nvPr/>
        </p:nvPicPr>
        <p:blipFill>
          <a:blip r:embed="rId3"/>
          <a:stretch>
            <a:fillRect/>
          </a:stretch>
        </p:blipFill>
        <p:spPr>
          <a:xfrm>
            <a:off x="3338679" y="4945509"/>
            <a:ext cx="1425239" cy="1064530"/>
          </a:xfrm>
          <a:prstGeom prst="rect">
            <a:avLst/>
          </a:prstGeom>
        </p:spPr>
      </p:pic>
    </p:spTree>
    <p:extLst>
      <p:ext uri="{BB962C8B-B14F-4D97-AF65-F5344CB8AC3E}">
        <p14:creationId xmlns:p14="http://schemas.microsoft.com/office/powerpoint/2010/main" val="40560451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Number of Drug Trafficking offences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bg1"/>
                          </a:solidFill>
                          <a:latin typeface="+mn-lt"/>
                          <a:ea typeface="+mn-ea"/>
                          <a:cs typeface="+mn-cs"/>
                        </a:rPr>
                        <a:t>Reflects policing activity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Disrupt Drugs Supply and County Lines</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4062531231"/>
              </p:ext>
            </p:extLst>
          </p:nvPr>
        </p:nvGraphicFramePr>
        <p:xfrm>
          <a:off x="7482478" y="193809"/>
          <a:ext cx="4670338" cy="2773680"/>
        </p:xfrm>
        <a:graphic>
          <a:graphicData uri="http://schemas.openxmlformats.org/drawingml/2006/table">
            <a:tbl>
              <a:tblPr firstRow="1" bandRow="1">
                <a:tableStyleId>{5C22544A-7EE6-4342-B048-85BDC9FD1C3A}</a:tableStyleId>
              </a:tblPr>
              <a:tblGrid>
                <a:gridCol w="4670338">
                  <a:extLst>
                    <a:ext uri="{9D8B030D-6E8A-4147-A177-3AD203B41FA5}">
                      <a16:colId xmlns:a16="http://schemas.microsoft.com/office/drawing/2014/main" val="3013512217"/>
                    </a:ext>
                  </a:extLst>
                </a:gridCol>
              </a:tblGrid>
              <a:tr h="292126">
                <a:tc>
                  <a:txBody>
                    <a:bodyPr/>
                    <a:lstStyle/>
                    <a:p>
                      <a:r>
                        <a:rPr lang="en-GB" dirty="0"/>
                        <a:t>Planned Action to Drive Performance</a:t>
                      </a:r>
                    </a:p>
                  </a:txBody>
                  <a:tcPr/>
                </a:tc>
                <a:extLst>
                  <a:ext uri="{0D108BD9-81ED-4DB2-BD59-A6C34878D82A}">
                    <a16:rowId xmlns:a16="http://schemas.microsoft.com/office/drawing/2014/main" val="1770329830"/>
                  </a:ext>
                </a:extLst>
              </a:tr>
              <a:tr h="584252">
                <a:tc>
                  <a:txBody>
                    <a:bodyPr/>
                    <a:lstStyle/>
                    <a:p>
                      <a:r>
                        <a:rPr lang="en-GB" sz="1400" dirty="0">
                          <a:solidFill>
                            <a:schemeClr val="bg1"/>
                          </a:solidFill>
                        </a:rPr>
                        <a:t>1. Op COSTELLO – this is a dedicated team which works on enforcements for large scale drug activity. A key focus for the team is professional enablers, linking </a:t>
                      </a:r>
                      <a:r>
                        <a:rPr lang="en-GB" sz="1400" kern="1200" dirty="0">
                          <a:solidFill>
                            <a:schemeClr val="bg1"/>
                          </a:solidFill>
                          <a:latin typeface="+mn-lt"/>
                          <a:ea typeface="+mn-ea"/>
                          <a:cs typeface="+mn-cs"/>
                        </a:rPr>
                        <a:t>into SOC</a:t>
                      </a:r>
                      <a:endParaRPr lang="en-GB" sz="1400" dirty="0">
                        <a:solidFill>
                          <a:schemeClr val="bg1"/>
                        </a:solidFill>
                      </a:endParaRPr>
                    </a:p>
                  </a:txBody>
                  <a:tcPr/>
                </a:tc>
                <a:extLst>
                  <a:ext uri="{0D108BD9-81ED-4DB2-BD59-A6C34878D82A}">
                    <a16:rowId xmlns:a16="http://schemas.microsoft.com/office/drawing/2014/main" val="1694316663"/>
                  </a:ext>
                </a:extLst>
              </a:tr>
              <a:tr h="289189">
                <a:tc>
                  <a:txBody>
                    <a:bodyPr/>
                    <a:lstStyle/>
                    <a:p>
                      <a:r>
                        <a:rPr lang="en-GB" sz="1400" kern="1200" dirty="0">
                          <a:solidFill>
                            <a:schemeClr val="bg1"/>
                          </a:solidFill>
                          <a:latin typeface="+mn-lt"/>
                          <a:ea typeface="+mn-ea"/>
                          <a:cs typeface="+mn-cs"/>
                        </a:rPr>
                        <a:t>2. Scanning processes continue as business as usual in order to identify new lines.</a:t>
                      </a:r>
                    </a:p>
                  </a:txBody>
                  <a:tcPr/>
                </a:tc>
                <a:extLst>
                  <a:ext uri="{0D108BD9-81ED-4DB2-BD59-A6C34878D82A}">
                    <a16:rowId xmlns:a16="http://schemas.microsoft.com/office/drawing/2014/main" val="694984677"/>
                  </a:ext>
                </a:extLst>
              </a:tr>
              <a:tr h="289189">
                <a:tc>
                  <a:txBody>
                    <a:bodyPr/>
                    <a:lstStyle/>
                    <a:p>
                      <a:r>
                        <a:rPr lang="en-GB" sz="1400" kern="1200" dirty="0">
                          <a:solidFill>
                            <a:schemeClr val="bg1"/>
                          </a:solidFill>
                          <a:latin typeface="+mn-lt"/>
                          <a:ea typeface="+mn-ea"/>
                          <a:cs typeface="+mn-cs"/>
                        </a:rPr>
                        <a:t>3. The Drugs Focus Desk has now been running for one year  and is ensuring the Force has a focus on </a:t>
                      </a:r>
                      <a:r>
                        <a:rPr lang="en-GB" sz="1400" b="0" i="0" kern="1200" dirty="0">
                          <a:solidFill>
                            <a:schemeClr val="bg1"/>
                          </a:solidFill>
                          <a:effectLst/>
                          <a:latin typeface="+mn-lt"/>
                          <a:ea typeface="+mn-ea"/>
                          <a:cs typeface="+mn-cs"/>
                        </a:rPr>
                        <a:t>complex drug line investigations. It plays a critical role in identifying offenders, gathering intelligence and coordinating enforcement against county lines, networks and emerging drug threats.</a:t>
                      </a:r>
                      <a:endParaRPr lang="en-GB" sz="1400" kern="1200" dirty="0">
                        <a:solidFill>
                          <a:schemeClr val="bg1"/>
                        </a:solidFill>
                        <a:latin typeface="+mn-lt"/>
                        <a:ea typeface="+mn-ea"/>
                        <a:cs typeface="+mn-cs"/>
                      </a:endParaRPr>
                    </a:p>
                  </a:txBody>
                  <a:tcPr/>
                </a:tc>
                <a:extLst>
                  <a:ext uri="{0D108BD9-81ED-4DB2-BD59-A6C34878D82A}">
                    <a16:rowId xmlns:a16="http://schemas.microsoft.com/office/drawing/2014/main" val="60905173"/>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163027219"/>
              </p:ext>
            </p:extLst>
          </p:nvPr>
        </p:nvGraphicFramePr>
        <p:xfrm>
          <a:off x="7462438" y="3199233"/>
          <a:ext cx="4690378" cy="341376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41917">
                <a:tc>
                  <a:txBody>
                    <a:bodyPr/>
                    <a:lstStyle/>
                    <a:p>
                      <a:r>
                        <a:rPr lang="en-GB" dirty="0"/>
                        <a:t>Comments</a:t>
                      </a:r>
                    </a:p>
                  </a:txBody>
                  <a:tcPr/>
                </a:tc>
                <a:extLst>
                  <a:ext uri="{0D108BD9-81ED-4DB2-BD59-A6C34878D82A}">
                    <a16:rowId xmlns:a16="http://schemas.microsoft.com/office/drawing/2014/main" val="1770329830"/>
                  </a:ext>
                </a:extLst>
              </a:tr>
              <a:tr h="883287">
                <a:tc>
                  <a:txBody>
                    <a:bodyPr/>
                    <a:lstStyle/>
                    <a:p>
                      <a:r>
                        <a:rPr lang="en-GB" sz="1400" dirty="0"/>
                        <a:t>1. Q2 recorded 354 Trafficking of Drugs offences, averaging 118 crimes per month in that quarter or 91 per month across 25-26 so far.  This is up on the previous quarter and on the same time last year.  Trafficking offences tend to reflect proactive police activity however some of this increase will be in relation to the recording of FAST Parcels.</a:t>
                      </a:r>
                      <a:endParaRPr lang="en-GB" sz="1400" dirty="0">
                        <a:solidFill>
                          <a:srgbClr val="FF0000"/>
                        </a:solidFill>
                      </a:endParaRPr>
                    </a:p>
                  </a:txBody>
                  <a:tcPr/>
                </a:tc>
                <a:extLst>
                  <a:ext uri="{0D108BD9-81ED-4DB2-BD59-A6C34878D82A}">
                    <a16:rowId xmlns:a16="http://schemas.microsoft.com/office/drawing/2014/main" val="1694316663"/>
                  </a:ext>
                </a:extLst>
              </a:tr>
              <a:tr h="683835">
                <a:tc>
                  <a:txBody>
                    <a:bodyPr/>
                    <a:lstStyle/>
                    <a:p>
                      <a:r>
                        <a:rPr lang="en-GB" sz="1400" dirty="0">
                          <a:solidFill>
                            <a:schemeClr val="bg1"/>
                          </a:solidFill>
                        </a:rPr>
                        <a:t>2. </a:t>
                      </a:r>
                      <a:r>
                        <a:rPr lang="en-GB" sz="1400" b="0" kern="1200" dirty="0">
                          <a:solidFill>
                            <a:schemeClr val="bg1"/>
                          </a:solidFill>
                          <a:effectLst/>
                          <a:latin typeface="+mn-lt"/>
                          <a:ea typeface="+mn-ea"/>
                          <a:cs typeface="+mn-cs"/>
                        </a:rPr>
                        <a:t>Bedfordshire currently has 21 OCGs – this has increased since last quarter. The number of Street Gangs has decreased slightly to 10 (as at Oct 25) however an 11</a:t>
                      </a:r>
                      <a:r>
                        <a:rPr lang="en-GB" sz="1400" b="0" kern="1200" baseline="30000" dirty="0">
                          <a:solidFill>
                            <a:schemeClr val="bg1"/>
                          </a:solidFill>
                          <a:effectLst/>
                          <a:latin typeface="+mn-lt"/>
                          <a:ea typeface="+mn-ea"/>
                          <a:cs typeface="+mn-cs"/>
                        </a:rPr>
                        <a:t>th</a:t>
                      </a:r>
                      <a:r>
                        <a:rPr lang="en-GB" sz="1400" b="0" kern="1200" dirty="0">
                          <a:solidFill>
                            <a:schemeClr val="bg1"/>
                          </a:solidFill>
                          <a:effectLst/>
                          <a:latin typeface="+mn-lt"/>
                          <a:ea typeface="+mn-ea"/>
                          <a:cs typeface="+mn-cs"/>
                        </a:rPr>
                        <a:t> gang is in the process of being mapped.</a:t>
                      </a:r>
                      <a:endParaRPr lang="en-GB" sz="1400" b="0" dirty="0">
                        <a:solidFill>
                          <a:schemeClr val="bg1"/>
                        </a:solidFill>
                      </a:endParaRPr>
                    </a:p>
                  </a:txBody>
                  <a:tcPr/>
                </a:tc>
                <a:extLst>
                  <a:ext uri="{0D108BD9-81ED-4DB2-BD59-A6C34878D82A}">
                    <a16:rowId xmlns:a16="http://schemas.microsoft.com/office/drawing/2014/main" val="694984677"/>
                  </a:ext>
                </a:extLst>
              </a:tr>
              <a:tr h="51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3. </a:t>
                      </a:r>
                      <a:r>
                        <a:rPr lang="en-GB" sz="1400" kern="1200" dirty="0">
                          <a:solidFill>
                            <a:schemeClr val="bg1"/>
                          </a:solidFill>
                          <a:latin typeface="+mn-lt"/>
                          <a:ea typeface="+mn-ea"/>
                          <a:cs typeface="+mn-cs"/>
                        </a:rPr>
                        <a:t>Currently there are 73 county lines. This increase is due to better identification of potential lines particularly by the Drugs Focus Desk and in the Central Beds area.</a:t>
                      </a:r>
                    </a:p>
                  </a:txBody>
                  <a:tcPr/>
                </a:tc>
                <a:extLst>
                  <a:ext uri="{0D108BD9-81ED-4DB2-BD59-A6C34878D82A}">
                    <a16:rowId xmlns:a16="http://schemas.microsoft.com/office/drawing/2014/main" val="314455183"/>
                  </a:ext>
                </a:extLst>
              </a:tr>
            </a:tbl>
          </a:graphicData>
        </a:graphic>
      </p:graphicFrame>
      <p:sp>
        <p:nvSpPr>
          <p:cNvPr id="5" name="TextBox 4">
            <a:extLst>
              <a:ext uri="{FF2B5EF4-FFF2-40B4-BE49-F238E27FC236}">
                <a16:creationId xmlns:a16="http://schemas.microsoft.com/office/drawing/2014/main" id="{5DFDCB13-D754-C71E-0B6B-87D8D44F8D80}"/>
              </a:ext>
            </a:extLst>
          </p:cNvPr>
          <p:cNvSpPr txBox="1"/>
          <p:nvPr/>
        </p:nvSpPr>
        <p:spPr>
          <a:xfrm>
            <a:off x="793197" y="1306329"/>
            <a:ext cx="1986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Trafficking of Drugs</a:t>
            </a:r>
          </a:p>
        </p:txBody>
      </p:sp>
      <p:sp>
        <p:nvSpPr>
          <p:cNvPr id="13" name="TextBox 12">
            <a:extLst>
              <a:ext uri="{FF2B5EF4-FFF2-40B4-BE49-F238E27FC236}">
                <a16:creationId xmlns:a16="http://schemas.microsoft.com/office/drawing/2014/main" id="{9E51985A-1A21-8C14-E700-729E9193F6D5}"/>
              </a:ext>
            </a:extLst>
          </p:cNvPr>
          <p:cNvSpPr txBox="1"/>
          <p:nvPr/>
        </p:nvSpPr>
        <p:spPr>
          <a:xfrm>
            <a:off x="907388" y="5751219"/>
            <a:ext cx="622120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There has been a lot of change over the past few months with some OCGs being archived.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descr="Recorded Crime Trend">
            <a:extLst>
              <a:ext uri="{FF2B5EF4-FFF2-40B4-BE49-F238E27FC236}">
                <a16:creationId xmlns:a16="http://schemas.microsoft.com/office/drawing/2014/main" id="{C1F490F7-5E79-EAA6-A4A8-581023310A6C}"/>
              </a:ext>
            </a:extLst>
          </p:cNvPr>
          <p:cNvPicPr>
            <a:picLocks noChangeAspect="1"/>
          </p:cNvPicPr>
          <p:nvPr/>
        </p:nvPicPr>
        <p:blipFill>
          <a:blip r:embed="rId2"/>
          <a:stretch>
            <a:fillRect/>
          </a:stretch>
        </p:blipFill>
        <p:spPr>
          <a:xfrm>
            <a:off x="1550578" y="1818700"/>
            <a:ext cx="4914073" cy="2541471"/>
          </a:xfrm>
          <a:prstGeom prst="rect">
            <a:avLst/>
          </a:prstGeom>
        </p:spPr>
      </p:pic>
      <p:pic>
        <p:nvPicPr>
          <p:cNvPr id="12" name="Picture 11" descr="Financial Quarter and number of crimes">
            <a:extLst>
              <a:ext uri="{FF2B5EF4-FFF2-40B4-BE49-F238E27FC236}">
                <a16:creationId xmlns:a16="http://schemas.microsoft.com/office/drawing/2014/main" id="{8A0E3C92-3462-4B64-5354-8822551B9BA2}"/>
              </a:ext>
            </a:extLst>
          </p:cNvPr>
          <p:cNvPicPr>
            <a:picLocks noChangeAspect="1"/>
          </p:cNvPicPr>
          <p:nvPr/>
        </p:nvPicPr>
        <p:blipFill>
          <a:blip r:embed="rId3"/>
          <a:stretch>
            <a:fillRect/>
          </a:stretch>
        </p:blipFill>
        <p:spPr>
          <a:xfrm>
            <a:off x="3417586" y="4553629"/>
            <a:ext cx="1226926" cy="952583"/>
          </a:xfrm>
          <a:prstGeom prst="rect">
            <a:avLst/>
          </a:prstGeom>
        </p:spPr>
      </p:pic>
    </p:spTree>
    <p:extLst>
      <p:ext uri="{BB962C8B-B14F-4D97-AF65-F5344CB8AC3E}">
        <p14:creationId xmlns:p14="http://schemas.microsoft.com/office/powerpoint/2010/main" val="6597116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1438879052"/>
              </p:ext>
            </p:extLst>
          </p:nvPr>
        </p:nvGraphicFramePr>
        <p:xfrm>
          <a:off x="832381" y="193809"/>
          <a:ext cx="6575094" cy="2280920"/>
        </p:xfrm>
        <a:graphic>
          <a:graphicData uri="http://schemas.openxmlformats.org/drawingml/2006/table">
            <a:tbl>
              <a:tblPr firstRow="1" bandRow="1">
                <a:tableStyleId>{5C22544A-7EE6-4342-B048-85BDC9FD1C3A}</a:tableStyleId>
              </a:tblPr>
              <a:tblGrid>
                <a:gridCol w="3563450">
                  <a:extLst>
                    <a:ext uri="{9D8B030D-6E8A-4147-A177-3AD203B41FA5}">
                      <a16:colId xmlns:a16="http://schemas.microsoft.com/office/drawing/2014/main" val="3019714828"/>
                    </a:ext>
                  </a:extLst>
                </a:gridCol>
                <a:gridCol w="1736521">
                  <a:extLst>
                    <a:ext uri="{9D8B030D-6E8A-4147-A177-3AD203B41FA5}">
                      <a16:colId xmlns:a16="http://schemas.microsoft.com/office/drawing/2014/main" val="1576387772"/>
                    </a:ext>
                  </a:extLst>
                </a:gridCol>
                <a:gridCol w="1275123">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Police recorded Residential Burglary offences </a:t>
                      </a:r>
                      <a:r>
                        <a:rPr lang="en-GB" sz="800" kern="1200" dirty="0">
                          <a:solidFill>
                            <a:schemeClr val="dk1"/>
                          </a:solidFill>
                          <a:latin typeface="+mn-lt"/>
                          <a:ea typeface="+mn-ea"/>
                          <a:cs typeface="+mn-cs"/>
                        </a:rPr>
                        <a:t>(pre-April 23 definition)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Police recorded Vehicle Crime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70840">
                <a:tc>
                  <a:txBody>
                    <a:bodyPr/>
                    <a:lstStyle/>
                    <a:p>
                      <a:r>
                        <a:rPr lang="en-GB" sz="1400" kern="1200" dirty="0">
                          <a:solidFill>
                            <a:schemeClr val="dk1"/>
                          </a:solidFill>
                          <a:latin typeface="+mn-lt"/>
                          <a:ea typeface="+mn-ea"/>
                          <a:cs typeface="+mn-cs"/>
                        </a:rPr>
                        <a:t>Police recorded Personal Robbery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Increasing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r h="370840">
                <a:tc>
                  <a:txBody>
                    <a:bodyPr/>
                    <a:lstStyle/>
                    <a:p>
                      <a:r>
                        <a:rPr lang="en-GB" sz="1400" kern="1200" dirty="0">
                          <a:solidFill>
                            <a:schemeClr val="dk1"/>
                          </a:solidFill>
                          <a:latin typeface="+mn-lt"/>
                          <a:ea typeface="+mn-ea"/>
                          <a:cs typeface="+mn-cs"/>
                        </a:rPr>
                        <a:t>Police recorded Theft from Person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651020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Neighbourhood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1519380435"/>
              </p:ext>
            </p:extLst>
          </p:nvPr>
        </p:nvGraphicFramePr>
        <p:xfrm>
          <a:off x="7603525" y="501698"/>
          <a:ext cx="4387820" cy="1925320"/>
        </p:xfrm>
        <a:graphic>
          <a:graphicData uri="http://schemas.openxmlformats.org/drawingml/2006/table">
            <a:tbl>
              <a:tblPr firstRow="1" bandRow="1">
                <a:tableStyleId>{5C22544A-7EE6-4342-B048-85BDC9FD1C3A}</a:tableStyleId>
              </a:tblPr>
              <a:tblGrid>
                <a:gridCol w="4387820">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effectLst/>
                          <a:latin typeface="+mn-lt"/>
                          <a:ea typeface="+mn-ea"/>
                          <a:cs typeface="Times New Roman" panose="02020603050405020304" pitchFamily="18" charset="0"/>
                        </a:rPr>
                        <a:t>1. </a:t>
                      </a:r>
                      <a:r>
                        <a:rPr lang="en-GB" sz="1200" kern="1200" dirty="0">
                          <a:solidFill>
                            <a:schemeClr val="bg1"/>
                          </a:solidFill>
                          <a:effectLst/>
                          <a:latin typeface="+mn-lt"/>
                          <a:ea typeface="+mn-ea"/>
                          <a:cs typeface="+mn-cs"/>
                        </a:rPr>
                        <a:t>Identification of robbery issues through NHC Silver – robbery in Marsh Farm &amp; Lewsey are currently a force priority</a:t>
                      </a:r>
                    </a:p>
                  </a:txBody>
                  <a:tcPr/>
                </a:tc>
                <a:extLst>
                  <a:ext uri="{0D108BD9-81ED-4DB2-BD59-A6C34878D82A}">
                    <a16:rowId xmlns:a16="http://schemas.microsoft.com/office/drawing/2014/main" val="4168489154"/>
                  </a:ext>
                </a:extLst>
              </a:tr>
              <a:tr h="370840">
                <a:tc>
                  <a:txBody>
                    <a:bodyPr/>
                    <a:lstStyle/>
                    <a:p>
                      <a:r>
                        <a:rPr lang="en-GB" sz="1200" kern="1200" dirty="0">
                          <a:solidFill>
                            <a:schemeClr val="bg1"/>
                          </a:solidFill>
                          <a:effectLst/>
                          <a:latin typeface="+mn-lt"/>
                          <a:ea typeface="+mn-ea"/>
                          <a:cs typeface="Times New Roman" panose="02020603050405020304" pitchFamily="18" charset="0"/>
                        </a:rPr>
                        <a:t>2. </a:t>
                      </a:r>
                      <a:r>
                        <a:rPr lang="en-GB" sz="1200" dirty="0">
                          <a:solidFill>
                            <a:schemeClr val="bg1"/>
                          </a:solidFill>
                        </a:rPr>
                        <a:t>HSG continues as business as usual within the Neighbourhood Crime Silver Meeting.</a:t>
                      </a:r>
                      <a:endParaRPr lang="en-GB" sz="1200" kern="1200" dirty="0">
                        <a:solidFill>
                          <a:schemeClr val="bg1"/>
                        </a:solidFill>
                        <a:effectLst/>
                        <a:latin typeface="+mn-lt"/>
                        <a:ea typeface="+mn-ea"/>
                        <a:cs typeface="Times New Roman" panose="02020603050405020304" pitchFamily="18" charset="0"/>
                      </a:endParaRPr>
                    </a:p>
                  </a:txBody>
                  <a:tcPr/>
                </a:tc>
                <a:extLst>
                  <a:ext uri="{0D108BD9-81ED-4DB2-BD59-A6C34878D82A}">
                    <a16:rowId xmlns:a16="http://schemas.microsoft.com/office/drawing/2014/main" val="25443865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effectLst/>
                          <a:latin typeface="+mn-lt"/>
                          <a:ea typeface="+mn-ea"/>
                          <a:cs typeface="Times New Roman" panose="02020603050405020304" pitchFamily="18" charset="0"/>
                        </a:rPr>
                        <a:t>3. Analysts have p</a:t>
                      </a:r>
                      <a:r>
                        <a:rPr lang="en-GB" sz="1200" kern="1200" dirty="0">
                          <a:solidFill>
                            <a:schemeClr val="bg1"/>
                          </a:solidFill>
                          <a:effectLst/>
                          <a:latin typeface="+mn-lt"/>
                          <a:ea typeface="+mn-ea"/>
                          <a:cs typeface="+mn-cs"/>
                        </a:rPr>
                        <a:t>roduced reports to identify the reasons for seasonal increases in robbery in October and residential burglary in Oct-Dec to support in crime prevention</a:t>
                      </a:r>
                    </a:p>
                  </a:txBody>
                  <a:tcPr/>
                </a:tc>
                <a:extLst>
                  <a:ext uri="{0D108BD9-81ED-4DB2-BD59-A6C34878D82A}">
                    <a16:rowId xmlns:a16="http://schemas.microsoft.com/office/drawing/2014/main" val="3214646031"/>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095759698"/>
              </p:ext>
            </p:extLst>
          </p:nvPr>
        </p:nvGraphicFramePr>
        <p:xfrm>
          <a:off x="7452246" y="2663651"/>
          <a:ext cx="4539099" cy="3652681"/>
        </p:xfrm>
        <a:graphic>
          <a:graphicData uri="http://schemas.openxmlformats.org/drawingml/2006/table">
            <a:tbl>
              <a:tblPr firstRow="1" bandRow="1">
                <a:tableStyleId>{5C22544A-7EE6-4342-B048-85BDC9FD1C3A}</a:tableStyleId>
              </a:tblPr>
              <a:tblGrid>
                <a:gridCol w="4539099">
                  <a:extLst>
                    <a:ext uri="{9D8B030D-6E8A-4147-A177-3AD203B41FA5}">
                      <a16:colId xmlns:a16="http://schemas.microsoft.com/office/drawing/2014/main" val="3013512217"/>
                    </a:ext>
                  </a:extLst>
                </a:gridCol>
              </a:tblGrid>
              <a:tr h="391829">
                <a:tc>
                  <a:txBody>
                    <a:bodyPr/>
                    <a:lstStyle/>
                    <a:p>
                      <a:r>
                        <a:rPr lang="en-GB" sz="1200" dirty="0"/>
                        <a:t>Comments</a:t>
                      </a:r>
                    </a:p>
                  </a:txBody>
                  <a:tcPr/>
                </a:tc>
                <a:extLst>
                  <a:ext uri="{0D108BD9-81ED-4DB2-BD59-A6C34878D82A}">
                    <a16:rowId xmlns:a16="http://schemas.microsoft.com/office/drawing/2014/main" val="1770329830"/>
                  </a:ext>
                </a:extLst>
              </a:tr>
              <a:tr h="751267">
                <a:tc>
                  <a:txBody>
                    <a:bodyPr/>
                    <a:lstStyle/>
                    <a:p>
                      <a:pPr marL="0" indent="0">
                        <a:lnSpc>
                          <a:spcPct val="115000"/>
                        </a:lnSpc>
                        <a:spcAft>
                          <a:spcPts val="1000"/>
                        </a:spcAft>
                        <a:buNone/>
                      </a:pPr>
                      <a:r>
                        <a:rPr lang="en-GB" sz="1200" dirty="0"/>
                        <a:t>1.  In Q2 288 Residential Burglaries were recorded, averaging 96 crimes a month</a:t>
                      </a:r>
                      <a:r>
                        <a:rPr lang="en-GB" sz="1200" dirty="0">
                          <a:solidFill>
                            <a:schemeClr val="bg1"/>
                          </a:solidFill>
                        </a:rPr>
                        <a:t>.</a:t>
                      </a:r>
                      <a:r>
                        <a:rPr lang="en-GB" sz="1200" dirty="0">
                          <a:solidFill>
                            <a:schemeClr val="bg1"/>
                          </a:solidFill>
                          <a:effectLst/>
                          <a:cs typeface="Times New Roman" panose="02020603050405020304" pitchFamily="18" charset="0"/>
                        </a:rPr>
                        <a:t> This is slightly below Q1 and around 100 fewer crimes than the same period in the previous year.  Solved rate for Q2 25-26 was 8.3%.</a:t>
                      </a:r>
                      <a:endParaRPr lang="en-GB" sz="1200" dirty="0">
                        <a:solidFill>
                          <a:schemeClr val="bg1"/>
                        </a:solidFill>
                        <a:effectLst/>
                        <a:ea typeface="+mn-ea"/>
                        <a:cs typeface="Times New Roman" panose="02020603050405020304" pitchFamily="18" charset="0"/>
                      </a:endParaRPr>
                    </a:p>
                  </a:txBody>
                  <a:tcPr/>
                </a:tc>
                <a:extLst>
                  <a:ext uri="{0D108BD9-81ED-4DB2-BD59-A6C34878D82A}">
                    <a16:rowId xmlns:a16="http://schemas.microsoft.com/office/drawing/2014/main" val="1694316663"/>
                  </a:ext>
                </a:extLst>
              </a:tr>
              <a:tr h="608220">
                <a:tc>
                  <a:txBody>
                    <a:bodyPr/>
                    <a:lstStyle/>
                    <a:p>
                      <a:pPr>
                        <a:lnSpc>
                          <a:spcPct val="115000"/>
                        </a:lnSpc>
                        <a:spcAft>
                          <a:spcPts val="1000"/>
                        </a:spcAft>
                      </a:pPr>
                      <a:r>
                        <a:rPr lang="en-GB" sz="1200" dirty="0">
                          <a:solidFill>
                            <a:schemeClr val="bg1"/>
                          </a:solidFill>
                        </a:rPr>
                        <a:t>2. Vehicle Crime has decreased compared to Q1 and is in fact the lowest volume seen since Q1 21-22. The average in Q2 is 297 crimes per month. The solved rate is equal to Q1 at 1.7%.</a:t>
                      </a:r>
                      <a:endParaRPr lang="en-GB" sz="1200" kern="1200" dirty="0">
                        <a:solidFill>
                          <a:schemeClr val="bg1"/>
                        </a:solidFill>
                        <a:effectLst/>
                        <a:latin typeface="+mn-lt"/>
                        <a:cs typeface="Times New Roman" panose="02020603050405020304" pitchFamily="18" charset="0"/>
                      </a:endParaRPr>
                    </a:p>
                  </a:txBody>
                  <a:tcPr/>
                </a:tc>
                <a:extLst>
                  <a:ext uri="{0D108BD9-81ED-4DB2-BD59-A6C34878D82A}">
                    <a16:rowId xmlns:a16="http://schemas.microsoft.com/office/drawing/2014/main" val="694984677"/>
                  </a:ext>
                </a:extLst>
              </a:tr>
              <a:tr h="87107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kern="1200" dirty="0">
                          <a:solidFill>
                            <a:schemeClr val="bg1"/>
                          </a:solidFill>
                          <a:effectLst/>
                          <a:latin typeface="+mn-lt"/>
                          <a:cs typeface="Times New Roman" panose="02020603050405020304" pitchFamily="18" charset="0"/>
                        </a:rPr>
                        <a:t>3. Personal Robbery has increased compared to Q1. Q2 was also higher (by around 20 crimes) than the same quarter in the 24-25 year. The average was 54 crimes per month in Q2 25-26 and the solved rate was 6.8%.</a:t>
                      </a:r>
                      <a:endParaRPr lang="en-GB" sz="1200" dirty="0">
                        <a:solidFill>
                          <a:schemeClr val="bg1"/>
                        </a:solidFill>
                      </a:endParaRPr>
                    </a:p>
                  </a:txBody>
                  <a:tcPr/>
                </a:tc>
                <a:extLst>
                  <a:ext uri="{0D108BD9-81ED-4DB2-BD59-A6C34878D82A}">
                    <a16:rowId xmlns:a16="http://schemas.microsoft.com/office/drawing/2014/main" val="3582506667"/>
                  </a:ext>
                </a:extLst>
              </a:tr>
              <a:tr h="60822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dirty="0">
                          <a:solidFill>
                            <a:schemeClr val="bg1"/>
                          </a:solidFill>
                        </a:rPr>
                        <a:t>4. 95 </a:t>
                      </a:r>
                      <a:r>
                        <a:rPr lang="en-GB" sz="1200" kern="1200" dirty="0">
                          <a:solidFill>
                            <a:schemeClr val="bg1"/>
                          </a:solidFill>
                          <a:effectLst/>
                          <a:latin typeface="+mn-lt"/>
                          <a:ea typeface="+mn-ea"/>
                          <a:cs typeface="Times New Roman" panose="02020603050405020304" pitchFamily="18" charset="0"/>
                        </a:rPr>
                        <a:t>Theft from a Person crimes were recorded during Q2, this is a slight decrease compared to Q1 and is below this time last year.  Levels have been below average across the quarter as a whole. </a:t>
                      </a:r>
                      <a:endParaRPr lang="en-GB" sz="1200" dirty="0">
                        <a:solidFill>
                          <a:schemeClr val="bg1"/>
                        </a:solidFill>
                      </a:endParaRPr>
                    </a:p>
                  </a:txBody>
                  <a:tcPr/>
                </a:tc>
                <a:extLst>
                  <a:ext uri="{0D108BD9-81ED-4DB2-BD59-A6C34878D82A}">
                    <a16:rowId xmlns:a16="http://schemas.microsoft.com/office/drawing/2014/main" val="3624459005"/>
                  </a:ext>
                </a:extLst>
              </a:tr>
            </a:tbl>
          </a:graphicData>
        </a:graphic>
      </p:graphicFrame>
      <p:sp>
        <p:nvSpPr>
          <p:cNvPr id="5" name="TextBox 4">
            <a:extLst>
              <a:ext uri="{FF2B5EF4-FFF2-40B4-BE49-F238E27FC236}">
                <a16:creationId xmlns:a16="http://schemas.microsoft.com/office/drawing/2014/main" id="{B735FD96-E6E2-A00A-E169-C20876E180BE}"/>
              </a:ext>
            </a:extLst>
          </p:cNvPr>
          <p:cNvSpPr txBox="1"/>
          <p:nvPr/>
        </p:nvSpPr>
        <p:spPr>
          <a:xfrm>
            <a:off x="832380" y="247498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Burglary Residential</a:t>
            </a:r>
          </a:p>
        </p:txBody>
      </p:sp>
      <p:sp>
        <p:nvSpPr>
          <p:cNvPr id="16" name="TextBox 15">
            <a:extLst>
              <a:ext uri="{FF2B5EF4-FFF2-40B4-BE49-F238E27FC236}">
                <a16:creationId xmlns:a16="http://schemas.microsoft.com/office/drawing/2014/main" id="{78C64277-ABD8-B952-69E5-468DAB4C2F69}"/>
              </a:ext>
            </a:extLst>
          </p:cNvPr>
          <p:cNvSpPr txBox="1"/>
          <p:nvPr/>
        </p:nvSpPr>
        <p:spPr>
          <a:xfrm>
            <a:off x="4051299" y="248570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Vehicle Crime</a:t>
            </a:r>
          </a:p>
        </p:txBody>
      </p:sp>
      <p:sp>
        <p:nvSpPr>
          <p:cNvPr id="19" name="TextBox 18">
            <a:extLst>
              <a:ext uri="{FF2B5EF4-FFF2-40B4-BE49-F238E27FC236}">
                <a16:creationId xmlns:a16="http://schemas.microsoft.com/office/drawing/2014/main" id="{988CCEE2-F222-07F9-AA75-F60074C510C3}"/>
              </a:ext>
            </a:extLst>
          </p:cNvPr>
          <p:cNvSpPr txBox="1"/>
          <p:nvPr/>
        </p:nvSpPr>
        <p:spPr>
          <a:xfrm>
            <a:off x="793250" y="4364886"/>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Personal Robbery</a:t>
            </a:r>
          </a:p>
        </p:txBody>
      </p:sp>
      <p:sp>
        <p:nvSpPr>
          <p:cNvPr id="22" name="TextBox 21">
            <a:extLst>
              <a:ext uri="{FF2B5EF4-FFF2-40B4-BE49-F238E27FC236}">
                <a16:creationId xmlns:a16="http://schemas.microsoft.com/office/drawing/2014/main" id="{FD8FC7BD-3AF1-018D-700C-CE960F4A9522}"/>
              </a:ext>
            </a:extLst>
          </p:cNvPr>
          <p:cNvSpPr txBox="1"/>
          <p:nvPr/>
        </p:nvSpPr>
        <p:spPr>
          <a:xfrm>
            <a:off x="4012164" y="4363034"/>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Theft from Person</a:t>
            </a:r>
          </a:p>
        </p:txBody>
      </p:sp>
      <p:pic>
        <p:nvPicPr>
          <p:cNvPr id="4" name="Picture 3" descr="Recorded Crime Trend">
            <a:extLst>
              <a:ext uri="{FF2B5EF4-FFF2-40B4-BE49-F238E27FC236}">
                <a16:creationId xmlns:a16="http://schemas.microsoft.com/office/drawing/2014/main" id="{F5D566F7-CA41-EB81-1145-0D56FC69EF08}"/>
              </a:ext>
            </a:extLst>
          </p:cNvPr>
          <p:cNvPicPr>
            <a:picLocks noChangeAspect="1"/>
          </p:cNvPicPr>
          <p:nvPr/>
        </p:nvPicPr>
        <p:blipFill>
          <a:blip r:embed="rId2"/>
          <a:stretch>
            <a:fillRect/>
          </a:stretch>
        </p:blipFill>
        <p:spPr>
          <a:xfrm>
            <a:off x="889233" y="2770214"/>
            <a:ext cx="3139380" cy="1575121"/>
          </a:xfrm>
          <a:prstGeom prst="rect">
            <a:avLst/>
          </a:prstGeom>
        </p:spPr>
      </p:pic>
      <p:pic>
        <p:nvPicPr>
          <p:cNvPr id="12" name="Picture 11" descr="Recorded Crime Trend">
            <a:extLst>
              <a:ext uri="{FF2B5EF4-FFF2-40B4-BE49-F238E27FC236}">
                <a16:creationId xmlns:a16="http://schemas.microsoft.com/office/drawing/2014/main" id="{86862AFC-0DBA-8421-3E88-46B347AC3807}"/>
              </a:ext>
            </a:extLst>
          </p:cNvPr>
          <p:cNvPicPr>
            <a:picLocks noChangeAspect="1"/>
          </p:cNvPicPr>
          <p:nvPr/>
        </p:nvPicPr>
        <p:blipFill>
          <a:blip r:embed="rId3"/>
          <a:stretch>
            <a:fillRect/>
          </a:stretch>
        </p:blipFill>
        <p:spPr>
          <a:xfrm>
            <a:off x="4114625" y="2751319"/>
            <a:ext cx="3223430" cy="1611715"/>
          </a:xfrm>
          <a:prstGeom prst="rect">
            <a:avLst/>
          </a:prstGeom>
        </p:spPr>
      </p:pic>
      <p:pic>
        <p:nvPicPr>
          <p:cNvPr id="18" name="Picture 17" descr="Recorded Crime Trend">
            <a:extLst>
              <a:ext uri="{FF2B5EF4-FFF2-40B4-BE49-F238E27FC236}">
                <a16:creationId xmlns:a16="http://schemas.microsoft.com/office/drawing/2014/main" id="{B7925CAA-EE28-9996-0D5C-4008A32B6164}"/>
              </a:ext>
            </a:extLst>
          </p:cNvPr>
          <p:cNvPicPr>
            <a:picLocks noChangeAspect="1"/>
          </p:cNvPicPr>
          <p:nvPr/>
        </p:nvPicPr>
        <p:blipFill>
          <a:blip r:embed="rId4"/>
          <a:stretch>
            <a:fillRect/>
          </a:stretch>
        </p:blipFill>
        <p:spPr>
          <a:xfrm>
            <a:off x="889233" y="4732088"/>
            <a:ext cx="3150244" cy="1575122"/>
          </a:xfrm>
          <a:prstGeom prst="rect">
            <a:avLst/>
          </a:prstGeom>
        </p:spPr>
      </p:pic>
      <p:pic>
        <p:nvPicPr>
          <p:cNvPr id="23" name="Picture 22" descr="Recorded Crime Trend">
            <a:extLst>
              <a:ext uri="{FF2B5EF4-FFF2-40B4-BE49-F238E27FC236}">
                <a16:creationId xmlns:a16="http://schemas.microsoft.com/office/drawing/2014/main" id="{7A43CE30-3636-E9BB-AF32-C0286135E39A}"/>
              </a:ext>
            </a:extLst>
          </p:cNvPr>
          <p:cNvPicPr>
            <a:picLocks noChangeAspect="1"/>
          </p:cNvPicPr>
          <p:nvPr/>
        </p:nvPicPr>
        <p:blipFill>
          <a:blip r:embed="rId5"/>
          <a:stretch>
            <a:fillRect/>
          </a:stretch>
        </p:blipFill>
        <p:spPr>
          <a:xfrm>
            <a:off x="4165490" y="4732088"/>
            <a:ext cx="3218915" cy="1565212"/>
          </a:xfrm>
          <a:prstGeom prst="rect">
            <a:avLst/>
          </a:prstGeom>
        </p:spPr>
      </p:pic>
    </p:spTree>
    <p:extLst>
      <p:ext uri="{BB962C8B-B14F-4D97-AF65-F5344CB8AC3E}">
        <p14:creationId xmlns:p14="http://schemas.microsoft.com/office/powerpoint/2010/main" val="172692672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656046614"/>
              </p:ext>
            </p:extLst>
          </p:nvPr>
        </p:nvGraphicFramePr>
        <p:xfrm>
          <a:off x="855330" y="749346"/>
          <a:ext cx="6470814" cy="2113163"/>
        </p:xfrm>
        <a:graphic>
          <a:graphicData uri="http://schemas.openxmlformats.org/drawingml/2006/table">
            <a:tbl>
              <a:tblPr firstRow="1" bandRow="1">
                <a:tableStyleId>{5C22544A-7EE6-4342-B048-85BDC9FD1C3A}</a:tableStyleId>
              </a:tblPr>
              <a:tblGrid>
                <a:gridCol w="3207497">
                  <a:extLst>
                    <a:ext uri="{9D8B030D-6E8A-4147-A177-3AD203B41FA5}">
                      <a16:colId xmlns:a16="http://schemas.microsoft.com/office/drawing/2014/main" val="3019714828"/>
                    </a:ext>
                  </a:extLst>
                </a:gridCol>
                <a:gridCol w="2008418">
                  <a:extLst>
                    <a:ext uri="{9D8B030D-6E8A-4147-A177-3AD203B41FA5}">
                      <a16:colId xmlns:a16="http://schemas.microsoft.com/office/drawing/2014/main" val="1576387772"/>
                    </a:ext>
                  </a:extLst>
                </a:gridCol>
                <a:gridCol w="1254899">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Investigate 100% of all cyber dependant crime disseminated to force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Provide 100% of all cyber dependant crime victims with specialist advice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35163">
                <a:tc>
                  <a:txBody>
                    <a:bodyPr/>
                    <a:lstStyle/>
                    <a:p>
                      <a:r>
                        <a:rPr lang="en-GB" sz="1400" kern="1200" dirty="0">
                          <a:solidFill>
                            <a:schemeClr val="dk1"/>
                          </a:solidFill>
                          <a:latin typeface="+mn-lt"/>
                          <a:ea typeface="+mn-ea"/>
                          <a:cs typeface="+mn-cs"/>
                        </a:rPr>
                        <a:t>Action Fraud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Tackle Cyber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423842" y="400555"/>
          <a:ext cx="4660849" cy="6270544"/>
        </p:xfrm>
        <a:graphic>
          <a:graphicData uri="http://schemas.openxmlformats.org/drawingml/2006/table">
            <a:tbl>
              <a:tblPr firstRow="1" bandRow="1">
                <a:tableStyleId>{5C22544A-7EE6-4342-B048-85BDC9FD1C3A}</a:tableStyleId>
              </a:tblPr>
              <a:tblGrid>
                <a:gridCol w="4660849">
                  <a:extLst>
                    <a:ext uri="{9D8B030D-6E8A-4147-A177-3AD203B41FA5}">
                      <a16:colId xmlns:a16="http://schemas.microsoft.com/office/drawing/2014/main" val="3013512217"/>
                    </a:ext>
                  </a:extLst>
                </a:gridCol>
              </a:tblGrid>
              <a:tr h="335824">
                <a:tc>
                  <a:txBody>
                    <a:bodyPr/>
                    <a:lstStyle/>
                    <a:p>
                      <a:r>
                        <a:rPr lang="en-GB" dirty="0"/>
                        <a:t>Planned Action to Drive Performance</a:t>
                      </a:r>
                    </a:p>
                  </a:txBody>
                  <a:tcPr/>
                </a:tc>
                <a:extLst>
                  <a:ext uri="{0D108BD9-81ED-4DB2-BD59-A6C34878D82A}">
                    <a16:rowId xmlns:a16="http://schemas.microsoft.com/office/drawing/2014/main" val="1770329830"/>
                  </a:ext>
                </a:extLst>
              </a:tr>
              <a:tr h="1643977">
                <a:tc>
                  <a:txBody>
                    <a:bodyPr/>
                    <a:lstStyle/>
                    <a:p>
                      <a:pPr marL="342900" lvl="0" indent="-342900">
                        <a:buAutoNum type="arabicPeriod"/>
                      </a:pPr>
                      <a:r>
                        <a:rPr lang="en-GB" sz="1400" dirty="0">
                          <a:solidFill>
                            <a:schemeClr val="bg1"/>
                          </a:solidFill>
                        </a:rPr>
                        <a:t>Dedicated DMIT staff will prioritise and investigate Cyber Dependent crimes, providing specialist focus and expertise to on-going and future investigations. In addition,  dedicated staff will develop open-source material specific to force control priorities, providing valuable opportunity for targeted force wide disruptions. </a:t>
                      </a:r>
                    </a:p>
                    <a:p>
                      <a:pPr marL="0" lvl="0" indent="0">
                        <a:buNone/>
                      </a:pPr>
                      <a:endParaRPr lang="en-GB" sz="1400" dirty="0">
                        <a:solidFill>
                          <a:schemeClr val="bg1"/>
                        </a:solidFill>
                      </a:endParaRPr>
                    </a:p>
                  </a:txBody>
                  <a:tcPr/>
                </a:tc>
                <a:extLst>
                  <a:ext uri="{0D108BD9-81ED-4DB2-BD59-A6C34878D82A}">
                    <a16:rowId xmlns:a16="http://schemas.microsoft.com/office/drawing/2014/main" val="1694316663"/>
                  </a:ext>
                </a:extLst>
              </a:tr>
              <a:tr h="190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2. </a:t>
                      </a:r>
                      <a:r>
                        <a:rPr lang="en-GB" sz="1400" kern="1200" dirty="0">
                          <a:solidFill>
                            <a:schemeClr val="dk1"/>
                          </a:solidFill>
                          <a:effectLst/>
                          <a:latin typeface="+mn-lt"/>
                          <a:ea typeface="+mn-ea"/>
                          <a:cs typeface="+mn-cs"/>
                        </a:rPr>
                        <a:t>The cyber clinics commence on 2</a:t>
                      </a:r>
                      <a:r>
                        <a:rPr lang="en-GB" sz="1400" kern="1200" baseline="30000" dirty="0">
                          <a:solidFill>
                            <a:schemeClr val="dk1"/>
                          </a:solidFill>
                          <a:effectLst/>
                          <a:latin typeface="+mn-lt"/>
                          <a:ea typeface="+mn-ea"/>
                          <a:cs typeface="+mn-cs"/>
                        </a:rPr>
                        <a:t>nd</a:t>
                      </a:r>
                      <a:r>
                        <a:rPr lang="en-GB" sz="1400" kern="1200" dirty="0">
                          <a:solidFill>
                            <a:schemeClr val="dk1"/>
                          </a:solidFill>
                          <a:effectLst/>
                          <a:latin typeface="+mn-lt"/>
                          <a:ea typeface="+mn-ea"/>
                          <a:cs typeface="+mn-cs"/>
                        </a:rPr>
                        <a:t> August 25 North providing support / guidance / digital strategies including Soteria, RASSO who are in the process of having inputs to all staff and supervisors There will be a formal news article on the intranet to advertise these clinics. This will improve Beds overall performance in Regional Cyber KPI monthly returns, which drives our funding into the next 3-year cycle commencing April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dk1"/>
                        </a:solidFill>
                        <a:effectLst/>
                        <a:latin typeface="+mn-lt"/>
                        <a:ea typeface="+mn-ea"/>
                        <a:cs typeface="+mn-cs"/>
                      </a:endParaRPr>
                    </a:p>
                    <a:p>
                      <a:pPr lvl="0"/>
                      <a:endParaRPr lang="en-GB" sz="1400" i="0" kern="1200" dirty="0">
                        <a:solidFill>
                          <a:schemeClr val="dk1"/>
                        </a:solidFill>
                        <a:effectLst/>
                        <a:latin typeface="+mn-lt"/>
                        <a:ea typeface="+mn-ea"/>
                        <a:cs typeface="+mn-cs"/>
                      </a:endParaRPr>
                    </a:p>
                  </a:txBody>
                  <a:tcPr/>
                </a:tc>
                <a:extLst>
                  <a:ext uri="{0D108BD9-81ED-4DB2-BD59-A6C34878D82A}">
                    <a16:rowId xmlns:a16="http://schemas.microsoft.com/office/drawing/2014/main" val="694984677"/>
                  </a:ext>
                </a:extLst>
              </a:tr>
              <a:tr h="2035767">
                <a:tc>
                  <a:txBody>
                    <a:bodyPr/>
                    <a:lstStyle/>
                    <a:p>
                      <a:r>
                        <a:rPr lang="en-GB" sz="1400" kern="1200" dirty="0">
                          <a:solidFill>
                            <a:schemeClr val="dk1"/>
                          </a:solidFill>
                          <a:effectLst/>
                          <a:latin typeface="+mn-lt"/>
                          <a:ea typeface="+mn-ea"/>
                          <a:cs typeface="+mn-cs"/>
                        </a:rPr>
                        <a:t>3- Protect Work </a:t>
                      </a:r>
                    </a:p>
                    <a:p>
                      <a:pPr marL="0" indent="0">
                        <a:buFont typeface="Arial" panose="020B0604020202020204" pitchFamily="34" charset="0"/>
                        <a:buNone/>
                      </a:pPr>
                      <a:endParaRPr lang="en-GB" sz="14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400" kern="1200" dirty="0">
                          <a:solidFill>
                            <a:schemeClr val="dk1"/>
                          </a:solidFill>
                          <a:effectLst/>
                          <a:latin typeface="+mn-lt"/>
                          <a:ea typeface="+mn-ea"/>
                          <a:cs typeface="+mn-cs"/>
                        </a:rPr>
                        <a:t>A monthly Black Cat local radio slot has commenced for 45 mins per month for cyber related topics with online engagement. This will likely provide useful up-to date advice, guidance and signposting for those listeners. </a:t>
                      </a:r>
                    </a:p>
                    <a:p>
                      <a:pPr marL="0" indent="0">
                        <a:buFont typeface="Arial" panose="020B0604020202020204" pitchFamily="34" charset="0"/>
                        <a:buNone/>
                      </a:pPr>
                      <a:endParaRPr lang="en-GB" sz="1400" kern="1200" dirty="0">
                        <a:solidFill>
                          <a:schemeClr val="dk1"/>
                        </a:solidFill>
                        <a:effectLst/>
                        <a:latin typeface="+mn-lt"/>
                        <a:ea typeface="+mn-ea"/>
                        <a:cs typeface="+mn-cs"/>
                      </a:endParaRPr>
                    </a:p>
                    <a:p>
                      <a:pPr lvl="0"/>
                      <a:endParaRPr lang="en-GB" sz="1400" i="0" kern="1200" dirty="0">
                        <a:solidFill>
                          <a:schemeClr val="dk1"/>
                        </a:solidFill>
                        <a:effectLst/>
                        <a:latin typeface="+mn-lt"/>
                        <a:ea typeface="+mn-ea"/>
                        <a:cs typeface="+mn-cs"/>
                      </a:endParaRPr>
                    </a:p>
                  </a:txBody>
                  <a:tcPr/>
                </a:tc>
                <a:extLst>
                  <a:ext uri="{0D108BD9-81ED-4DB2-BD59-A6C34878D82A}">
                    <a16:rowId xmlns:a16="http://schemas.microsoft.com/office/drawing/2014/main" val="1132374848"/>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1514738789"/>
              </p:ext>
            </p:extLst>
          </p:nvPr>
        </p:nvGraphicFramePr>
        <p:xfrm>
          <a:off x="987241" y="3236194"/>
          <a:ext cx="6128115" cy="1628208"/>
        </p:xfrm>
        <a:graphic>
          <a:graphicData uri="http://schemas.openxmlformats.org/drawingml/2006/table">
            <a:tbl>
              <a:tblPr firstRow="1" bandRow="1">
                <a:tableStyleId>{5C22544A-7EE6-4342-B048-85BDC9FD1C3A}</a:tableStyleId>
              </a:tblPr>
              <a:tblGrid>
                <a:gridCol w="6128115">
                  <a:extLst>
                    <a:ext uri="{9D8B030D-6E8A-4147-A177-3AD203B41FA5}">
                      <a16:colId xmlns:a16="http://schemas.microsoft.com/office/drawing/2014/main" val="3013512217"/>
                    </a:ext>
                  </a:extLst>
                </a:gridCol>
              </a:tblGrid>
              <a:tr h="447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sng" dirty="0">
                          <a:solidFill>
                            <a:schemeClr val="tx1"/>
                          </a:solidFill>
                        </a:rPr>
                        <a:t>Protect</a:t>
                      </a:r>
                      <a:r>
                        <a:rPr lang="en-GB" sz="1400" u="sng" dirty="0">
                          <a:solidFill>
                            <a:schemeClr val="tx1"/>
                          </a:solidFill>
                        </a:rPr>
                        <a:t> Engagements Q1=26</a:t>
                      </a:r>
                    </a:p>
                    <a:p>
                      <a:endParaRPr lang="en-GB" dirty="0"/>
                    </a:p>
                  </a:txBody>
                  <a:tcPr/>
                </a:tc>
                <a:extLst>
                  <a:ext uri="{0D108BD9-81ED-4DB2-BD59-A6C34878D82A}">
                    <a16:rowId xmlns:a16="http://schemas.microsoft.com/office/drawing/2014/main" val="1770329830"/>
                  </a:ext>
                </a:extLst>
              </a:tr>
              <a:tr h="1049088">
                <a:tc>
                  <a:txBody>
                    <a:bodyPr/>
                    <a:lstStyle/>
                    <a:p>
                      <a:pPr algn="ctr"/>
                      <a:r>
                        <a:rPr lang="en-GB" sz="1400" dirty="0"/>
                        <a:t>Audience reached 305 combination of local businesses and individuals at events</a:t>
                      </a:r>
                    </a:p>
                    <a:p>
                      <a:pPr algn="ctr"/>
                      <a:r>
                        <a:rPr lang="en-GB" sz="1400" dirty="0"/>
                        <a:t>106 victims of Cyber criminality received bespoke Protect advice </a:t>
                      </a:r>
                      <a:endParaRPr lang="en-GB" sz="1400" dirty="0">
                        <a:solidFill>
                          <a:schemeClr val="tx1"/>
                        </a:solidFill>
                      </a:endParaRPr>
                    </a:p>
                    <a:p>
                      <a:pPr algn="ctr"/>
                      <a:r>
                        <a:rPr lang="en-GB" sz="1400" dirty="0"/>
                        <a:t>1 Cyber Choices Referral</a:t>
                      </a:r>
                    </a:p>
                    <a:p>
                      <a:pPr algn="ctr"/>
                      <a:r>
                        <a:rPr lang="en-GB" sz="1400" dirty="0"/>
                        <a:t>1 Cyber Choices investigation result and Cease and Desist notice Given</a:t>
                      </a:r>
                    </a:p>
                  </a:txBody>
                  <a:tcPr/>
                </a:tc>
                <a:extLst>
                  <a:ext uri="{0D108BD9-81ED-4DB2-BD59-A6C34878D82A}">
                    <a16:rowId xmlns:a16="http://schemas.microsoft.com/office/drawing/2014/main" val="1694316663"/>
                  </a:ext>
                </a:extLst>
              </a:tr>
            </a:tbl>
          </a:graphicData>
        </a:graphic>
      </p:graphicFrame>
      <p:pic>
        <p:nvPicPr>
          <p:cNvPr id="2" name="Picture 1" descr="Cyber Crime">
            <a:extLst>
              <a:ext uri="{FF2B5EF4-FFF2-40B4-BE49-F238E27FC236}">
                <a16:creationId xmlns:a16="http://schemas.microsoft.com/office/drawing/2014/main" id="{CAA5F271-3E5B-E13B-0B4A-2655568F6FC8}"/>
              </a:ext>
            </a:extLst>
          </p:cNvPr>
          <p:cNvPicPr>
            <a:picLocks noChangeAspect="1"/>
          </p:cNvPicPr>
          <p:nvPr/>
        </p:nvPicPr>
        <p:blipFill>
          <a:blip r:embed="rId2"/>
          <a:stretch>
            <a:fillRect/>
          </a:stretch>
        </p:blipFill>
        <p:spPr>
          <a:xfrm>
            <a:off x="0" y="-172719"/>
            <a:ext cx="12192000" cy="7264400"/>
          </a:xfrm>
          <a:prstGeom prst="rect">
            <a:avLst/>
          </a:prstGeom>
        </p:spPr>
      </p:pic>
    </p:spTree>
    <p:extLst>
      <p:ext uri="{BB962C8B-B14F-4D97-AF65-F5344CB8AC3E}">
        <p14:creationId xmlns:p14="http://schemas.microsoft.com/office/powerpoint/2010/main" val="113944130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13672</TotalTime>
  <Words>2423</Words>
  <Application>Microsoft Office PowerPoint</Application>
  <PresentationFormat>Widescreen</PresentationFormat>
  <Paragraphs>347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Calibri Light</vt:lpstr>
      <vt:lpstr>Times New Roman</vt:lpstr>
      <vt:lpstr>Office Theme</vt:lpstr>
      <vt:lpstr>Office of the Police and Crime Commissioner Information Document for October 2025</vt:lpstr>
      <vt:lpstr>   Specified Information Order </vt:lpstr>
      <vt:lpstr>   Specified Information Order </vt:lpstr>
      <vt:lpstr>   Specified Information Order </vt:lpstr>
      <vt:lpstr>Reduce Murder and Other Homicide</vt:lpstr>
      <vt:lpstr>Reduce Serious Violence</vt:lpstr>
      <vt:lpstr>Disrupt Drugs Supply and County Lines</vt:lpstr>
      <vt:lpstr>Reduce Neighbourhood Crime</vt:lpstr>
      <vt:lpstr>Tackle Cyber Crime</vt:lpstr>
      <vt:lpstr>   Specified Information Order </vt:lpstr>
      <vt:lpstr>   Specified Information Order </vt:lpstr>
      <vt:lpstr>   Specified Information Order </vt:lpstr>
      <vt:lpstr>   Reinvigorating local policing</vt:lpstr>
      <vt:lpstr>Reinvigorating local policing Recruitment and Retention Numbers:      </vt:lpstr>
      <vt:lpstr>    Victims </vt:lpstr>
      <vt:lpstr>   Excellence: an excellent police service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Police and Crime Commissioner Information Document</dc:title>
  <dc:creator>BEAUMONT, Katie 6973</dc:creator>
  <cp:lastModifiedBy>COLES, Bethany 3092</cp:lastModifiedBy>
  <cp:revision>173</cp:revision>
  <dcterms:created xsi:type="dcterms:W3CDTF">2022-01-13T10:24:52Z</dcterms:created>
  <dcterms:modified xsi:type="dcterms:W3CDTF">2026-02-26T12:00:45Z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2022-01-13T10:24:52Z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d184e8f5-4f52-400d-a332-407e98541d19</vt:lpwstr>
  </property>
  <property fmtid="{D5CDD505-2E9C-101B-9397-08002B2CF9AE}" pid="8" name="MSIP_Label_b8b5aee8-5735-4353-85b0-06b0f114040f_ContentBits">
    <vt:lpwstr>0</vt:lpwstr>
  </property>
</Properties>
</file>