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5" r:id="rId5"/>
    <p:sldId id="312" r:id="rId6"/>
    <p:sldId id="313" r:id="rId7"/>
    <p:sldId id="314" r:id="rId8"/>
    <p:sldId id="315" r:id="rId9"/>
    <p:sldId id="316" r:id="rId10"/>
    <p:sldId id="277" r:id="rId11"/>
    <p:sldId id="278" r:id="rId12"/>
    <p:sldId id="279" r:id="rId13"/>
    <p:sldId id="265" r:id="rId14"/>
    <p:sldId id="267" r:id="rId15"/>
    <p:sldId id="266" r:id="rId16"/>
    <p:sldId id="302" r:id="rId17"/>
    <p:sldId id="259" r:id="rId18"/>
    <p:sldId id="268" r:id="rId19"/>
    <p:sldId id="280" r:id="rId20"/>
    <p:sldId id="295" r:id="rId21"/>
    <p:sldId id="304" r:id="rId22"/>
    <p:sldId id="317" r:id="rId23"/>
    <p:sldId id="319" r:id="rId24"/>
    <p:sldId id="305" r:id="rId25"/>
    <p:sldId id="320" r:id="rId26"/>
    <p:sldId id="306" r:id="rId27"/>
    <p:sldId id="323" r:id="rId28"/>
    <p:sldId id="263" r:id="rId29"/>
    <p:sldId id="297" r:id="rId30"/>
    <p:sldId id="281" r:id="rId31"/>
    <p:sldId id="324" r:id="rId32"/>
    <p:sldId id="287" r:id="rId33"/>
    <p:sldId id="288" r:id="rId34"/>
    <p:sldId id="321"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B8CE48-8F7A-55EB-0FB3-1E076DAB1A99}" name="COLES, Bethany 3092" initials="CB3" userId="S::Bethany.Coles@beds.police.uk::bf1b7519-7f9a-49b5-821c-5bad20160e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62613-4AFF-4F8F-B32B-63762BADD0FA}" v="26" dt="2025-04-01T12:10:19.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04" autoAdjust="0"/>
  </p:normalViewPr>
  <p:slideViewPr>
    <p:cSldViewPr snapToGrid="0">
      <p:cViewPr varScale="1">
        <p:scale>
          <a:sx n="58" d="100"/>
          <a:sy n="58" d="100"/>
        </p:scale>
        <p:origin x="1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ESS, Samantha 3158" userId="759f23fe-68f2-4019-9d22-1f52a0710d2c" providerId="ADAL" clId="{41062613-4AFF-4F8F-B32B-63762BADD0FA}"/>
    <pc:docChg chg="custSel modSld">
      <pc:chgData name="DENNESS, Samantha 3158" userId="759f23fe-68f2-4019-9d22-1f52a0710d2c" providerId="ADAL" clId="{41062613-4AFF-4F8F-B32B-63762BADD0FA}" dt="2025-04-01T12:12:50.322" v="100"/>
      <pc:docMkLst>
        <pc:docMk/>
      </pc:docMkLst>
      <pc:sldChg chg="modSp mod">
        <pc:chgData name="DENNESS, Samantha 3158" userId="759f23fe-68f2-4019-9d22-1f52a0710d2c" providerId="ADAL" clId="{41062613-4AFF-4F8F-B32B-63762BADD0FA}" dt="2025-04-01T12:10:04.221" v="28" actId="962"/>
        <pc:sldMkLst>
          <pc:docMk/>
          <pc:sldMk cId="1929641798" sldId="259"/>
        </pc:sldMkLst>
        <pc:picChg chg="mod">
          <ac:chgData name="DENNESS, Samantha 3158" userId="759f23fe-68f2-4019-9d22-1f52a0710d2c" providerId="ADAL" clId="{41062613-4AFF-4F8F-B32B-63762BADD0FA}" dt="2025-04-01T12:10:04.221" v="28" actId="962"/>
          <ac:picMkLst>
            <pc:docMk/>
            <pc:sldMk cId="1929641798" sldId="259"/>
            <ac:picMk id="6" creationId="{5AEE8F53-2F78-8E51-DB59-2F9ACB97322F}"/>
          </ac:picMkLst>
        </pc:picChg>
      </pc:sldChg>
      <pc:sldChg chg="delSp modSp">
        <pc:chgData name="DENNESS, Samantha 3158" userId="759f23fe-68f2-4019-9d22-1f52a0710d2c" providerId="ADAL" clId="{41062613-4AFF-4F8F-B32B-63762BADD0FA}" dt="2025-04-01T12:10:02.429" v="24" actId="962"/>
        <pc:sldMkLst>
          <pc:docMk/>
          <pc:sldMk cId="529332630" sldId="265"/>
        </pc:sldMkLst>
        <pc:spChg chg="del">
          <ac:chgData name="DENNESS, Samantha 3158" userId="759f23fe-68f2-4019-9d22-1f52a0710d2c" providerId="ADAL" clId="{41062613-4AFF-4F8F-B32B-63762BADD0FA}" dt="2025-04-01T12:08:31.496" v="3" actId="478"/>
          <ac:spMkLst>
            <pc:docMk/>
            <pc:sldMk cId="529332630" sldId="265"/>
            <ac:spMk id="6" creationId="{1C6611A7-9179-428D-A6F4-85F5354A46AA}"/>
          </ac:spMkLst>
        </pc:spChg>
        <pc:picChg chg="mod">
          <ac:chgData name="DENNESS, Samantha 3158" userId="759f23fe-68f2-4019-9d22-1f52a0710d2c" providerId="ADAL" clId="{41062613-4AFF-4F8F-B32B-63762BADD0FA}" dt="2025-04-01T12:10:02.429" v="24" actId="962"/>
          <ac:picMkLst>
            <pc:docMk/>
            <pc:sldMk cId="529332630" sldId="265"/>
            <ac:picMk id="1026" creationId="{ABEE3A63-F5EF-1170-08F7-0D13C4629619}"/>
          </ac:picMkLst>
        </pc:picChg>
      </pc:sldChg>
      <pc:sldChg chg="delSp modSp">
        <pc:chgData name="DENNESS, Samantha 3158" userId="759f23fe-68f2-4019-9d22-1f52a0710d2c" providerId="ADAL" clId="{41062613-4AFF-4F8F-B32B-63762BADD0FA}" dt="2025-04-01T12:10:03.309" v="26" actId="962"/>
        <pc:sldMkLst>
          <pc:docMk/>
          <pc:sldMk cId="3480406475" sldId="267"/>
        </pc:sldMkLst>
        <pc:spChg chg="del">
          <ac:chgData name="DENNESS, Samantha 3158" userId="759f23fe-68f2-4019-9d22-1f52a0710d2c" providerId="ADAL" clId="{41062613-4AFF-4F8F-B32B-63762BADD0FA}" dt="2025-04-01T12:08:44.931" v="4" actId="478"/>
          <ac:spMkLst>
            <pc:docMk/>
            <pc:sldMk cId="3480406475" sldId="267"/>
            <ac:spMk id="6" creationId="{E495D483-4665-5DC3-0792-E8C8E193103F}"/>
          </ac:spMkLst>
        </pc:spChg>
        <pc:spChg chg="del">
          <ac:chgData name="DENNESS, Samantha 3158" userId="759f23fe-68f2-4019-9d22-1f52a0710d2c" providerId="ADAL" clId="{41062613-4AFF-4F8F-B32B-63762BADD0FA}" dt="2025-04-01T12:08:48.999" v="5" actId="478"/>
          <ac:spMkLst>
            <pc:docMk/>
            <pc:sldMk cId="3480406475" sldId="267"/>
            <ac:spMk id="7" creationId="{4A2E47D8-D7B5-30FA-6E14-094B46C97F13}"/>
          </ac:spMkLst>
        </pc:spChg>
        <pc:picChg chg="mod">
          <ac:chgData name="DENNESS, Samantha 3158" userId="759f23fe-68f2-4019-9d22-1f52a0710d2c" providerId="ADAL" clId="{41062613-4AFF-4F8F-B32B-63762BADD0FA}" dt="2025-04-01T12:10:03.309" v="26" actId="962"/>
          <ac:picMkLst>
            <pc:docMk/>
            <pc:sldMk cId="3480406475" sldId="267"/>
            <ac:picMk id="2050" creationId="{51FC0CF1-7B8A-4CA0-5B7A-14F77060A0BB}"/>
          </ac:picMkLst>
        </pc:picChg>
      </pc:sldChg>
      <pc:sldChg chg="delSp">
        <pc:chgData name="DENNESS, Samantha 3158" userId="759f23fe-68f2-4019-9d22-1f52a0710d2c" providerId="ADAL" clId="{41062613-4AFF-4F8F-B32B-63762BADD0FA}" dt="2025-04-01T12:08:58.055" v="6" actId="478"/>
        <pc:sldMkLst>
          <pc:docMk/>
          <pc:sldMk cId="3478288751" sldId="268"/>
        </pc:sldMkLst>
        <pc:spChg chg="del">
          <ac:chgData name="DENNESS, Samantha 3158" userId="759f23fe-68f2-4019-9d22-1f52a0710d2c" providerId="ADAL" clId="{41062613-4AFF-4F8F-B32B-63762BADD0FA}" dt="2025-04-01T12:08:58.055" v="6" actId="478"/>
          <ac:spMkLst>
            <pc:docMk/>
            <pc:sldMk cId="3478288751" sldId="268"/>
            <ac:spMk id="6" creationId="{1172F366-7D15-A4C9-3478-C66057E88D67}"/>
          </ac:spMkLst>
        </pc:spChg>
      </pc:sldChg>
      <pc:sldChg chg="modSp mod">
        <pc:chgData name="DENNESS, Samantha 3158" userId="759f23fe-68f2-4019-9d22-1f52a0710d2c" providerId="ADAL" clId="{41062613-4AFF-4F8F-B32B-63762BADD0FA}" dt="2025-04-01T12:04:18.353" v="2" actId="207"/>
        <pc:sldMkLst>
          <pc:docMk/>
          <pc:sldMk cId="2503712409" sldId="274"/>
        </pc:sldMkLst>
        <pc:spChg chg="mod">
          <ac:chgData name="DENNESS, Samantha 3158" userId="759f23fe-68f2-4019-9d22-1f52a0710d2c" providerId="ADAL" clId="{41062613-4AFF-4F8F-B32B-63762BADD0FA}" dt="2025-04-01T12:04:18.353" v="2" actId="207"/>
          <ac:spMkLst>
            <pc:docMk/>
            <pc:sldMk cId="2503712409" sldId="274"/>
            <ac:spMk id="4" creationId="{D4E4B48F-4239-4D4C-8F34-4A977F0AF615}"/>
          </ac:spMkLst>
        </pc:spChg>
      </pc:sldChg>
      <pc:sldChg chg="modSp mod">
        <pc:chgData name="DENNESS, Samantha 3158" userId="759f23fe-68f2-4019-9d22-1f52a0710d2c" providerId="ADAL" clId="{41062613-4AFF-4F8F-B32B-63762BADD0FA}" dt="2025-04-01T12:10:01.575" v="22" actId="962"/>
        <pc:sldMkLst>
          <pc:docMk/>
          <pc:sldMk cId="3973770356" sldId="277"/>
        </pc:sldMkLst>
        <pc:picChg chg="mod">
          <ac:chgData name="DENNESS, Samantha 3158" userId="759f23fe-68f2-4019-9d22-1f52a0710d2c" providerId="ADAL" clId="{41062613-4AFF-4F8F-B32B-63762BADD0FA}" dt="2025-04-01T12:10:01.575" v="22" actId="962"/>
          <ac:picMkLst>
            <pc:docMk/>
            <pc:sldMk cId="3973770356" sldId="277"/>
            <ac:picMk id="5" creationId="{7A7C9826-A403-42CB-9BB1-0030BF8C032D}"/>
          </ac:picMkLst>
        </pc:picChg>
      </pc:sldChg>
      <pc:sldChg chg="modSp mod">
        <pc:chgData name="DENNESS, Samantha 3158" userId="759f23fe-68f2-4019-9d22-1f52a0710d2c" providerId="ADAL" clId="{41062613-4AFF-4F8F-B32B-63762BADD0FA}" dt="2025-04-01T12:03:02.271" v="0"/>
        <pc:sldMkLst>
          <pc:docMk/>
          <pc:sldMk cId="2249566255" sldId="279"/>
        </pc:sldMkLst>
        <pc:spChg chg="mod">
          <ac:chgData name="DENNESS, Samantha 3158" userId="759f23fe-68f2-4019-9d22-1f52a0710d2c" providerId="ADAL" clId="{41062613-4AFF-4F8F-B32B-63762BADD0FA}" dt="2025-04-01T12:03:02.271" v="0"/>
          <ac:spMkLst>
            <pc:docMk/>
            <pc:sldMk cId="2249566255" sldId="279"/>
            <ac:spMk id="4" creationId="{D4E4B48F-4239-4D4C-8F34-4A977F0AF615}"/>
          </ac:spMkLst>
        </pc:spChg>
      </pc:sldChg>
      <pc:sldChg chg="addSp delSp modSp mod">
        <pc:chgData name="DENNESS, Samantha 3158" userId="759f23fe-68f2-4019-9d22-1f52a0710d2c" providerId="ADAL" clId="{41062613-4AFF-4F8F-B32B-63762BADD0FA}" dt="2025-04-01T12:11:10.534" v="85" actId="20577"/>
        <pc:sldMkLst>
          <pc:docMk/>
          <pc:sldMk cId="1516713518" sldId="281"/>
        </pc:sldMkLst>
        <pc:spChg chg="del mod">
          <ac:chgData name="DENNESS, Samantha 3158" userId="759f23fe-68f2-4019-9d22-1f52a0710d2c" providerId="ADAL" clId="{41062613-4AFF-4F8F-B32B-63762BADD0FA}" dt="2025-04-01T12:10:51.060" v="75" actId="478"/>
          <ac:spMkLst>
            <pc:docMk/>
            <pc:sldMk cId="1516713518" sldId="281"/>
            <ac:spMk id="2" creationId="{9B9F64F1-F70B-484D-9467-22AAFA48EEB8}"/>
          </ac:spMkLst>
        </pc:spChg>
        <pc:spChg chg="add mod">
          <ac:chgData name="DENNESS, Samantha 3158" userId="759f23fe-68f2-4019-9d22-1f52a0710d2c" providerId="ADAL" clId="{41062613-4AFF-4F8F-B32B-63762BADD0FA}" dt="2025-04-01T12:11:10.534" v="85" actId="20577"/>
          <ac:spMkLst>
            <pc:docMk/>
            <pc:sldMk cId="1516713518" sldId="281"/>
            <ac:spMk id="4" creationId="{CF5F95E4-1CF6-91B2-2E3C-16D8D37EA3C1}"/>
          </ac:spMkLst>
        </pc:spChg>
        <pc:picChg chg="mod">
          <ac:chgData name="DENNESS, Samantha 3158" userId="759f23fe-68f2-4019-9d22-1f52a0710d2c" providerId="ADAL" clId="{41062613-4AFF-4F8F-B32B-63762BADD0FA}" dt="2025-04-01T12:10:19.556" v="50" actId="962"/>
          <ac:picMkLst>
            <pc:docMk/>
            <pc:sldMk cId="1516713518" sldId="281"/>
            <ac:picMk id="5122" creationId="{1EFF8E86-D7D4-600E-C0F9-89A43245043E}"/>
          </ac:picMkLst>
        </pc:picChg>
      </pc:sldChg>
      <pc:sldChg chg="delSp modSp mod">
        <pc:chgData name="DENNESS, Samantha 3158" userId="759f23fe-68f2-4019-9d22-1f52a0710d2c" providerId="ADAL" clId="{41062613-4AFF-4F8F-B32B-63762BADD0FA}" dt="2025-04-01T12:11:41.019" v="87" actId="478"/>
        <pc:sldMkLst>
          <pc:docMk/>
          <pc:sldMk cId="333002389" sldId="287"/>
        </pc:sldMkLst>
        <pc:spChg chg="mod">
          <ac:chgData name="DENNESS, Samantha 3158" userId="759f23fe-68f2-4019-9d22-1f52a0710d2c" providerId="ADAL" clId="{41062613-4AFF-4F8F-B32B-63762BADD0FA}" dt="2025-04-01T12:10:22.450" v="54" actId="962"/>
          <ac:spMkLst>
            <pc:docMk/>
            <pc:sldMk cId="333002389" sldId="287"/>
            <ac:spMk id="4" creationId="{D4E4B48F-4239-4D4C-8F34-4A977F0AF615}"/>
          </ac:spMkLst>
        </pc:spChg>
        <pc:spChg chg="del">
          <ac:chgData name="DENNESS, Samantha 3158" userId="759f23fe-68f2-4019-9d22-1f52a0710d2c" providerId="ADAL" clId="{41062613-4AFF-4F8F-B32B-63762BADD0FA}" dt="2025-04-01T12:11:25.334" v="86" actId="478"/>
          <ac:spMkLst>
            <pc:docMk/>
            <pc:sldMk cId="333002389" sldId="287"/>
            <ac:spMk id="6" creationId="{CEE7CB2E-5B5B-40EF-93DC-CC0D1FB0DDBD}"/>
          </ac:spMkLst>
        </pc:spChg>
        <pc:spChg chg="del">
          <ac:chgData name="DENNESS, Samantha 3158" userId="759f23fe-68f2-4019-9d22-1f52a0710d2c" providerId="ADAL" clId="{41062613-4AFF-4F8F-B32B-63762BADD0FA}" dt="2025-04-01T12:11:41.019" v="87" actId="478"/>
          <ac:spMkLst>
            <pc:docMk/>
            <pc:sldMk cId="333002389" sldId="287"/>
            <ac:spMk id="7" creationId="{DB8CAD01-AA72-47E0-B684-606A25EB815E}"/>
          </ac:spMkLst>
        </pc:spChg>
        <pc:picChg chg="mod">
          <ac:chgData name="DENNESS, Samantha 3158" userId="759f23fe-68f2-4019-9d22-1f52a0710d2c" providerId="ADAL" clId="{41062613-4AFF-4F8F-B32B-63762BADD0FA}" dt="2025-04-01T12:10:23.377" v="56" actId="962"/>
          <ac:picMkLst>
            <pc:docMk/>
            <pc:sldMk cId="333002389" sldId="287"/>
            <ac:picMk id="5" creationId="{855F897E-922E-02C2-0946-0856822B67EA}"/>
          </ac:picMkLst>
        </pc:picChg>
      </pc:sldChg>
      <pc:sldChg chg="modSp mod">
        <pc:chgData name="DENNESS, Samantha 3158" userId="759f23fe-68f2-4019-9d22-1f52a0710d2c" providerId="ADAL" clId="{41062613-4AFF-4F8F-B32B-63762BADD0FA}" dt="2025-04-01T12:10:25.341" v="60" actId="962"/>
        <pc:sldMkLst>
          <pc:docMk/>
          <pc:sldMk cId="3270461521" sldId="288"/>
        </pc:sldMkLst>
        <pc:spChg chg="mod">
          <ac:chgData name="DENNESS, Samantha 3158" userId="759f23fe-68f2-4019-9d22-1f52a0710d2c" providerId="ADAL" clId="{41062613-4AFF-4F8F-B32B-63762BADD0FA}" dt="2025-04-01T12:10:24.398" v="58" actId="962"/>
          <ac:spMkLst>
            <pc:docMk/>
            <pc:sldMk cId="3270461521" sldId="288"/>
            <ac:spMk id="4" creationId="{D4E4B48F-4239-4D4C-8F34-4A977F0AF615}"/>
          </ac:spMkLst>
        </pc:spChg>
        <pc:picChg chg="mod">
          <ac:chgData name="DENNESS, Samantha 3158" userId="759f23fe-68f2-4019-9d22-1f52a0710d2c" providerId="ADAL" clId="{41062613-4AFF-4F8F-B32B-63762BADD0FA}" dt="2025-04-01T12:10:25.341" v="60" actId="962"/>
          <ac:picMkLst>
            <pc:docMk/>
            <pc:sldMk cId="3270461521" sldId="288"/>
            <ac:picMk id="3" creationId="{DF84153B-5E22-D0B0-3871-933945DCC594}"/>
          </ac:picMkLst>
        </pc:picChg>
      </pc:sldChg>
      <pc:sldChg chg="modSp">
        <pc:chgData name="DENNESS, Samantha 3158" userId="759f23fe-68f2-4019-9d22-1f52a0710d2c" providerId="ADAL" clId="{41062613-4AFF-4F8F-B32B-63762BADD0FA}" dt="2025-04-01T12:10:05.069" v="30" actId="962"/>
        <pc:sldMkLst>
          <pc:docMk/>
          <pc:sldMk cId="3205662681" sldId="295"/>
        </pc:sldMkLst>
        <pc:graphicFrameChg chg="mod">
          <ac:chgData name="DENNESS, Samantha 3158" userId="759f23fe-68f2-4019-9d22-1f52a0710d2c" providerId="ADAL" clId="{41062613-4AFF-4F8F-B32B-63762BADD0FA}" dt="2025-04-01T12:10:05.069" v="30" actId="962"/>
          <ac:graphicFrameMkLst>
            <pc:docMk/>
            <pc:sldMk cId="3205662681" sldId="295"/>
            <ac:graphicFrameMk id="4" creationId="{317CC03B-73D8-49B5-A08E-4B4161BADA95}"/>
          </ac:graphicFrameMkLst>
        </pc:graphicFrameChg>
      </pc:sldChg>
      <pc:sldChg chg="modSp mod">
        <pc:chgData name="DENNESS, Samantha 3158" userId="759f23fe-68f2-4019-9d22-1f52a0710d2c" providerId="ADAL" clId="{41062613-4AFF-4F8F-B32B-63762BADD0FA}" dt="2025-04-01T12:10:34.958" v="68" actId="962"/>
        <pc:sldMkLst>
          <pc:docMk/>
          <pc:sldMk cId="1588991012" sldId="298"/>
        </pc:sldMkLst>
        <pc:spChg chg="mod">
          <ac:chgData name="DENNESS, Samantha 3158" userId="759f23fe-68f2-4019-9d22-1f52a0710d2c" providerId="ADAL" clId="{41062613-4AFF-4F8F-B32B-63762BADD0FA}" dt="2025-04-01T12:10:31.203" v="66" actId="962"/>
          <ac:spMkLst>
            <pc:docMk/>
            <pc:sldMk cId="1588991012" sldId="298"/>
            <ac:spMk id="4" creationId="{D4E4B48F-4239-4D4C-8F34-4A977F0AF615}"/>
          </ac:spMkLst>
        </pc:spChg>
        <pc:picChg chg="mod">
          <ac:chgData name="DENNESS, Samantha 3158" userId="759f23fe-68f2-4019-9d22-1f52a0710d2c" providerId="ADAL" clId="{41062613-4AFF-4F8F-B32B-63762BADD0FA}" dt="2025-04-01T12:10:34.958" v="68" actId="962"/>
          <ac:picMkLst>
            <pc:docMk/>
            <pc:sldMk cId="1588991012" sldId="298"/>
            <ac:picMk id="5" creationId="{17D21472-FF69-CF82-946B-A0539598A06F}"/>
          </ac:picMkLst>
        </pc:picChg>
      </pc:sldChg>
      <pc:sldChg chg="modSp mod">
        <pc:chgData name="DENNESS, Samantha 3158" userId="759f23fe-68f2-4019-9d22-1f52a0710d2c" providerId="ADAL" clId="{41062613-4AFF-4F8F-B32B-63762BADD0FA}" dt="2025-04-01T12:10:06.640" v="34" actId="962"/>
        <pc:sldMkLst>
          <pc:docMk/>
          <pc:sldMk cId="3303103628" sldId="304"/>
        </pc:sldMkLst>
        <pc:graphicFrameChg chg="mod">
          <ac:chgData name="DENNESS, Samantha 3158" userId="759f23fe-68f2-4019-9d22-1f52a0710d2c" providerId="ADAL" clId="{41062613-4AFF-4F8F-B32B-63762BADD0FA}" dt="2025-04-01T12:10:05.886" v="32" actId="962"/>
          <ac:graphicFrameMkLst>
            <pc:docMk/>
            <pc:sldMk cId="3303103628" sldId="304"/>
            <ac:graphicFrameMk id="4" creationId="{F561F1FA-521E-75AB-8525-D2700AC1EF5F}"/>
          </ac:graphicFrameMkLst>
        </pc:graphicFrameChg>
        <pc:picChg chg="mod">
          <ac:chgData name="DENNESS, Samantha 3158" userId="759f23fe-68f2-4019-9d22-1f52a0710d2c" providerId="ADAL" clId="{41062613-4AFF-4F8F-B32B-63762BADD0FA}" dt="2025-04-01T12:10:06.640" v="34" actId="962"/>
          <ac:picMkLst>
            <pc:docMk/>
            <pc:sldMk cId="3303103628" sldId="304"/>
            <ac:picMk id="8" creationId="{61574F4B-8623-9B58-FCFD-09091B897F04}"/>
          </ac:picMkLst>
        </pc:picChg>
      </pc:sldChg>
      <pc:sldChg chg="modSp">
        <pc:chgData name="DENNESS, Samantha 3158" userId="759f23fe-68f2-4019-9d22-1f52a0710d2c" providerId="ADAL" clId="{41062613-4AFF-4F8F-B32B-63762BADD0FA}" dt="2025-04-01T12:10:09.106" v="40" actId="962"/>
        <pc:sldMkLst>
          <pc:docMk/>
          <pc:sldMk cId="2083981649" sldId="305"/>
        </pc:sldMkLst>
        <pc:graphicFrameChg chg="mod">
          <ac:chgData name="DENNESS, Samantha 3158" userId="759f23fe-68f2-4019-9d22-1f52a0710d2c" providerId="ADAL" clId="{41062613-4AFF-4F8F-B32B-63762BADD0FA}" dt="2025-04-01T12:10:09.106" v="40" actId="962"/>
          <ac:graphicFrameMkLst>
            <pc:docMk/>
            <pc:sldMk cId="2083981649" sldId="305"/>
            <ac:graphicFrameMk id="4" creationId="{CF4F0599-DEDB-9425-B400-63E70825F8D6}"/>
          </ac:graphicFrameMkLst>
        </pc:graphicFrameChg>
      </pc:sldChg>
      <pc:sldChg chg="modSp">
        <pc:chgData name="DENNESS, Samantha 3158" userId="759f23fe-68f2-4019-9d22-1f52a0710d2c" providerId="ADAL" clId="{41062613-4AFF-4F8F-B32B-63762BADD0FA}" dt="2025-04-01T12:10:16.413" v="44" actId="962"/>
        <pc:sldMkLst>
          <pc:docMk/>
          <pc:sldMk cId="3989017342" sldId="306"/>
        </pc:sldMkLst>
        <pc:graphicFrameChg chg="mod">
          <ac:chgData name="DENNESS, Samantha 3158" userId="759f23fe-68f2-4019-9d22-1f52a0710d2c" providerId="ADAL" clId="{41062613-4AFF-4F8F-B32B-63762BADD0FA}" dt="2025-04-01T12:10:16.413" v="44" actId="962"/>
          <ac:graphicFrameMkLst>
            <pc:docMk/>
            <pc:sldMk cId="3989017342" sldId="306"/>
            <ac:graphicFrameMk id="4" creationId="{5CB2F275-F54E-D3FA-6E66-B9D39703B7FC}"/>
          </ac:graphicFrameMkLst>
        </pc:graphicFrameChg>
      </pc:sldChg>
      <pc:sldChg chg="modSp mod">
        <pc:chgData name="DENNESS, Samantha 3158" userId="759f23fe-68f2-4019-9d22-1f52a0710d2c" providerId="ADAL" clId="{41062613-4AFF-4F8F-B32B-63762BADD0FA}" dt="2025-04-01T12:12:50.322" v="100"/>
        <pc:sldMkLst>
          <pc:docMk/>
          <pc:sldMk cId="3036503266" sldId="312"/>
        </pc:sldMkLst>
        <pc:spChg chg="mod">
          <ac:chgData name="DENNESS, Samantha 3158" userId="759f23fe-68f2-4019-9d22-1f52a0710d2c" providerId="ADAL" clId="{41062613-4AFF-4F8F-B32B-63762BADD0FA}" dt="2025-04-01T12:12:33.924" v="93" actId="962"/>
          <ac:spMkLst>
            <pc:docMk/>
            <pc:sldMk cId="3036503266" sldId="312"/>
            <ac:spMk id="9" creationId="{2A6B319F-86FE-4754-878E-06F0804D882B}"/>
          </ac:spMkLst>
        </pc:spChg>
        <pc:spChg chg="mod">
          <ac:chgData name="DENNESS, Samantha 3158" userId="759f23fe-68f2-4019-9d22-1f52a0710d2c" providerId="ADAL" clId="{41062613-4AFF-4F8F-B32B-63762BADD0FA}" dt="2025-04-01T12:12:32.430" v="92" actId="962"/>
          <ac:spMkLst>
            <pc:docMk/>
            <pc:sldMk cId="3036503266" sldId="312"/>
            <ac:spMk id="11" creationId="{DCF7D1B5-3477-499F-ACC5-2C8B07F4EDB3}"/>
          </ac:spMkLst>
        </pc:spChg>
        <pc:graphicFrameChg chg="ord">
          <ac:chgData name="DENNESS, Samantha 3158" userId="759f23fe-68f2-4019-9d22-1f52a0710d2c" providerId="ADAL" clId="{41062613-4AFF-4F8F-B32B-63762BADD0FA}" dt="2025-04-01T12:12:50.322" v="100"/>
          <ac:graphicFrameMkLst>
            <pc:docMk/>
            <pc:sldMk cId="3036503266" sldId="312"/>
            <ac:graphicFrameMk id="8" creationId="{95F07657-EED9-95B7-5204-933BA27EC12C}"/>
          </ac:graphicFrameMkLst>
        </pc:graphicFrameChg>
        <pc:picChg chg="mod">
          <ac:chgData name="DENNESS, Samantha 3158" userId="759f23fe-68f2-4019-9d22-1f52a0710d2c" providerId="ADAL" clId="{41062613-4AFF-4F8F-B32B-63762BADD0FA}" dt="2025-04-01T12:10:36.244" v="70" actId="962"/>
          <ac:picMkLst>
            <pc:docMk/>
            <pc:sldMk cId="3036503266" sldId="312"/>
            <ac:picMk id="5" creationId="{75902AAC-DFA5-159D-B13B-907B89A218D3}"/>
          </ac:picMkLst>
        </pc:picChg>
        <pc:picChg chg="mod">
          <ac:chgData name="DENNESS, Samantha 3158" userId="759f23fe-68f2-4019-9d22-1f52a0710d2c" providerId="ADAL" clId="{41062613-4AFF-4F8F-B32B-63762BADD0FA}" dt="2025-04-01T12:10:37.579" v="72" actId="962"/>
          <ac:picMkLst>
            <pc:docMk/>
            <pc:sldMk cId="3036503266" sldId="312"/>
            <ac:picMk id="12" creationId="{A0DDE120-98F0-15A7-EC79-5069C804C134}"/>
          </ac:picMkLst>
        </pc:picChg>
      </pc:sldChg>
      <pc:sldChg chg="modSp mod">
        <pc:chgData name="DENNESS, Samantha 3158" userId="759f23fe-68f2-4019-9d22-1f52a0710d2c" providerId="ADAL" clId="{41062613-4AFF-4F8F-B32B-63762BADD0FA}" dt="2025-04-01T12:10:38.553" v="74" actId="962"/>
        <pc:sldMkLst>
          <pc:docMk/>
          <pc:sldMk cId="3974028422" sldId="313"/>
        </pc:sldMkLst>
        <pc:picChg chg="mod">
          <ac:chgData name="DENNESS, Samantha 3158" userId="759f23fe-68f2-4019-9d22-1f52a0710d2c" providerId="ADAL" clId="{41062613-4AFF-4F8F-B32B-63762BADD0FA}" dt="2025-04-01T12:10:38.553" v="74" actId="962"/>
          <ac:picMkLst>
            <pc:docMk/>
            <pc:sldMk cId="3974028422" sldId="313"/>
            <ac:picMk id="4" creationId="{BDBE5791-7995-2CC0-02F3-D64B3F46225F}"/>
          </ac:picMkLst>
        </pc:picChg>
        <pc:picChg chg="mod">
          <ac:chgData name="DENNESS, Samantha 3158" userId="759f23fe-68f2-4019-9d22-1f52a0710d2c" providerId="ADAL" clId="{41062613-4AFF-4F8F-B32B-63762BADD0FA}" dt="2025-04-01T12:09:52.381" v="8" actId="962"/>
          <ac:picMkLst>
            <pc:docMk/>
            <pc:sldMk cId="3974028422" sldId="313"/>
            <ac:picMk id="10" creationId="{8B0FF5AB-98B9-A652-4293-1A6054654B9B}"/>
          </ac:picMkLst>
        </pc:picChg>
      </pc:sldChg>
      <pc:sldChg chg="modSp mod">
        <pc:chgData name="DENNESS, Samantha 3158" userId="759f23fe-68f2-4019-9d22-1f52a0710d2c" providerId="ADAL" clId="{41062613-4AFF-4F8F-B32B-63762BADD0FA}" dt="2025-04-01T12:09:56.750" v="12" actId="962"/>
        <pc:sldMkLst>
          <pc:docMk/>
          <pc:sldMk cId="1179050777" sldId="314"/>
        </pc:sldMkLst>
        <pc:picChg chg="mod">
          <ac:chgData name="DENNESS, Samantha 3158" userId="759f23fe-68f2-4019-9d22-1f52a0710d2c" providerId="ADAL" clId="{41062613-4AFF-4F8F-B32B-63762BADD0FA}" dt="2025-04-01T12:09:54.834" v="10" actId="962"/>
          <ac:picMkLst>
            <pc:docMk/>
            <pc:sldMk cId="1179050777" sldId="314"/>
            <ac:picMk id="3" creationId="{A3752713-9188-A9F5-8AEC-F271FC5343CF}"/>
          </ac:picMkLst>
        </pc:picChg>
        <pc:picChg chg="mod">
          <ac:chgData name="DENNESS, Samantha 3158" userId="759f23fe-68f2-4019-9d22-1f52a0710d2c" providerId="ADAL" clId="{41062613-4AFF-4F8F-B32B-63762BADD0FA}" dt="2025-04-01T12:09:56.750" v="12" actId="962"/>
          <ac:picMkLst>
            <pc:docMk/>
            <pc:sldMk cId="1179050777" sldId="314"/>
            <ac:picMk id="12" creationId="{A38A9239-2302-E002-4C09-E094B18BC622}"/>
          </ac:picMkLst>
        </pc:picChg>
      </pc:sldChg>
      <pc:sldChg chg="modSp mod">
        <pc:chgData name="DENNESS, Samantha 3158" userId="759f23fe-68f2-4019-9d22-1f52a0710d2c" providerId="ADAL" clId="{41062613-4AFF-4F8F-B32B-63762BADD0FA}" dt="2025-04-01T12:10:00.574" v="20" actId="962"/>
        <pc:sldMkLst>
          <pc:docMk/>
          <pc:sldMk cId="890153034" sldId="315"/>
        </pc:sldMkLst>
        <pc:picChg chg="mod">
          <ac:chgData name="DENNESS, Samantha 3158" userId="759f23fe-68f2-4019-9d22-1f52a0710d2c" providerId="ADAL" clId="{41062613-4AFF-4F8F-B32B-63762BADD0FA}" dt="2025-04-01T12:09:57.835" v="14" actId="962"/>
          <ac:picMkLst>
            <pc:docMk/>
            <pc:sldMk cId="890153034" sldId="315"/>
            <ac:picMk id="3" creationId="{6021B3F1-72BF-44EA-759B-2E84A78F4E0C}"/>
          </ac:picMkLst>
        </pc:picChg>
        <pc:picChg chg="mod">
          <ac:chgData name="DENNESS, Samantha 3158" userId="759f23fe-68f2-4019-9d22-1f52a0710d2c" providerId="ADAL" clId="{41062613-4AFF-4F8F-B32B-63762BADD0FA}" dt="2025-04-01T12:09:58.825" v="16" actId="962"/>
          <ac:picMkLst>
            <pc:docMk/>
            <pc:sldMk cId="890153034" sldId="315"/>
            <ac:picMk id="10" creationId="{88F4AF11-2F14-93DE-875C-FA5D230DBAC6}"/>
          </ac:picMkLst>
        </pc:picChg>
        <pc:picChg chg="mod">
          <ac:chgData name="DENNESS, Samantha 3158" userId="759f23fe-68f2-4019-9d22-1f52a0710d2c" providerId="ADAL" clId="{41062613-4AFF-4F8F-B32B-63762BADD0FA}" dt="2025-04-01T12:09:59.709" v="18" actId="962"/>
          <ac:picMkLst>
            <pc:docMk/>
            <pc:sldMk cId="890153034" sldId="315"/>
            <ac:picMk id="17" creationId="{A3125A8D-BC20-421E-874E-9DB4C2B12F8A}"/>
          </ac:picMkLst>
        </pc:picChg>
        <pc:picChg chg="mod">
          <ac:chgData name="DENNESS, Samantha 3158" userId="759f23fe-68f2-4019-9d22-1f52a0710d2c" providerId="ADAL" clId="{41062613-4AFF-4F8F-B32B-63762BADD0FA}" dt="2025-04-01T12:10:00.574" v="20" actId="962"/>
          <ac:picMkLst>
            <pc:docMk/>
            <pc:sldMk cId="890153034" sldId="315"/>
            <ac:picMk id="21" creationId="{2847D204-F5F7-A8F7-2EA3-64F2214F7C78}"/>
          </ac:picMkLst>
        </pc:picChg>
      </pc:sldChg>
      <pc:sldChg chg="modSp">
        <pc:chgData name="DENNESS, Samantha 3158" userId="759f23fe-68f2-4019-9d22-1f52a0710d2c" providerId="ADAL" clId="{41062613-4AFF-4F8F-B32B-63762BADD0FA}" dt="2025-04-01T12:10:07.535" v="36" actId="962"/>
        <pc:sldMkLst>
          <pc:docMk/>
          <pc:sldMk cId="4149085512" sldId="317"/>
        </pc:sldMkLst>
        <pc:graphicFrameChg chg="mod">
          <ac:chgData name="DENNESS, Samantha 3158" userId="759f23fe-68f2-4019-9d22-1f52a0710d2c" providerId="ADAL" clId="{41062613-4AFF-4F8F-B32B-63762BADD0FA}" dt="2025-04-01T12:10:07.535" v="36" actId="962"/>
          <ac:graphicFrameMkLst>
            <pc:docMk/>
            <pc:sldMk cId="4149085512" sldId="317"/>
            <ac:graphicFrameMk id="4" creationId="{C10B8B51-9B69-7AF3-ECA6-DB1842A980CF}"/>
          </ac:graphicFrameMkLst>
        </pc:graphicFrameChg>
      </pc:sldChg>
      <pc:sldChg chg="modSp">
        <pc:chgData name="DENNESS, Samantha 3158" userId="759f23fe-68f2-4019-9d22-1f52a0710d2c" providerId="ADAL" clId="{41062613-4AFF-4F8F-B32B-63762BADD0FA}" dt="2025-04-01T12:10:08.368" v="38" actId="962"/>
        <pc:sldMkLst>
          <pc:docMk/>
          <pc:sldMk cId="818421155" sldId="319"/>
        </pc:sldMkLst>
        <pc:graphicFrameChg chg="mod">
          <ac:chgData name="DENNESS, Samantha 3158" userId="759f23fe-68f2-4019-9d22-1f52a0710d2c" providerId="ADAL" clId="{41062613-4AFF-4F8F-B32B-63762BADD0FA}" dt="2025-04-01T12:10:08.368" v="38" actId="962"/>
          <ac:graphicFrameMkLst>
            <pc:docMk/>
            <pc:sldMk cId="818421155" sldId="319"/>
            <ac:graphicFrameMk id="4" creationId="{A141AB46-11F3-9423-7D09-61D2B83B5338}"/>
          </ac:graphicFrameMkLst>
        </pc:graphicFrameChg>
      </pc:sldChg>
      <pc:sldChg chg="modSp">
        <pc:chgData name="DENNESS, Samantha 3158" userId="759f23fe-68f2-4019-9d22-1f52a0710d2c" providerId="ADAL" clId="{41062613-4AFF-4F8F-B32B-63762BADD0FA}" dt="2025-04-01T12:10:13.443" v="42" actId="962"/>
        <pc:sldMkLst>
          <pc:docMk/>
          <pc:sldMk cId="2509172613" sldId="320"/>
        </pc:sldMkLst>
        <pc:graphicFrameChg chg="mod">
          <ac:chgData name="DENNESS, Samantha 3158" userId="759f23fe-68f2-4019-9d22-1f52a0710d2c" providerId="ADAL" clId="{41062613-4AFF-4F8F-B32B-63762BADD0FA}" dt="2025-04-01T12:10:13.443" v="42" actId="962"/>
          <ac:graphicFrameMkLst>
            <pc:docMk/>
            <pc:sldMk cId="2509172613" sldId="320"/>
            <ac:graphicFrameMk id="4" creationId="{76077E4B-8999-4920-3CA8-1F4AF554BD61}"/>
          </ac:graphicFrameMkLst>
        </pc:graphicFrameChg>
      </pc:sldChg>
      <pc:sldChg chg="modSp mod">
        <pc:chgData name="DENNESS, Samantha 3158" userId="759f23fe-68f2-4019-9d22-1f52a0710d2c" providerId="ADAL" clId="{41062613-4AFF-4F8F-B32B-63762BADD0FA}" dt="2025-04-01T12:10:30.259" v="64" actId="962"/>
        <pc:sldMkLst>
          <pc:docMk/>
          <pc:sldMk cId="1749877885" sldId="321"/>
        </pc:sldMkLst>
        <pc:spChg chg="mod">
          <ac:chgData name="DENNESS, Samantha 3158" userId="759f23fe-68f2-4019-9d22-1f52a0710d2c" providerId="ADAL" clId="{41062613-4AFF-4F8F-B32B-63762BADD0FA}" dt="2025-04-01T12:10:29.112" v="62" actId="962"/>
          <ac:spMkLst>
            <pc:docMk/>
            <pc:sldMk cId="1749877885" sldId="321"/>
            <ac:spMk id="4" creationId="{D4E4B48F-4239-4D4C-8F34-4A977F0AF615}"/>
          </ac:spMkLst>
        </pc:spChg>
        <pc:picChg chg="mod">
          <ac:chgData name="DENNESS, Samantha 3158" userId="759f23fe-68f2-4019-9d22-1f52a0710d2c" providerId="ADAL" clId="{41062613-4AFF-4F8F-B32B-63762BADD0FA}" dt="2025-04-01T12:10:30.259" v="64" actId="962"/>
          <ac:picMkLst>
            <pc:docMk/>
            <pc:sldMk cId="1749877885" sldId="321"/>
            <ac:picMk id="5" creationId="{A80E5F41-2E13-1D63-3A05-865EB6600DC1}"/>
          </ac:picMkLst>
        </pc:picChg>
      </pc:sldChg>
      <pc:sldChg chg="modSp">
        <pc:chgData name="DENNESS, Samantha 3158" userId="759f23fe-68f2-4019-9d22-1f52a0710d2c" providerId="ADAL" clId="{41062613-4AFF-4F8F-B32B-63762BADD0FA}" dt="2025-04-01T12:10:17.855" v="46" actId="962"/>
        <pc:sldMkLst>
          <pc:docMk/>
          <pc:sldMk cId="3432083302" sldId="323"/>
        </pc:sldMkLst>
        <pc:graphicFrameChg chg="mod">
          <ac:chgData name="DENNESS, Samantha 3158" userId="759f23fe-68f2-4019-9d22-1f52a0710d2c" providerId="ADAL" clId="{41062613-4AFF-4F8F-B32B-63762BADD0FA}" dt="2025-04-01T12:10:17.855" v="46" actId="962"/>
          <ac:graphicFrameMkLst>
            <pc:docMk/>
            <pc:sldMk cId="3432083302" sldId="323"/>
            <ac:graphicFrameMk id="4" creationId="{CF902A6A-DDC6-ADCE-3664-343702EF1EA5}"/>
          </ac:graphicFrameMkLst>
        </pc:graphicFrameChg>
      </pc:sldChg>
      <pc:sldChg chg="modSp mod">
        <pc:chgData name="DENNESS, Samantha 3158" userId="759f23fe-68f2-4019-9d22-1f52a0710d2c" providerId="ADAL" clId="{41062613-4AFF-4F8F-B32B-63762BADD0FA}" dt="2025-04-01T12:10:20.467" v="52" actId="962"/>
        <pc:sldMkLst>
          <pc:docMk/>
          <pc:sldMk cId="4059992847" sldId="324"/>
        </pc:sldMkLst>
        <pc:picChg chg="mod">
          <ac:chgData name="DENNESS, Samantha 3158" userId="759f23fe-68f2-4019-9d22-1f52a0710d2c" providerId="ADAL" clId="{41062613-4AFF-4F8F-B32B-63762BADD0FA}" dt="2025-04-01T12:10:20.467" v="52" actId="962"/>
          <ac:picMkLst>
            <pc:docMk/>
            <pc:sldMk cId="4059992847" sldId="324"/>
            <ac:picMk id="7" creationId="{C66893DF-0328-1E51-9442-9D473B40B06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 Dissatisfaction &amp; Enquiries Per Month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35</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45170</c:v>
                </c:pt>
                <c:pt idx="1">
                  <c:v>45200</c:v>
                </c:pt>
                <c:pt idx="2">
                  <c:v>45231</c:v>
                </c:pt>
                <c:pt idx="3">
                  <c:v>45261</c:v>
                </c:pt>
                <c:pt idx="4">
                  <c:v>45292</c:v>
                </c:pt>
                <c:pt idx="5">
                  <c:v>45323</c:v>
                </c:pt>
                <c:pt idx="6">
                  <c:v>45352</c:v>
                </c:pt>
                <c:pt idx="7">
                  <c:v>45383</c:v>
                </c:pt>
                <c:pt idx="8">
                  <c:v>45413</c:v>
                </c:pt>
                <c:pt idx="9">
                  <c:v>45444</c:v>
                </c:pt>
                <c:pt idx="10">
                  <c:v>45474</c:v>
                </c:pt>
                <c:pt idx="11">
                  <c:v>45505</c:v>
                </c:pt>
              </c:numCache>
            </c:numRef>
          </c:cat>
          <c:val>
            <c:numRef>
              <c:f>Sheet1!$B$2:$B$13</c:f>
              <c:numCache>
                <c:formatCode>General</c:formatCode>
                <c:ptCount val="12"/>
                <c:pt idx="0">
                  <c:v>106</c:v>
                </c:pt>
                <c:pt idx="1">
                  <c:v>103</c:v>
                </c:pt>
                <c:pt idx="2">
                  <c:v>75</c:v>
                </c:pt>
                <c:pt idx="3">
                  <c:v>95</c:v>
                </c:pt>
                <c:pt idx="4">
                  <c:v>85</c:v>
                </c:pt>
                <c:pt idx="5">
                  <c:v>72</c:v>
                </c:pt>
                <c:pt idx="6">
                  <c:v>92</c:v>
                </c:pt>
                <c:pt idx="7">
                  <c:v>90</c:v>
                </c:pt>
                <c:pt idx="8">
                  <c:v>107</c:v>
                </c:pt>
                <c:pt idx="9">
                  <c:v>82</c:v>
                </c:pt>
                <c:pt idx="10">
                  <c:v>79</c:v>
                </c:pt>
                <c:pt idx="11">
                  <c:v>102</c:v>
                </c:pt>
              </c:numCache>
            </c:numRef>
          </c:val>
          <c:smooth val="0"/>
          <c:extLst>
            <c:ext xmlns:c16="http://schemas.microsoft.com/office/drawing/2014/chart" uri="{C3380CC4-5D6E-409C-BE32-E72D297353CC}">
              <c16:uniqueId val="{00000000-AB06-4A6A-8BC7-14AEBD1A0F71}"/>
            </c:ext>
          </c:extLst>
        </c:ser>
        <c:ser>
          <c:idx val="1"/>
          <c:order val="1"/>
          <c:tx>
            <c:strRef>
              <c:f>Sheet1!$C$1</c:f>
              <c:strCache>
                <c:ptCount val="1"/>
                <c:pt idx="0">
                  <c:v>36</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Sheet1!$A$2:$A$13</c:f>
              <c:numCache>
                <c:formatCode>mmm\-yy</c:formatCode>
                <c:ptCount val="12"/>
                <c:pt idx="0">
                  <c:v>45170</c:v>
                </c:pt>
                <c:pt idx="1">
                  <c:v>45200</c:v>
                </c:pt>
                <c:pt idx="2">
                  <c:v>45231</c:v>
                </c:pt>
                <c:pt idx="3">
                  <c:v>45261</c:v>
                </c:pt>
                <c:pt idx="4">
                  <c:v>45292</c:v>
                </c:pt>
                <c:pt idx="5">
                  <c:v>45323</c:v>
                </c:pt>
                <c:pt idx="6">
                  <c:v>45352</c:v>
                </c:pt>
                <c:pt idx="7">
                  <c:v>45383</c:v>
                </c:pt>
                <c:pt idx="8">
                  <c:v>45413</c:v>
                </c:pt>
                <c:pt idx="9">
                  <c:v>45444</c:v>
                </c:pt>
                <c:pt idx="10">
                  <c:v>45474</c:v>
                </c:pt>
                <c:pt idx="11">
                  <c:v>45505</c:v>
                </c:pt>
              </c:numCache>
            </c:numRef>
          </c:cat>
          <c:val>
            <c:numRef>
              <c:f>Sheet1!$C$2:$C$13</c:f>
              <c:numCache>
                <c:formatCode>General</c:formatCode>
                <c:ptCount val="12"/>
                <c:pt idx="0">
                  <c:v>160</c:v>
                </c:pt>
                <c:pt idx="1">
                  <c:v>121</c:v>
                </c:pt>
                <c:pt idx="2">
                  <c:v>131</c:v>
                </c:pt>
                <c:pt idx="3">
                  <c:v>138</c:v>
                </c:pt>
                <c:pt idx="4">
                  <c:v>164</c:v>
                </c:pt>
                <c:pt idx="5">
                  <c:v>130</c:v>
                </c:pt>
                <c:pt idx="6">
                  <c:v>130</c:v>
                </c:pt>
                <c:pt idx="7">
                  <c:v>120</c:v>
                </c:pt>
                <c:pt idx="8">
                  <c:v>136</c:v>
                </c:pt>
                <c:pt idx="9">
                  <c:v>164</c:v>
                </c:pt>
                <c:pt idx="10">
                  <c:v>179</c:v>
                </c:pt>
                <c:pt idx="11">
                  <c:v>138</c:v>
                </c:pt>
              </c:numCache>
            </c:numRef>
          </c:val>
          <c:smooth val="0"/>
          <c:extLst>
            <c:ext xmlns:c16="http://schemas.microsoft.com/office/drawing/2014/chart" uri="{C3380CC4-5D6E-409C-BE32-E72D297353CC}">
              <c16:uniqueId val="{00000001-AB06-4A6A-8BC7-14AEBD1A0F71}"/>
            </c:ext>
          </c:extLst>
        </c:ser>
        <c:dLbls>
          <c:dLblPos val="ctr"/>
          <c:showLegendKey val="0"/>
          <c:showVal val="1"/>
          <c:showCatName val="0"/>
          <c:showSerName val="0"/>
          <c:showPercent val="0"/>
          <c:showBubbleSize val="0"/>
        </c:dLbls>
        <c:marker val="1"/>
        <c:smooth val="0"/>
        <c:axId val="1675534287"/>
        <c:axId val="1675543855"/>
      </c:lineChart>
      <c:dateAx>
        <c:axId val="1675534287"/>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675543855"/>
        <c:crosses val="autoZero"/>
        <c:auto val="1"/>
        <c:lblOffset val="100"/>
        <c:baseTimeUnit val="months"/>
      </c:dateAx>
      <c:valAx>
        <c:axId val="167554385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75534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chemeClr val="tx1"/>
                </a:solidFill>
              </a:rPr>
              <a:t>HOW</a:t>
            </a:r>
            <a:r>
              <a:rPr lang="en-GB" sz="1600" b="1" baseline="0">
                <a:solidFill>
                  <a:schemeClr val="tx1"/>
                </a:solidFill>
              </a:rPr>
              <a:t> THE DISSATISFACTION WAS RECEIVED</a:t>
            </a:r>
            <a:r>
              <a:rPr lang="en-GB" baseline="0"/>
              <a:t>.  </a:t>
            </a:r>
            <a:endParaRPr lang="en-GB"/>
          </a:p>
        </c:rich>
      </c:tx>
      <c:layout>
        <c:manualLayout>
          <c:xMode val="edge"/>
          <c:yMode val="edge"/>
          <c:x val="0.25291974396848849"/>
          <c:y val="2.28571428571428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Sheet1!$A$1</c:f>
              <c:strCache>
                <c:ptCount val="1"/>
                <c:pt idx="0">
                  <c:v>Online Form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c:f>
              <c:numCache>
                <c:formatCode>General</c:formatCode>
                <c:ptCount val="1"/>
                <c:pt idx="0">
                  <c:v>43</c:v>
                </c:pt>
              </c:numCache>
            </c:numRef>
          </c:val>
          <c:extLst>
            <c:ext xmlns:c16="http://schemas.microsoft.com/office/drawing/2014/chart" uri="{C3380CC4-5D6E-409C-BE32-E72D297353CC}">
              <c16:uniqueId val="{00000000-175F-4C7F-BA54-949FB52D4904}"/>
            </c:ext>
          </c:extLst>
        </c:ser>
        <c:ser>
          <c:idx val="1"/>
          <c:order val="1"/>
          <c:tx>
            <c:strRef>
              <c:f>Sheet1!$A$2</c:f>
              <c:strCache>
                <c:ptCount val="1"/>
                <c:pt idx="0">
                  <c:v>Email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24</c:v>
                </c:pt>
              </c:numCache>
            </c:numRef>
          </c:val>
          <c:extLst>
            <c:ext xmlns:c16="http://schemas.microsoft.com/office/drawing/2014/chart" uri="{C3380CC4-5D6E-409C-BE32-E72D297353CC}">
              <c16:uniqueId val="{00000001-175F-4C7F-BA54-949FB52D4904}"/>
            </c:ext>
          </c:extLst>
        </c:ser>
        <c:ser>
          <c:idx val="2"/>
          <c:order val="2"/>
          <c:tx>
            <c:strRef>
              <c:f>Sheet1!$A$3</c:f>
              <c:strCache>
                <c:ptCount val="1"/>
                <c:pt idx="0">
                  <c:v>IOPC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General</c:formatCode>
                <c:ptCount val="1"/>
                <c:pt idx="0">
                  <c:v>13</c:v>
                </c:pt>
              </c:numCache>
            </c:numRef>
          </c:val>
          <c:extLst>
            <c:ext xmlns:c16="http://schemas.microsoft.com/office/drawing/2014/chart" uri="{C3380CC4-5D6E-409C-BE32-E72D297353CC}">
              <c16:uniqueId val="{00000002-175F-4C7F-BA54-949FB52D4904}"/>
            </c:ext>
          </c:extLst>
        </c:ser>
        <c:ser>
          <c:idx val="3"/>
          <c:order val="3"/>
          <c:tx>
            <c:strRef>
              <c:f>Sheet1!$A$4</c:f>
              <c:strCache>
                <c:ptCount val="1"/>
                <c:pt idx="0">
                  <c:v>Letter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General</c:formatCode>
                <c:ptCount val="1"/>
                <c:pt idx="0">
                  <c:v>1</c:v>
                </c:pt>
              </c:numCache>
            </c:numRef>
          </c:val>
          <c:extLst>
            <c:ext xmlns:c16="http://schemas.microsoft.com/office/drawing/2014/chart" uri="{C3380CC4-5D6E-409C-BE32-E72D297353CC}">
              <c16:uniqueId val="{00000003-175F-4C7F-BA54-949FB52D4904}"/>
            </c:ext>
          </c:extLst>
        </c:ser>
        <c:ser>
          <c:idx val="4"/>
          <c:order val="4"/>
          <c:tx>
            <c:strRef>
              <c:f>Sheet1!$A$5</c:f>
              <c:strCache>
                <c:ptCount val="1"/>
                <c:pt idx="0">
                  <c:v>FCR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General</c:formatCode>
                <c:ptCount val="1"/>
                <c:pt idx="0">
                  <c:v>1</c:v>
                </c:pt>
              </c:numCache>
            </c:numRef>
          </c:val>
          <c:extLst>
            <c:ext xmlns:c16="http://schemas.microsoft.com/office/drawing/2014/chart" uri="{C3380CC4-5D6E-409C-BE32-E72D297353CC}">
              <c16:uniqueId val="{00000004-175F-4C7F-BA54-949FB52D4904}"/>
            </c:ext>
          </c:extLst>
        </c:ser>
        <c:ser>
          <c:idx val="5"/>
          <c:order val="5"/>
          <c:tx>
            <c:strRef>
              <c:f>Sheet1!$A$6</c:f>
              <c:strCache>
                <c:ptCount val="1"/>
                <c:pt idx="0">
                  <c:v>Enquiry Office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General</c:formatCode>
                <c:ptCount val="1"/>
                <c:pt idx="0">
                  <c:v>3</c:v>
                </c:pt>
              </c:numCache>
            </c:numRef>
          </c:val>
          <c:extLst>
            <c:ext xmlns:c16="http://schemas.microsoft.com/office/drawing/2014/chart" uri="{C3380CC4-5D6E-409C-BE32-E72D297353CC}">
              <c16:uniqueId val="{00000005-175F-4C7F-BA54-949FB52D4904}"/>
            </c:ext>
          </c:extLst>
        </c:ser>
        <c:ser>
          <c:idx val="6"/>
          <c:order val="6"/>
          <c:tx>
            <c:strRef>
              <c:f>Sheet1!$A$7</c:f>
              <c:strCache>
                <c:ptCount val="1"/>
                <c:pt idx="0">
                  <c:v>Telephone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c:f>
              <c:numCache>
                <c:formatCode>General</c:formatCode>
                <c:ptCount val="1"/>
                <c:pt idx="0">
                  <c:v>13</c:v>
                </c:pt>
              </c:numCache>
            </c:numRef>
          </c:val>
          <c:extLst>
            <c:ext xmlns:c16="http://schemas.microsoft.com/office/drawing/2014/chart" uri="{C3380CC4-5D6E-409C-BE32-E72D297353CC}">
              <c16:uniqueId val="{00000006-175F-4C7F-BA54-949FB52D4904}"/>
            </c:ext>
          </c:extLst>
        </c:ser>
        <c:ser>
          <c:idx val="7"/>
          <c:order val="7"/>
          <c:tx>
            <c:strRef>
              <c:f>Sheet1!$A$8</c:f>
              <c:strCache>
                <c:ptCount val="1"/>
                <c:pt idx="0">
                  <c:v>PSD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Sheet1!$B$8</c:f>
              <c:numCache>
                <c:formatCode>General</c:formatCode>
                <c:ptCount val="1"/>
                <c:pt idx="0">
                  <c:v>4</c:v>
                </c:pt>
              </c:numCache>
            </c:numRef>
          </c:val>
          <c:extLst>
            <c:ext xmlns:c16="http://schemas.microsoft.com/office/drawing/2014/chart" uri="{C3380CC4-5D6E-409C-BE32-E72D297353CC}">
              <c16:uniqueId val="{00000007-175F-4C7F-BA54-949FB52D4904}"/>
            </c:ext>
          </c:extLst>
        </c:ser>
        <c:dLbls>
          <c:dLblPos val="outEnd"/>
          <c:showLegendKey val="0"/>
          <c:showVal val="1"/>
          <c:showCatName val="0"/>
          <c:showSerName val="0"/>
          <c:showPercent val="0"/>
          <c:showBubbleSize val="0"/>
        </c:dLbls>
        <c:gapWidth val="219"/>
        <c:overlap val="-27"/>
        <c:axId val="1766200960"/>
        <c:axId val="1762640080"/>
      </c:barChart>
      <c:catAx>
        <c:axId val="1766200960"/>
        <c:scaling>
          <c:orientation val="minMax"/>
        </c:scaling>
        <c:delete val="1"/>
        <c:axPos val="b"/>
        <c:numFmt formatCode="General" sourceLinked="1"/>
        <c:majorTickMark val="none"/>
        <c:minorTickMark val="none"/>
        <c:tickLblPos val="nextTo"/>
        <c:crossAx val="1762640080"/>
        <c:crosses val="autoZero"/>
        <c:auto val="1"/>
        <c:lblAlgn val="ctr"/>
        <c:lblOffset val="100"/>
        <c:noMultiLvlLbl val="0"/>
      </c:catAx>
      <c:valAx>
        <c:axId val="176264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6200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a:t>dissatisfactions</a:t>
            </a:r>
            <a:r>
              <a:rPr lang="en-GB" baseline="0"/>
              <a:t> by department</a:t>
            </a:r>
            <a:endParaRPr lang="en-GB"/>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GB"/>
        </a:p>
      </c:txPr>
    </c:title>
    <c:autoTitleDeleted val="0"/>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637-458B-99F1-05FDC36FB74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637-458B-99F1-05FDC36FB74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637-458B-99F1-05FDC36FB74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F637-458B-99F1-05FDC36FB745}"/>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F637-458B-99F1-05FDC36FB745}"/>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F637-458B-99F1-05FDC36FB745}"/>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F637-458B-99F1-05FDC36FB745}"/>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F637-458B-99F1-05FDC36FB745}"/>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F637-458B-99F1-05FDC36FB745}"/>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F637-458B-99F1-05FDC36FB745}"/>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F637-458B-99F1-05FDC36FB745}"/>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F637-458B-99F1-05FDC36FB745}"/>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F637-458B-99F1-05FDC36FB74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F637-458B-99F1-05FDC36FB745}"/>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F637-458B-99F1-05FDC36FB745}"/>
                </c:ext>
              </c:extLst>
            </c:dLbl>
            <c:dLbl>
              <c:idx val="2"/>
              <c:layout>
                <c:manualLayout>
                  <c:x val="3.3250207813798803E-2"/>
                  <c:y val="7.002188183807428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637-458B-99F1-05FDC36FB745}"/>
                </c:ext>
              </c:extLst>
            </c:dLbl>
            <c:dLbl>
              <c:idx val="3"/>
              <c:layout>
                <c:manualLayout>
                  <c:x val="1.2569736203469208E-2"/>
                  <c:y val="1.568324747152776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637-458B-99F1-05FDC36FB745}"/>
                </c:ext>
              </c:extLst>
            </c:dLbl>
            <c:dLbl>
              <c:idx val="4"/>
              <c:layout>
                <c:manualLayout>
                  <c:x val="-9.4111027640979509E-3"/>
                  <c:y val="4.832888230327882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637-458B-99F1-05FDC36FB745}"/>
                </c:ext>
              </c:extLst>
            </c:dLbl>
            <c:dLbl>
              <c:idx val="5"/>
              <c:layout>
                <c:manualLayout>
                  <c:x val="-3.5818702874154867E-2"/>
                  <c:y val="5.543398978847546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637-458B-99F1-05FDC36FB745}"/>
                </c:ext>
              </c:extLst>
            </c:dLbl>
            <c:dLbl>
              <c:idx val="6"/>
              <c:layout>
                <c:manualLayout>
                  <c:x val="-6.7821151331348625E-2"/>
                  <c:y val="-1.750547045951870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637-458B-99F1-05FDC36FB745}"/>
                </c:ext>
              </c:extLst>
            </c:dLbl>
            <c:dLbl>
              <c:idx val="7"/>
              <c:layout>
                <c:manualLayout>
                  <c:x val="-5.9493923683567838E-2"/>
                  <c:y val="-6.418672501823487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637-458B-99F1-05FDC36FB745}"/>
                </c:ext>
              </c:extLst>
            </c:dLbl>
            <c:dLbl>
              <c:idx val="8"/>
              <c:layout>
                <c:manualLayout>
                  <c:x val="0"/>
                  <c:y val="-0.2071480671043034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637-458B-99F1-05FDC36FB745}"/>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3-F637-458B-99F1-05FDC36FB745}"/>
                </c:ext>
              </c:extLst>
            </c:dLbl>
            <c:dLbl>
              <c:idx val="10"/>
              <c:layout>
                <c:manualLayout>
                  <c:x val="1.8632264606500044E-2"/>
                  <c:y val="-6.418672501823485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637-458B-99F1-05FDC36FB745}"/>
                </c:ext>
              </c:extLst>
            </c:dLbl>
            <c:dLbl>
              <c:idx val="11"/>
              <c:layout>
                <c:manualLayout>
                  <c:x val="7.315045719035744E-2"/>
                  <c:y val="-3.209336250911743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F637-458B-99F1-05FDC36FB745}"/>
                </c:ext>
              </c:extLst>
            </c:dLbl>
            <c:dLbl>
              <c:idx val="12"/>
              <c:layout>
                <c:manualLayout>
                  <c:x val="2.2847197103895468E-2"/>
                  <c:y val="1.604668125455866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636042402826856"/>
                      <c:h val="0.1062290299051787"/>
                    </c:manualLayout>
                  </c15:layout>
                </c:ext>
                <c:ext xmlns:c16="http://schemas.microsoft.com/office/drawing/2014/chart" uri="{C3380CC4-5D6E-409C-BE32-E72D297353CC}">
                  <c16:uniqueId val="{00000019-F637-458B-99F1-05FDC36FB74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Sheet1!$A$1:$A$13</c:f>
              <c:strCache>
                <c:ptCount val="13"/>
                <c:pt idx="0">
                  <c:v>CID</c:v>
                </c:pt>
                <c:pt idx="1">
                  <c:v>CTC</c:v>
                </c:pt>
                <c:pt idx="2">
                  <c:v>Emerald</c:v>
                </c:pt>
                <c:pt idx="3">
                  <c:v>FCR</c:v>
                </c:pt>
                <c:pt idx="4">
                  <c:v>Custody</c:v>
                </c:pt>
                <c:pt idx="5">
                  <c:v>Road Policing Unit</c:v>
                </c:pt>
                <c:pt idx="6">
                  <c:v>PVP</c:v>
                </c:pt>
                <c:pt idx="7">
                  <c:v>Student Hub</c:v>
                </c:pt>
                <c:pt idx="8">
                  <c:v>Patrol South</c:v>
                </c:pt>
                <c:pt idx="9">
                  <c:v>Patrol North</c:v>
                </c:pt>
                <c:pt idx="10">
                  <c:v>RASSO</c:v>
                </c:pt>
                <c:pt idx="11">
                  <c:v>Luton Airport</c:v>
                </c:pt>
                <c:pt idx="12">
                  <c:v>Neighbourhood Policing </c:v>
                </c:pt>
              </c:strCache>
            </c:strRef>
          </c:cat>
          <c:val>
            <c:numRef>
              <c:f>Sheet1!$B$1:$B$13</c:f>
              <c:numCache>
                <c:formatCode>General</c:formatCode>
                <c:ptCount val="13"/>
                <c:pt idx="0">
                  <c:v>9</c:v>
                </c:pt>
                <c:pt idx="1">
                  <c:v>2</c:v>
                </c:pt>
                <c:pt idx="2">
                  <c:v>8</c:v>
                </c:pt>
                <c:pt idx="3">
                  <c:v>6</c:v>
                </c:pt>
                <c:pt idx="4">
                  <c:v>3</c:v>
                </c:pt>
                <c:pt idx="5">
                  <c:v>2</c:v>
                </c:pt>
                <c:pt idx="6">
                  <c:v>2</c:v>
                </c:pt>
                <c:pt idx="7">
                  <c:v>2</c:v>
                </c:pt>
                <c:pt idx="8">
                  <c:v>18</c:v>
                </c:pt>
                <c:pt idx="9">
                  <c:v>23</c:v>
                </c:pt>
                <c:pt idx="10">
                  <c:v>3</c:v>
                </c:pt>
                <c:pt idx="11">
                  <c:v>2</c:v>
                </c:pt>
                <c:pt idx="12">
                  <c:v>11</c:v>
                </c:pt>
              </c:numCache>
            </c:numRef>
          </c:val>
          <c:extLst>
            <c:ext xmlns:c16="http://schemas.microsoft.com/office/drawing/2014/chart" uri="{C3380CC4-5D6E-409C-BE32-E72D297353CC}">
              <c16:uniqueId val="{0000001A-F637-458B-99F1-05FDC36FB74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ysClr val="windowText" lastClr="000000"/>
                </a:solidFill>
              </a:rPr>
              <a:t>DISSATISFACTION  BY ROLE AUGUST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c:f>
              <c:strCache>
                <c:ptCount val="1"/>
                <c:pt idx="0">
                  <c:v>Member of Public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c:f>
              <c:numCache>
                <c:formatCode>General</c:formatCode>
                <c:ptCount val="1"/>
                <c:pt idx="0">
                  <c:v>27</c:v>
                </c:pt>
              </c:numCache>
            </c:numRef>
          </c:val>
          <c:extLst>
            <c:ext xmlns:c16="http://schemas.microsoft.com/office/drawing/2014/chart" uri="{C3380CC4-5D6E-409C-BE32-E72D297353CC}">
              <c16:uniqueId val="{00000000-8CBD-4060-A5D7-0805D9F78A3B}"/>
            </c:ext>
          </c:extLst>
        </c:ser>
        <c:ser>
          <c:idx val="1"/>
          <c:order val="1"/>
          <c:tx>
            <c:strRef>
              <c:f>Sheet1!$A$2</c:f>
              <c:strCache>
                <c:ptCount val="1"/>
                <c:pt idx="0">
                  <c:v>Related Party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19</c:v>
                </c:pt>
              </c:numCache>
            </c:numRef>
          </c:val>
          <c:extLst>
            <c:ext xmlns:c16="http://schemas.microsoft.com/office/drawing/2014/chart" uri="{C3380CC4-5D6E-409C-BE32-E72D297353CC}">
              <c16:uniqueId val="{00000001-8CBD-4060-A5D7-0805D9F78A3B}"/>
            </c:ext>
          </c:extLst>
        </c:ser>
        <c:ser>
          <c:idx val="2"/>
          <c:order val="2"/>
          <c:tx>
            <c:strRef>
              <c:f>Sheet1!$A$3</c:f>
              <c:strCache>
                <c:ptCount val="1"/>
                <c:pt idx="0">
                  <c:v>Suspect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General</c:formatCode>
                <c:ptCount val="1"/>
                <c:pt idx="0">
                  <c:v>15</c:v>
                </c:pt>
              </c:numCache>
            </c:numRef>
          </c:val>
          <c:extLst>
            <c:ext xmlns:c16="http://schemas.microsoft.com/office/drawing/2014/chart" uri="{C3380CC4-5D6E-409C-BE32-E72D297353CC}">
              <c16:uniqueId val="{00000002-8CBD-4060-A5D7-0805D9F78A3B}"/>
            </c:ext>
          </c:extLst>
        </c:ser>
        <c:ser>
          <c:idx val="3"/>
          <c:order val="3"/>
          <c:tx>
            <c:strRef>
              <c:f>Sheet1!$A$4</c:f>
              <c:strCache>
                <c:ptCount val="1"/>
                <c:pt idx="0">
                  <c:v>Victim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General</c:formatCode>
                <c:ptCount val="1"/>
                <c:pt idx="0">
                  <c:v>41</c:v>
                </c:pt>
              </c:numCache>
            </c:numRef>
          </c:val>
          <c:extLst>
            <c:ext xmlns:c16="http://schemas.microsoft.com/office/drawing/2014/chart" uri="{C3380CC4-5D6E-409C-BE32-E72D297353CC}">
              <c16:uniqueId val="{00000003-8CBD-4060-A5D7-0805D9F78A3B}"/>
            </c:ext>
          </c:extLst>
        </c:ser>
        <c:dLbls>
          <c:dLblPos val="outEnd"/>
          <c:showLegendKey val="0"/>
          <c:showVal val="1"/>
          <c:showCatName val="0"/>
          <c:showSerName val="0"/>
          <c:showPercent val="0"/>
          <c:showBubbleSize val="0"/>
        </c:dLbls>
        <c:gapWidth val="219"/>
        <c:overlap val="-27"/>
        <c:axId val="1701178688"/>
        <c:axId val="1701188768"/>
      </c:barChart>
      <c:catAx>
        <c:axId val="1701178688"/>
        <c:scaling>
          <c:orientation val="minMax"/>
        </c:scaling>
        <c:delete val="1"/>
        <c:axPos val="b"/>
        <c:numFmt formatCode="General" sourceLinked="1"/>
        <c:majorTickMark val="none"/>
        <c:minorTickMark val="none"/>
        <c:tickLblPos val="nextTo"/>
        <c:crossAx val="1701188768"/>
        <c:crosses val="autoZero"/>
        <c:auto val="1"/>
        <c:lblAlgn val="ctr"/>
        <c:lblOffset val="100"/>
        <c:noMultiLvlLbl val="0"/>
      </c:catAx>
      <c:valAx>
        <c:axId val="1701188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1178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a:solidFill>
                  <a:sysClr val="windowText" lastClr="000000"/>
                </a:solidFill>
              </a:rPr>
              <a:t>TOP</a:t>
            </a:r>
            <a:r>
              <a:rPr lang="en-GB" sz="1600" b="1" baseline="0">
                <a:solidFill>
                  <a:sysClr val="windowText" lastClr="000000"/>
                </a:solidFill>
              </a:rPr>
              <a:t> 5 ALLEGATIONS AUGUST 2024</a:t>
            </a:r>
            <a:endParaRPr lang="en-GB" sz="16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Sheet1!$A$9</c:f>
              <c:strCache>
                <c:ptCount val="1"/>
                <c:pt idx="0">
                  <c:v>Decisions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c:f>
              <c:numCache>
                <c:formatCode>General</c:formatCode>
                <c:ptCount val="1"/>
                <c:pt idx="0">
                  <c:v>9</c:v>
                </c:pt>
              </c:numCache>
            </c:numRef>
          </c:val>
          <c:extLst>
            <c:ext xmlns:c16="http://schemas.microsoft.com/office/drawing/2014/chart" uri="{C3380CC4-5D6E-409C-BE32-E72D297353CC}">
              <c16:uniqueId val="{00000000-8FE3-4953-8784-3DBF827539C9}"/>
            </c:ext>
          </c:extLst>
        </c:ser>
        <c:ser>
          <c:idx val="1"/>
          <c:order val="1"/>
          <c:tx>
            <c:strRef>
              <c:f>Sheet1!$A$10</c:f>
              <c:strCache>
                <c:ptCount val="1"/>
                <c:pt idx="0">
                  <c:v>General Level Level of Service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Sheet1!$B$10</c:f>
              <c:numCache>
                <c:formatCode>General</c:formatCode>
                <c:ptCount val="1"/>
                <c:pt idx="0">
                  <c:v>26</c:v>
                </c:pt>
              </c:numCache>
            </c:numRef>
          </c:val>
          <c:extLst>
            <c:ext xmlns:c16="http://schemas.microsoft.com/office/drawing/2014/chart" uri="{C3380CC4-5D6E-409C-BE32-E72D297353CC}">
              <c16:uniqueId val="{00000001-8FE3-4953-8784-3DBF827539C9}"/>
            </c:ext>
          </c:extLst>
        </c:ser>
        <c:ser>
          <c:idx val="2"/>
          <c:order val="2"/>
          <c:tx>
            <c:strRef>
              <c:f>Sheet1!$A$11</c:f>
              <c:strCache>
                <c:ptCount val="1"/>
                <c:pt idx="0">
                  <c:v>Information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Sheet1!$B$11</c:f>
              <c:numCache>
                <c:formatCode>General</c:formatCode>
                <c:ptCount val="1"/>
                <c:pt idx="0">
                  <c:v>11</c:v>
                </c:pt>
              </c:numCache>
            </c:numRef>
          </c:val>
          <c:extLst>
            <c:ext xmlns:c16="http://schemas.microsoft.com/office/drawing/2014/chart" uri="{C3380CC4-5D6E-409C-BE32-E72D297353CC}">
              <c16:uniqueId val="{00000002-8FE3-4953-8784-3DBF827539C9}"/>
            </c:ext>
          </c:extLst>
        </c:ser>
        <c:ser>
          <c:idx val="3"/>
          <c:order val="3"/>
          <c:tx>
            <c:strRef>
              <c:f>Sheet1!$A$12</c:f>
              <c:strCache>
                <c:ptCount val="1"/>
                <c:pt idx="0">
                  <c:v>Police action following contact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Sheet1!$B$12</c:f>
              <c:numCache>
                <c:formatCode>General</c:formatCode>
                <c:ptCount val="1"/>
                <c:pt idx="0">
                  <c:v>34</c:v>
                </c:pt>
              </c:numCache>
            </c:numRef>
          </c:val>
          <c:extLst>
            <c:ext xmlns:c16="http://schemas.microsoft.com/office/drawing/2014/chart" uri="{C3380CC4-5D6E-409C-BE32-E72D297353CC}">
              <c16:uniqueId val="{00000003-8FE3-4953-8784-3DBF827539C9}"/>
            </c:ext>
          </c:extLst>
        </c:ser>
        <c:ser>
          <c:idx val="4"/>
          <c:order val="4"/>
          <c:tx>
            <c:strRef>
              <c:f>Sheet1!$A$13</c:f>
              <c:strCache>
                <c:ptCount val="1"/>
                <c:pt idx="0">
                  <c:v>Impolite language/tone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Sheet1!$B$13</c:f>
              <c:numCache>
                <c:formatCode>General</c:formatCode>
                <c:ptCount val="1"/>
                <c:pt idx="0">
                  <c:v>5</c:v>
                </c:pt>
              </c:numCache>
            </c:numRef>
          </c:val>
          <c:extLst>
            <c:ext xmlns:c16="http://schemas.microsoft.com/office/drawing/2014/chart" uri="{C3380CC4-5D6E-409C-BE32-E72D297353CC}">
              <c16:uniqueId val="{00000004-8FE3-4953-8784-3DBF827539C9}"/>
            </c:ext>
          </c:extLst>
        </c:ser>
        <c:dLbls>
          <c:dLblPos val="outEnd"/>
          <c:showLegendKey val="0"/>
          <c:showVal val="1"/>
          <c:showCatName val="0"/>
          <c:showSerName val="0"/>
          <c:showPercent val="0"/>
          <c:showBubbleSize val="0"/>
        </c:dLbls>
        <c:gapWidth val="219"/>
        <c:overlap val="-27"/>
        <c:axId val="1455214735"/>
        <c:axId val="1455225551"/>
      </c:barChart>
      <c:catAx>
        <c:axId val="1455214735"/>
        <c:scaling>
          <c:orientation val="minMax"/>
        </c:scaling>
        <c:delete val="1"/>
        <c:axPos val="b"/>
        <c:numFmt formatCode="General" sourceLinked="1"/>
        <c:majorTickMark val="none"/>
        <c:minorTickMark val="none"/>
        <c:tickLblPos val="nextTo"/>
        <c:crossAx val="1455225551"/>
        <c:crosses val="autoZero"/>
        <c:auto val="1"/>
        <c:lblAlgn val="ctr"/>
        <c:lblOffset val="100"/>
        <c:noMultiLvlLbl val="0"/>
      </c:catAx>
      <c:valAx>
        <c:axId val="1455225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52147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GB">
                <a:solidFill>
                  <a:sysClr val="windowText" lastClr="000000"/>
                </a:solidFill>
              </a:rPr>
              <a:t>ALLEGATION</a:t>
            </a:r>
            <a:r>
              <a:rPr lang="en-GB" baseline="0">
                <a:solidFill>
                  <a:sysClr val="windowText" lastClr="000000"/>
                </a:solidFill>
              </a:rPr>
              <a:t> OUTCOME SUMMARY AUGUST 2024 </a:t>
            </a:r>
            <a:endParaRPr lang="en-GB">
              <a:solidFill>
                <a:sysClr val="windowText" lastClr="000000"/>
              </a:solidFill>
            </a:endParaRPr>
          </a:p>
        </c:rich>
      </c:tx>
      <c:layout>
        <c:manualLayout>
          <c:xMode val="edge"/>
          <c:yMode val="edge"/>
          <c:x val="0.18121722245534355"/>
          <c:y val="2.1917808219178082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GB"/>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66E-4655-8565-AAADFD37951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66E-4655-8565-AAADFD37951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66E-4655-8565-AAADFD37951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66E-4655-8565-AAADFD37951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66E-4655-8565-AAADFD37951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966E-4655-8565-AAADFD37951D}"/>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966E-4655-8565-AAADFD37951D}"/>
              </c:ext>
            </c:extLst>
          </c:dPt>
          <c:dLbls>
            <c:dLbl>
              <c:idx val="0"/>
              <c:layout>
                <c:manualLayout>
                  <c:x val="-2.5078369905956112E-2"/>
                  <c:y val="-3.592814371257484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66E-4655-8565-AAADFD37951D}"/>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3-966E-4655-8565-AAADFD37951D}"/>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5-966E-4655-8565-AAADFD37951D}"/>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7-966E-4655-8565-AAADFD37951D}"/>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9-966E-4655-8565-AAADFD37951D}"/>
                </c:ext>
              </c:extLst>
            </c:dLbl>
            <c:dLbl>
              <c:idx val="5"/>
              <c:layout>
                <c:manualLayout>
                  <c:x val="2.0898641588296761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66E-4655-8565-AAADFD37951D}"/>
                </c:ext>
              </c:extLst>
            </c:dLbl>
            <c:dLbl>
              <c:idx val="6"/>
              <c:layout>
                <c:manualLayout>
                  <c:x val="8.3594566353187044E-2"/>
                  <c:y val="-3.287671232876714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66E-4655-8565-AAADFD37951D}"/>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Sheet1!$A$1:$A$7</c:f>
              <c:strCache>
                <c:ptCount val="7"/>
                <c:pt idx="0">
                  <c:v>Apology Given</c:v>
                </c:pt>
                <c:pt idx="1">
                  <c:v>Debrief Given</c:v>
                </c:pt>
                <c:pt idx="2">
                  <c:v>Explanation Given</c:v>
                </c:pt>
                <c:pt idx="3">
                  <c:v>Individual Learning</c:v>
                </c:pt>
                <c:pt idx="4">
                  <c:v>Informal Action</c:v>
                </c:pt>
                <c:pt idx="5">
                  <c:v>No Further Action</c:v>
                </c:pt>
                <c:pt idx="6">
                  <c:v>Other Action</c:v>
                </c:pt>
              </c:strCache>
            </c:strRef>
          </c:cat>
          <c:val>
            <c:numRef>
              <c:f>Sheet1!$B$1:$B$7</c:f>
              <c:numCache>
                <c:formatCode>General</c:formatCode>
                <c:ptCount val="7"/>
                <c:pt idx="0">
                  <c:v>8</c:v>
                </c:pt>
                <c:pt idx="1">
                  <c:v>2</c:v>
                </c:pt>
                <c:pt idx="2">
                  <c:v>13</c:v>
                </c:pt>
                <c:pt idx="3">
                  <c:v>6</c:v>
                </c:pt>
                <c:pt idx="4">
                  <c:v>1</c:v>
                </c:pt>
                <c:pt idx="5">
                  <c:v>12</c:v>
                </c:pt>
                <c:pt idx="6">
                  <c:v>5</c:v>
                </c:pt>
              </c:numCache>
            </c:numRef>
          </c:val>
          <c:extLst>
            <c:ext xmlns:c16="http://schemas.microsoft.com/office/drawing/2014/chart" uri="{C3380CC4-5D6E-409C-BE32-E72D297353CC}">
              <c16:uniqueId val="{0000000E-966E-4655-8565-AAADFD37951D}"/>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chemeClr val="tx1"/>
                </a:solidFill>
              </a:rPr>
              <a:t>RECORDED</a:t>
            </a:r>
            <a:r>
              <a:rPr lang="en-GB" b="1" baseline="0">
                <a:solidFill>
                  <a:schemeClr val="tx1"/>
                </a:solidFill>
              </a:rPr>
              <a:t> ETHNICITY AUGUST 2024</a:t>
            </a:r>
            <a:endParaRPr lang="en-GB" b="1">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Sheet1!$A$1</c:f>
              <c:strCache>
                <c:ptCount val="1"/>
                <c:pt idx="0">
                  <c:v>Not Stated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c:f>
              <c:numCache>
                <c:formatCode>General</c:formatCode>
                <c:ptCount val="1"/>
                <c:pt idx="0">
                  <c:v>33</c:v>
                </c:pt>
              </c:numCache>
            </c:numRef>
          </c:val>
          <c:extLst>
            <c:ext xmlns:c16="http://schemas.microsoft.com/office/drawing/2014/chart" uri="{C3380CC4-5D6E-409C-BE32-E72D297353CC}">
              <c16:uniqueId val="{00000000-7964-480E-89FC-E19653BD1010}"/>
            </c:ext>
          </c:extLst>
        </c:ser>
        <c:ser>
          <c:idx val="1"/>
          <c:order val="1"/>
          <c:tx>
            <c:strRef>
              <c:f>Sheet1!$A$2</c:f>
              <c:strCache>
                <c:ptCount val="1"/>
                <c:pt idx="0">
                  <c:v>Prefer Not To Say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General</c:formatCode>
                <c:ptCount val="1"/>
                <c:pt idx="0">
                  <c:v>6</c:v>
                </c:pt>
              </c:numCache>
            </c:numRef>
          </c:val>
          <c:extLst>
            <c:ext xmlns:c16="http://schemas.microsoft.com/office/drawing/2014/chart" uri="{C3380CC4-5D6E-409C-BE32-E72D297353CC}">
              <c16:uniqueId val="{00000001-7964-480E-89FC-E19653BD1010}"/>
            </c:ext>
          </c:extLst>
        </c:ser>
        <c:ser>
          <c:idx val="2"/>
          <c:order val="2"/>
          <c:tx>
            <c:strRef>
              <c:f>Sheet1!$A$3</c:f>
              <c:strCache>
                <c:ptCount val="1"/>
                <c:pt idx="0">
                  <c:v>White British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c:f>
              <c:numCache>
                <c:formatCode>General</c:formatCode>
                <c:ptCount val="1"/>
                <c:pt idx="0">
                  <c:v>39</c:v>
                </c:pt>
              </c:numCache>
            </c:numRef>
          </c:val>
          <c:extLst>
            <c:ext xmlns:c16="http://schemas.microsoft.com/office/drawing/2014/chart" uri="{C3380CC4-5D6E-409C-BE32-E72D297353CC}">
              <c16:uniqueId val="{00000002-7964-480E-89FC-E19653BD1010}"/>
            </c:ext>
          </c:extLst>
        </c:ser>
        <c:ser>
          <c:idx val="3"/>
          <c:order val="3"/>
          <c:tx>
            <c:strRef>
              <c:f>Sheet1!$A$4</c:f>
              <c:strCache>
                <c:ptCount val="1"/>
                <c:pt idx="0">
                  <c:v>Any Other White Background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Sheet1!$B$4</c:f>
              <c:numCache>
                <c:formatCode>General</c:formatCode>
                <c:ptCount val="1"/>
                <c:pt idx="0">
                  <c:v>6</c:v>
                </c:pt>
              </c:numCache>
            </c:numRef>
          </c:val>
          <c:extLst>
            <c:ext xmlns:c16="http://schemas.microsoft.com/office/drawing/2014/chart" uri="{C3380CC4-5D6E-409C-BE32-E72D297353CC}">
              <c16:uniqueId val="{00000003-7964-480E-89FC-E19653BD1010}"/>
            </c:ext>
          </c:extLst>
        </c:ser>
        <c:ser>
          <c:idx val="4"/>
          <c:order val="4"/>
          <c:tx>
            <c:strRef>
              <c:f>Sheet1!$A$5</c:f>
              <c:strCache>
                <c:ptCount val="1"/>
                <c:pt idx="0">
                  <c:v>Any Other Mixed Background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c:f>
              <c:numCache>
                <c:formatCode>General</c:formatCode>
                <c:ptCount val="1"/>
                <c:pt idx="0">
                  <c:v>1</c:v>
                </c:pt>
              </c:numCache>
            </c:numRef>
          </c:val>
          <c:extLst>
            <c:ext xmlns:c16="http://schemas.microsoft.com/office/drawing/2014/chart" uri="{C3380CC4-5D6E-409C-BE32-E72D297353CC}">
              <c16:uniqueId val="{00000004-7964-480E-89FC-E19653BD1010}"/>
            </c:ext>
          </c:extLst>
        </c:ser>
        <c:ser>
          <c:idx val="5"/>
          <c:order val="5"/>
          <c:tx>
            <c:strRef>
              <c:f>Sheet1!$A$6</c:f>
              <c:strCache>
                <c:ptCount val="1"/>
                <c:pt idx="0">
                  <c:v>Asian Bangladeshi</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Sheet1!$B$6</c:f>
              <c:numCache>
                <c:formatCode>General</c:formatCode>
                <c:ptCount val="1"/>
                <c:pt idx="0">
                  <c:v>1</c:v>
                </c:pt>
              </c:numCache>
            </c:numRef>
          </c:val>
          <c:extLst>
            <c:ext xmlns:c16="http://schemas.microsoft.com/office/drawing/2014/chart" uri="{C3380CC4-5D6E-409C-BE32-E72D297353CC}">
              <c16:uniqueId val="{00000005-7964-480E-89FC-E19653BD1010}"/>
            </c:ext>
          </c:extLst>
        </c:ser>
        <c:ser>
          <c:idx val="6"/>
          <c:order val="6"/>
          <c:tx>
            <c:strRef>
              <c:f>Sheet1!$A$7</c:f>
              <c:strCache>
                <c:ptCount val="1"/>
                <c:pt idx="0">
                  <c:v>Any Other Black Background</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Sheet1!$B$7</c:f>
              <c:numCache>
                <c:formatCode>General</c:formatCode>
                <c:ptCount val="1"/>
                <c:pt idx="0">
                  <c:v>1</c:v>
                </c:pt>
              </c:numCache>
            </c:numRef>
          </c:val>
          <c:extLst>
            <c:ext xmlns:c16="http://schemas.microsoft.com/office/drawing/2014/chart" uri="{C3380CC4-5D6E-409C-BE32-E72D297353CC}">
              <c16:uniqueId val="{00000006-7964-480E-89FC-E19653BD1010}"/>
            </c:ext>
          </c:extLst>
        </c:ser>
        <c:ser>
          <c:idx val="7"/>
          <c:order val="7"/>
          <c:tx>
            <c:strRef>
              <c:f>Sheet1!$A$8</c:f>
              <c:strCache>
                <c:ptCount val="1"/>
                <c:pt idx="0">
                  <c:v>Any Other Ethnic Group</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Sheet1!$B$8</c:f>
              <c:numCache>
                <c:formatCode>General</c:formatCode>
                <c:ptCount val="1"/>
                <c:pt idx="0">
                  <c:v>1</c:v>
                </c:pt>
              </c:numCache>
            </c:numRef>
          </c:val>
          <c:extLst>
            <c:ext xmlns:c16="http://schemas.microsoft.com/office/drawing/2014/chart" uri="{C3380CC4-5D6E-409C-BE32-E72D297353CC}">
              <c16:uniqueId val="{00000007-7964-480E-89FC-E19653BD1010}"/>
            </c:ext>
          </c:extLst>
        </c:ser>
        <c:ser>
          <c:idx val="8"/>
          <c:order val="8"/>
          <c:tx>
            <c:strRef>
              <c:f>Sheet1!$A$9</c:f>
              <c:strCache>
                <c:ptCount val="1"/>
                <c:pt idx="0">
                  <c:v>White and Black Caribbean</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Sheet1!$B$9</c:f>
              <c:numCache>
                <c:formatCode>General</c:formatCode>
                <c:ptCount val="1"/>
                <c:pt idx="0">
                  <c:v>2</c:v>
                </c:pt>
              </c:numCache>
            </c:numRef>
          </c:val>
          <c:extLst>
            <c:ext xmlns:c16="http://schemas.microsoft.com/office/drawing/2014/chart" uri="{C3380CC4-5D6E-409C-BE32-E72D297353CC}">
              <c16:uniqueId val="{00000008-7964-480E-89FC-E19653BD1010}"/>
            </c:ext>
          </c:extLst>
        </c:ser>
        <c:ser>
          <c:idx val="9"/>
          <c:order val="9"/>
          <c:tx>
            <c:strRef>
              <c:f>Sheet1!$A$10</c:f>
              <c:strCache>
                <c:ptCount val="1"/>
                <c:pt idx="0">
                  <c:v>Any Other Asian Background</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Sheet1!$B$10</c:f>
              <c:numCache>
                <c:formatCode>General</c:formatCode>
                <c:ptCount val="1"/>
                <c:pt idx="0">
                  <c:v>2</c:v>
                </c:pt>
              </c:numCache>
            </c:numRef>
          </c:val>
          <c:extLst>
            <c:ext xmlns:c16="http://schemas.microsoft.com/office/drawing/2014/chart" uri="{C3380CC4-5D6E-409C-BE32-E72D297353CC}">
              <c16:uniqueId val="{00000009-7964-480E-89FC-E19653BD1010}"/>
            </c:ext>
          </c:extLst>
        </c:ser>
        <c:ser>
          <c:idx val="10"/>
          <c:order val="10"/>
          <c:tx>
            <c:strRef>
              <c:f>Sheet1!$A$11</c:f>
              <c:strCache>
                <c:ptCount val="1"/>
                <c:pt idx="0">
                  <c:v>Black Caribbean</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Sheet1!$B$11</c:f>
              <c:numCache>
                <c:formatCode>General</c:formatCode>
                <c:ptCount val="1"/>
                <c:pt idx="0">
                  <c:v>5</c:v>
                </c:pt>
              </c:numCache>
            </c:numRef>
          </c:val>
          <c:extLst>
            <c:ext xmlns:c16="http://schemas.microsoft.com/office/drawing/2014/chart" uri="{C3380CC4-5D6E-409C-BE32-E72D297353CC}">
              <c16:uniqueId val="{0000000A-7964-480E-89FC-E19653BD1010}"/>
            </c:ext>
          </c:extLst>
        </c:ser>
        <c:ser>
          <c:idx val="11"/>
          <c:order val="11"/>
          <c:tx>
            <c:strRef>
              <c:f>Sheet1!$A$12</c:f>
              <c:strCache>
                <c:ptCount val="1"/>
                <c:pt idx="0">
                  <c:v>Asian Indian</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Sheet1!$B$12</c:f>
              <c:numCache>
                <c:formatCode>General</c:formatCode>
                <c:ptCount val="1"/>
                <c:pt idx="0">
                  <c:v>1</c:v>
                </c:pt>
              </c:numCache>
            </c:numRef>
          </c:val>
          <c:extLst>
            <c:ext xmlns:c16="http://schemas.microsoft.com/office/drawing/2014/chart" uri="{C3380CC4-5D6E-409C-BE32-E72D297353CC}">
              <c16:uniqueId val="{0000000B-7964-480E-89FC-E19653BD1010}"/>
            </c:ext>
          </c:extLst>
        </c:ser>
        <c:ser>
          <c:idx val="12"/>
          <c:order val="12"/>
          <c:tx>
            <c:strRef>
              <c:f>Sheet1!$A$13</c:f>
              <c:strCache>
                <c:ptCount val="1"/>
                <c:pt idx="0">
                  <c:v>Black African</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Sheet1!$B$13</c:f>
              <c:numCache>
                <c:formatCode>General</c:formatCode>
                <c:ptCount val="1"/>
                <c:pt idx="0">
                  <c:v>1</c:v>
                </c:pt>
              </c:numCache>
            </c:numRef>
          </c:val>
          <c:extLst>
            <c:ext xmlns:c16="http://schemas.microsoft.com/office/drawing/2014/chart" uri="{C3380CC4-5D6E-409C-BE32-E72D297353CC}">
              <c16:uniqueId val="{0000000C-7964-480E-89FC-E19653BD1010}"/>
            </c:ext>
          </c:extLst>
        </c:ser>
        <c:ser>
          <c:idx val="13"/>
          <c:order val="13"/>
          <c:tx>
            <c:strRef>
              <c:f>Sheet1!$A$14</c:f>
              <c:strCache>
                <c:ptCount val="1"/>
                <c:pt idx="0">
                  <c:v>Asian British</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Sheet1!$B$14</c:f>
              <c:numCache>
                <c:formatCode>General</c:formatCode>
                <c:ptCount val="1"/>
                <c:pt idx="0">
                  <c:v>1</c:v>
                </c:pt>
              </c:numCache>
            </c:numRef>
          </c:val>
          <c:extLst>
            <c:ext xmlns:c16="http://schemas.microsoft.com/office/drawing/2014/chart" uri="{C3380CC4-5D6E-409C-BE32-E72D297353CC}">
              <c16:uniqueId val="{0000000D-7964-480E-89FC-E19653BD1010}"/>
            </c:ext>
          </c:extLst>
        </c:ser>
        <c:ser>
          <c:idx val="14"/>
          <c:order val="14"/>
          <c:tx>
            <c:strRef>
              <c:f>Sheet1!$A$15</c:f>
              <c:strCache>
                <c:ptCount val="1"/>
                <c:pt idx="0">
                  <c:v>Black British</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Sheet1!$B$15</c:f>
              <c:numCache>
                <c:formatCode>General</c:formatCode>
                <c:ptCount val="1"/>
                <c:pt idx="0">
                  <c:v>1</c:v>
                </c:pt>
              </c:numCache>
            </c:numRef>
          </c:val>
          <c:extLst>
            <c:ext xmlns:c16="http://schemas.microsoft.com/office/drawing/2014/chart" uri="{C3380CC4-5D6E-409C-BE32-E72D297353CC}">
              <c16:uniqueId val="{0000000E-7964-480E-89FC-E19653BD1010}"/>
            </c:ext>
          </c:extLst>
        </c:ser>
        <c:ser>
          <c:idx val="15"/>
          <c:order val="15"/>
          <c:tx>
            <c:strRef>
              <c:f>Sheet1!$A$16</c:f>
              <c:strCache>
                <c:ptCount val="1"/>
                <c:pt idx="0">
                  <c:v>Asian Pakistani</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Sheet1!$B$16</c:f>
              <c:numCache>
                <c:formatCode>General</c:formatCode>
                <c:ptCount val="1"/>
                <c:pt idx="0">
                  <c:v>1</c:v>
                </c:pt>
              </c:numCache>
            </c:numRef>
          </c:val>
          <c:extLst>
            <c:ext xmlns:c16="http://schemas.microsoft.com/office/drawing/2014/chart" uri="{C3380CC4-5D6E-409C-BE32-E72D297353CC}">
              <c16:uniqueId val="{0000000F-7964-480E-89FC-E19653BD1010}"/>
            </c:ext>
          </c:extLst>
        </c:ser>
        <c:dLbls>
          <c:dLblPos val="outEnd"/>
          <c:showLegendKey val="0"/>
          <c:showVal val="1"/>
          <c:showCatName val="0"/>
          <c:showSerName val="0"/>
          <c:showPercent val="0"/>
          <c:showBubbleSize val="0"/>
        </c:dLbls>
        <c:gapWidth val="219"/>
        <c:overlap val="-27"/>
        <c:axId val="533774255"/>
        <c:axId val="533774735"/>
      </c:barChart>
      <c:catAx>
        <c:axId val="533774255"/>
        <c:scaling>
          <c:orientation val="minMax"/>
        </c:scaling>
        <c:delete val="1"/>
        <c:axPos val="b"/>
        <c:numFmt formatCode="General" sourceLinked="1"/>
        <c:majorTickMark val="none"/>
        <c:minorTickMark val="none"/>
        <c:tickLblPos val="nextTo"/>
        <c:crossAx val="533774735"/>
        <c:crosses val="autoZero"/>
        <c:auto val="1"/>
        <c:lblAlgn val="ctr"/>
        <c:lblOffset val="100"/>
        <c:noMultiLvlLbl val="0"/>
      </c:catAx>
      <c:valAx>
        <c:axId val="533774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377425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Total</a:t>
            </a:r>
            <a:r>
              <a:rPr lang="en-GB" baseline="0"/>
              <a:t> Victim Dissatisfaction Per Month</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GB"/>
        </a:p>
      </c:txPr>
    </c:title>
    <c:autoTitleDeleted val="0"/>
    <c:plotArea>
      <c:layout>
        <c:manualLayout>
          <c:layoutTarget val="inner"/>
          <c:xMode val="edge"/>
          <c:yMode val="edge"/>
          <c:x val="2.762292213473316E-2"/>
          <c:y val="0.19432888597258677"/>
          <c:w val="0.95192650918635169"/>
          <c:h val="0.61605460775736365"/>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Sheet1!$A$1:$A$12</c:f>
              <c:numCache>
                <c:formatCode>mmm\-yy</c:formatCode>
                <c:ptCount val="12"/>
                <c:pt idx="0">
                  <c:v>45170</c:v>
                </c:pt>
                <c:pt idx="1">
                  <c:v>45200</c:v>
                </c:pt>
                <c:pt idx="2">
                  <c:v>45231</c:v>
                </c:pt>
                <c:pt idx="3">
                  <c:v>45261</c:v>
                </c:pt>
                <c:pt idx="4">
                  <c:v>45292</c:v>
                </c:pt>
                <c:pt idx="5">
                  <c:v>45323</c:v>
                </c:pt>
                <c:pt idx="6">
                  <c:v>45352</c:v>
                </c:pt>
                <c:pt idx="7">
                  <c:v>45383</c:v>
                </c:pt>
                <c:pt idx="8">
                  <c:v>45413</c:v>
                </c:pt>
                <c:pt idx="9">
                  <c:v>45444</c:v>
                </c:pt>
                <c:pt idx="10">
                  <c:v>45474</c:v>
                </c:pt>
                <c:pt idx="11">
                  <c:v>45505</c:v>
                </c:pt>
              </c:numCache>
            </c:numRef>
          </c:cat>
          <c:val>
            <c:numRef>
              <c:f>Sheet1!$B$1:$B$12</c:f>
              <c:numCache>
                <c:formatCode>General</c:formatCode>
                <c:ptCount val="12"/>
                <c:pt idx="0">
                  <c:v>42</c:v>
                </c:pt>
                <c:pt idx="1">
                  <c:v>38</c:v>
                </c:pt>
                <c:pt idx="2">
                  <c:v>22</c:v>
                </c:pt>
                <c:pt idx="3">
                  <c:v>38</c:v>
                </c:pt>
                <c:pt idx="4">
                  <c:v>36</c:v>
                </c:pt>
                <c:pt idx="5">
                  <c:v>31</c:v>
                </c:pt>
                <c:pt idx="6">
                  <c:v>32</c:v>
                </c:pt>
                <c:pt idx="7">
                  <c:v>32</c:v>
                </c:pt>
                <c:pt idx="8">
                  <c:v>35</c:v>
                </c:pt>
                <c:pt idx="9">
                  <c:v>33</c:v>
                </c:pt>
                <c:pt idx="10">
                  <c:v>27</c:v>
                </c:pt>
                <c:pt idx="11">
                  <c:v>41</c:v>
                </c:pt>
              </c:numCache>
            </c:numRef>
          </c:val>
          <c:smooth val="0"/>
          <c:extLst>
            <c:ext xmlns:c16="http://schemas.microsoft.com/office/drawing/2014/chart" uri="{C3380CC4-5D6E-409C-BE32-E72D297353CC}">
              <c16:uniqueId val="{00000000-385F-44B8-BD46-6AF443A5EC8F}"/>
            </c:ext>
          </c:extLst>
        </c:ser>
        <c:dLbls>
          <c:dLblPos val="ctr"/>
          <c:showLegendKey val="0"/>
          <c:showVal val="1"/>
          <c:showCatName val="0"/>
          <c:showSerName val="0"/>
          <c:showPercent val="0"/>
          <c:showBubbleSize val="0"/>
        </c:dLbls>
        <c:marker val="1"/>
        <c:smooth val="0"/>
        <c:axId val="99507568"/>
        <c:axId val="99489264"/>
      </c:lineChart>
      <c:dateAx>
        <c:axId val="99507568"/>
        <c:scaling>
          <c:orientation val="minMax"/>
        </c:scaling>
        <c:delete val="0"/>
        <c:axPos val="b"/>
        <c:numFmt formatCode="mmm\-yy"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9489264"/>
        <c:crosses val="autoZero"/>
        <c:auto val="1"/>
        <c:lblOffset val="100"/>
        <c:baseTimeUnit val="months"/>
      </c:dateAx>
      <c:valAx>
        <c:axId val="99489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950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A09D-317F-4764-8725-8153F2627C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621969-0743-4D43-852C-80416DDB9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885B400-1534-4BF0-82C8-694004025911}"/>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34DEB54C-ABE2-4D9E-9156-A921ECBA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63D71-833F-4DE3-A99D-30E3FF64951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3178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4B29-10C5-4420-8A7F-3357D1AB542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FA219A8-470D-4740-8527-86A78F7A41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7BA378-D7AE-4D8C-AB8F-D6AD1F088451}"/>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6ED1B334-618D-4D62-BE37-7EEE0D141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A79813-6FD2-4EFD-A7D8-536DB2799AB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5688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AF83A-7F8F-4F28-886E-51230383615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2FCE7B5-6647-4E16-BB3F-BB6DFFF1159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B09FE3-D7BD-4612-AE86-45D023B60810}"/>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5852D749-156A-46C0-AF12-4B7687BD8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97C9B-2C88-4261-9EED-0C88DEB3B7F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5729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29AC4-8F3C-40CC-AF46-53A84C442E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0E36C7A-6639-4B89-802D-CFC597854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A4965F-5F5C-42C5-AFAB-DBB14C58C3CD}"/>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059D7CF2-12AF-45B0-A56A-28FC88AAC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60BED-5E38-48CD-9EF8-E46F81BE04AA}"/>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65792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A31E-86E6-44FF-B484-D650078476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3BB7E6E-D871-4564-A966-6ED8F1392C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E82127-8E4C-448B-9F4F-CCA8864AEAAB}"/>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50E8D7CD-050E-4E2E-BAE2-C3A8B335DE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6EA5F-1D1B-42D5-8D7E-E742A7694120}"/>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74520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21A2-4C7E-4572-9A4F-3099974BBF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582F98-3CB8-4BDD-ADEA-7E41F9E614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010EA09-A518-4C0E-BDD6-1C68E8422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B9EA23E-FAEE-4ECB-9E5E-89B14ACB56F9}"/>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735172E6-9CF9-4984-9076-544E67FA92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0BCC16-A5E1-4F0B-9D2F-8B86DB506AA9}"/>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114870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E2221-C741-44BC-8190-8A9F3A0F2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0D83D-FDAC-4E08-BEAD-842C93CA3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FFA71B-CD82-4679-B3B8-B2F025B5D7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B947D-0A04-47C4-96E4-A4070676F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47C79A5-2759-4384-8DB9-AAC6D2FB9A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F26FB15-2497-4C28-9E8D-66799493FE6C}"/>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8" name="Footer Placeholder 7">
            <a:extLst>
              <a:ext uri="{FF2B5EF4-FFF2-40B4-BE49-F238E27FC236}">
                <a16:creationId xmlns:a16="http://schemas.microsoft.com/office/drawing/2014/main" id="{22C5BBDC-BC94-45BB-A4F1-E2DFF1FC46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78A7A4-C320-40B3-BED1-9BA4B04B0472}"/>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228758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52D-0A1D-4609-8E15-9C690D5558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37B1F3-AD8E-4E8F-8375-98ED4AC06709}"/>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4" name="Footer Placeholder 3">
            <a:extLst>
              <a:ext uri="{FF2B5EF4-FFF2-40B4-BE49-F238E27FC236}">
                <a16:creationId xmlns:a16="http://schemas.microsoft.com/office/drawing/2014/main" id="{B9BFFE3A-D789-4BE3-BF0B-FCB9B33401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52DB96-2161-481E-88E0-2FB2A8E78BA5}"/>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442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8F41A-50EE-40A6-A2F0-D01C99269A3C}"/>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3" name="Footer Placeholder 2">
            <a:extLst>
              <a:ext uri="{FF2B5EF4-FFF2-40B4-BE49-F238E27FC236}">
                <a16:creationId xmlns:a16="http://schemas.microsoft.com/office/drawing/2014/main" id="{78CA68A6-B1F2-4A28-A389-3947BBF576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1442D5-1EE7-4B44-A427-BCD2040FBDBE}"/>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35995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3E61-CFF1-41D6-BC3D-6D8DD1C49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72E657-89EE-40BE-B251-8EB5E0B54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EA06185-EFEE-45E7-A0E7-A7961354B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C00E1D-9516-4D9C-ADB1-BB4E377DDC2F}"/>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F4E01EB8-C6C7-4752-ACFF-B587A8687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BEEF4-FC85-41BC-89B0-83B98A62FED7}"/>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377148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2FEB-A21B-4DF9-9C68-C1AE7D2CE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E6B7FA3-E1CA-43CF-896F-43A355665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F613C-ACA0-476A-8D1A-AD7E0B19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146248-6B1D-4981-8555-79309D8E1583}"/>
              </a:ext>
            </a:extLst>
          </p:cNvPr>
          <p:cNvSpPr>
            <a:spLocks noGrp="1"/>
          </p:cNvSpPr>
          <p:nvPr>
            <p:ph type="dt" sz="half" idx="10"/>
          </p:nvPr>
        </p:nvSpPr>
        <p:spPr/>
        <p:txBody>
          <a:bodyPr/>
          <a:lstStyle/>
          <a:p>
            <a:fld id="{3840D5D2-7C64-4E02-AE2C-125573E7DF4B}" type="datetimeFigureOut">
              <a:rPr lang="en-GB" smtClean="0"/>
              <a:t>01/04/2025</a:t>
            </a:fld>
            <a:endParaRPr lang="en-GB"/>
          </a:p>
        </p:txBody>
      </p:sp>
      <p:sp>
        <p:nvSpPr>
          <p:cNvPr id="6" name="Footer Placeholder 5">
            <a:extLst>
              <a:ext uri="{FF2B5EF4-FFF2-40B4-BE49-F238E27FC236}">
                <a16:creationId xmlns:a16="http://schemas.microsoft.com/office/drawing/2014/main" id="{EB26C7B0-21B8-43CF-9A8F-399AD800A1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E36B2-E785-4DAB-9CFE-351427A1B97D}"/>
              </a:ext>
            </a:extLst>
          </p:cNvPr>
          <p:cNvSpPr>
            <a:spLocks noGrp="1"/>
          </p:cNvSpPr>
          <p:nvPr>
            <p:ph type="sldNum" sz="quarter" idx="12"/>
          </p:nvPr>
        </p:nvSpPr>
        <p:spPr/>
        <p:txBody>
          <a:bodyPr/>
          <a:lstStyle/>
          <a:p>
            <a:fld id="{FB283F9D-8B92-4FE5-AC2D-B8F7C0BFBE7A}" type="slidenum">
              <a:rPr lang="en-GB" smtClean="0"/>
              <a:t>‹#›</a:t>
            </a:fld>
            <a:endParaRPr lang="en-GB"/>
          </a:p>
        </p:txBody>
      </p:sp>
    </p:spTree>
    <p:extLst>
      <p:ext uri="{BB962C8B-B14F-4D97-AF65-F5344CB8AC3E}">
        <p14:creationId xmlns:p14="http://schemas.microsoft.com/office/powerpoint/2010/main" val="6387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E470F-BAB9-4D0F-B20E-3AAFFC54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6BC8-1A3E-4E61-9841-DE5C42BC3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591C82-9BC9-4B5E-970C-A82FE26FA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0D5D2-7C64-4E02-AE2C-125573E7DF4B}" type="datetimeFigureOut">
              <a:rPr lang="en-GB" smtClean="0"/>
              <a:t>01/04/2025</a:t>
            </a:fld>
            <a:endParaRPr lang="en-GB"/>
          </a:p>
        </p:txBody>
      </p:sp>
      <p:sp>
        <p:nvSpPr>
          <p:cNvPr id="5" name="Footer Placeholder 4">
            <a:extLst>
              <a:ext uri="{FF2B5EF4-FFF2-40B4-BE49-F238E27FC236}">
                <a16:creationId xmlns:a16="http://schemas.microsoft.com/office/drawing/2014/main" id="{BDF29F49-951F-4CCD-953C-5C8639D40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D6040A-47B5-4473-AFA5-12088A868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83F9D-8B92-4FE5-AC2D-B8F7C0BFBE7A}" type="slidenum">
              <a:rPr lang="en-GB" smtClean="0"/>
              <a:t>‹#›</a:t>
            </a:fld>
            <a:endParaRPr lang="en-GB"/>
          </a:p>
        </p:txBody>
      </p:sp>
    </p:spTree>
    <p:extLst>
      <p:ext uri="{BB962C8B-B14F-4D97-AF65-F5344CB8AC3E}">
        <p14:creationId xmlns:p14="http://schemas.microsoft.com/office/powerpoint/2010/main" val="3819836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edfordshire.pcc.police.uk/hmic-repor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dfordshire.pcc.police.uk/contact-us/complaints-police-and-crime-commissioner/" TargetMode="External"/><Relationship Id="rId2" Type="http://schemas.openxmlformats.org/officeDocument/2006/relationships/hyperlink" Target="https://www.bedfordshire.pcc.police.uk/public-info/specified-information-order/holding-bedfordshire-police-to-accoun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ublishing-information-in-a-transparent-wa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police.uk/pu/your-area/bedfordshire-police/performance/999-performance-data/?tc=CB1"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bedfordshire.pcc.police.uk/public-info/specified-information-order/"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olice.uk/"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4E6CDF-2D37-434B-9D27-F911A7C51F6A}"/>
              </a:ext>
            </a:extLst>
          </p:cNvPr>
          <p:cNvSpPr>
            <a:spLocks noGrp="1"/>
          </p:cNvSpPr>
          <p:nvPr>
            <p:ph type="ctrTitle"/>
          </p:nvPr>
        </p:nvSpPr>
        <p:spPr>
          <a:xfrm>
            <a:off x="2026693" y="1030406"/>
            <a:ext cx="8147713" cy="3081242"/>
          </a:xfrm>
        </p:spPr>
        <p:txBody>
          <a:bodyPr anchor="ctr">
            <a:normAutofit/>
          </a:bodyPr>
          <a:lstStyle/>
          <a:p>
            <a:r>
              <a:rPr lang="en-GB" sz="4800" dirty="0">
                <a:solidFill>
                  <a:srgbClr val="FFFFFF"/>
                </a:solidFill>
              </a:rPr>
              <a:t>Office of the Police and Crime Commissioner Information Document </a:t>
            </a:r>
            <a:br>
              <a:rPr lang="en-GB" sz="4800" dirty="0">
                <a:solidFill>
                  <a:srgbClr val="FFFFFF"/>
                </a:solidFill>
              </a:rPr>
            </a:br>
            <a:r>
              <a:rPr lang="en-GB" sz="4800" dirty="0">
                <a:solidFill>
                  <a:srgbClr val="FFFFFF"/>
                </a:solidFill>
              </a:rPr>
              <a:t>September 2024</a:t>
            </a:r>
            <a:endParaRPr lang="en-GB" sz="4800" u="sng" dirty="0">
              <a:solidFill>
                <a:srgbClr val="FFFFFF"/>
              </a:solidFill>
            </a:endParaRPr>
          </a:p>
        </p:txBody>
      </p:sp>
      <p:sp>
        <p:nvSpPr>
          <p:cNvPr id="3" name="Subtitle 2">
            <a:extLst>
              <a:ext uri="{FF2B5EF4-FFF2-40B4-BE49-F238E27FC236}">
                <a16:creationId xmlns:a16="http://schemas.microsoft.com/office/drawing/2014/main" id="{ABA0F1E8-5442-4919-86C7-0F57FB264AA0}"/>
              </a:ext>
            </a:extLst>
          </p:cNvPr>
          <p:cNvSpPr>
            <a:spLocks noGrp="1"/>
          </p:cNvSpPr>
          <p:nvPr>
            <p:ph type="subTitle" idx="1"/>
          </p:nvPr>
        </p:nvSpPr>
        <p:spPr>
          <a:xfrm>
            <a:off x="1555449" y="5154315"/>
            <a:ext cx="9078628" cy="860620"/>
          </a:xfrm>
        </p:spPr>
        <p:txBody>
          <a:bodyPr anchor="ctr">
            <a:normAutofit lnSpcReduction="10000"/>
          </a:bodyPr>
          <a:lstStyle/>
          <a:p>
            <a:r>
              <a:rPr lang="en-GB" dirty="0">
                <a:solidFill>
                  <a:srgbClr val="FFFFFF"/>
                </a:solidFill>
              </a:rPr>
              <a:t>Author: Office of the Police and Crime Commissioner </a:t>
            </a:r>
          </a:p>
          <a:p>
            <a:r>
              <a:rPr lang="en-GB" dirty="0">
                <a:solidFill>
                  <a:srgbClr val="FFFFFF"/>
                </a:solidFill>
              </a:rPr>
              <a:t>Sign Off – Force Exec : Fiona Dawson </a:t>
            </a:r>
          </a:p>
        </p:txBody>
      </p:sp>
    </p:spTree>
    <p:extLst>
      <p:ext uri="{BB962C8B-B14F-4D97-AF65-F5344CB8AC3E}">
        <p14:creationId xmlns:p14="http://schemas.microsoft.com/office/powerpoint/2010/main" val="40099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HMICFRS reporting </a:t>
            </a:r>
          </a:p>
          <a:p>
            <a:pPr marL="0" indent="0">
              <a:buNone/>
            </a:pPr>
            <a:endParaRPr lang="en-GB" sz="2000" dirty="0"/>
          </a:p>
          <a:p>
            <a:pPr marL="0" indent="0">
              <a:buNone/>
            </a:pPr>
            <a:r>
              <a:rPr lang="en-GB" sz="2000" dirty="0"/>
              <a:t>The amending Order requires PCCs to publish the most recent HMICFRS force-level report on the effectiveness, efficiency and legitimacy of the police force.</a:t>
            </a:r>
          </a:p>
          <a:p>
            <a:pPr marL="0" indent="0">
              <a:buNone/>
            </a:pPr>
            <a:r>
              <a:rPr lang="en-GB" sz="2000" dirty="0"/>
              <a:t>The Order requires that PCCs publish the PEEL report for their force on their website, within one calendar month of its publication by HMICFRS. </a:t>
            </a:r>
          </a:p>
          <a:p>
            <a:pPr marL="0" indent="0">
              <a:buNone/>
            </a:pPr>
            <a:endParaRPr lang="en-GB" sz="2000" dirty="0">
              <a:solidFill>
                <a:srgbClr val="FF0000"/>
              </a:solidFill>
            </a:endParaRPr>
          </a:p>
          <a:p>
            <a:pPr marL="0" indent="0">
              <a:buNone/>
            </a:pPr>
            <a:r>
              <a:rPr lang="en-GB" sz="2000" dirty="0">
                <a:hlinkClick r:id="rId2">
                  <a:extLst>
                    <a:ext uri="{A12FA001-AC4F-418D-AE19-62706E023703}">
                      <ahyp:hlinkClr xmlns:ahyp="http://schemas.microsoft.com/office/drawing/2018/hyperlinkcolor" val="tx"/>
                    </a:ext>
                  </a:extLst>
                </a:hlinkClick>
              </a:rPr>
              <a:t>https://www.bedfordshire.pcc.police.uk/hmic-reports/</a:t>
            </a:r>
            <a:r>
              <a:rPr lang="en-GB" sz="2000" dirty="0"/>
              <a:t> </a:t>
            </a:r>
          </a:p>
          <a:p>
            <a:pPr marL="0" indent="0">
              <a:buNone/>
            </a:pPr>
            <a:endParaRPr lang="en-GB" sz="2000" dirty="0">
              <a:solidFill>
                <a:srgbClr val="FF0000"/>
              </a:solidFill>
            </a:endParaRPr>
          </a:p>
          <a:p>
            <a:pPr marL="0" indent="0">
              <a:buNone/>
            </a:pPr>
            <a:endParaRPr lang="en-GB" sz="2000" dirty="0">
              <a:solidFill>
                <a:srgbClr val="FF0000"/>
              </a:solidFill>
            </a:endParaRPr>
          </a:p>
        </p:txBody>
      </p:sp>
      <p:pic>
        <p:nvPicPr>
          <p:cNvPr id="5" name="Picture 4" descr="Graph table">
            <a:extLst>
              <a:ext uri="{FF2B5EF4-FFF2-40B4-BE49-F238E27FC236}">
                <a16:creationId xmlns:a16="http://schemas.microsoft.com/office/drawing/2014/main" id="{7A7C9826-A403-42CB-9BB1-0030BF8C032D}"/>
              </a:ext>
            </a:extLst>
          </p:cNvPr>
          <p:cNvPicPr>
            <a:picLocks noChangeAspect="1"/>
          </p:cNvPicPr>
          <p:nvPr/>
        </p:nvPicPr>
        <p:blipFill>
          <a:blip r:embed="rId3"/>
          <a:stretch>
            <a:fillRect/>
          </a:stretch>
        </p:blipFill>
        <p:spPr>
          <a:xfrm>
            <a:off x="5241463" y="4055640"/>
            <a:ext cx="5991225" cy="2152650"/>
          </a:xfrm>
          <a:prstGeom prst="rect">
            <a:avLst/>
          </a:prstGeom>
        </p:spPr>
      </p:pic>
    </p:spTree>
    <p:extLst>
      <p:ext uri="{BB962C8B-B14F-4D97-AF65-F5344CB8AC3E}">
        <p14:creationId xmlns:p14="http://schemas.microsoft.com/office/powerpoint/2010/main" val="397377035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indent="0">
              <a:buNone/>
            </a:pPr>
            <a:r>
              <a:rPr lang="en-GB" sz="1400" dirty="0"/>
              <a:t>Complaints handling </a:t>
            </a:r>
          </a:p>
          <a:p>
            <a:pPr marL="0" indent="0">
              <a:buNone/>
            </a:pPr>
            <a:r>
              <a:rPr lang="en-GB" sz="1400" dirty="0"/>
              <a:t>The Order provides that PCCs must publish the most recent IOPC quarterly complaints data for their force and the IOPC annual statistics report, alongside a narrative setting out how the PCC is holding the chief officer to account, and the PCC’s assessment of their own performance in carrying out their other complaints handling functions. </a:t>
            </a:r>
          </a:p>
          <a:p>
            <a:pPr marL="0" indent="0">
              <a:buNone/>
            </a:pPr>
            <a:r>
              <a:rPr lang="en-GB" sz="1400" dirty="0"/>
              <a:t>Holding the chief officer to account </a:t>
            </a:r>
          </a:p>
          <a:p>
            <a:pPr marL="0" indent="0">
              <a:buNone/>
            </a:pPr>
            <a:r>
              <a:rPr lang="en-GB" sz="1400" dirty="0"/>
              <a:t>It is recommended that the narrative should include: </a:t>
            </a:r>
          </a:p>
          <a:p>
            <a:pPr marL="0" indent="0">
              <a:buNone/>
            </a:pPr>
            <a:r>
              <a:rPr lang="en-GB" sz="1400" dirty="0"/>
              <a:t>• How the force is measuring complainant satisfaction. </a:t>
            </a:r>
          </a:p>
          <a:p>
            <a:pPr marL="0" indent="0">
              <a:buNone/>
            </a:pPr>
            <a:r>
              <a:rPr lang="en-GB" sz="1400" dirty="0"/>
              <a:t>• Progress updates on implementing relevant recommendations made by the IOPC and/or HMICFRS in relation to complaints handling, or where recommendations were not accepted an explanation as to why. </a:t>
            </a:r>
          </a:p>
          <a:p>
            <a:pPr marL="0" indent="0">
              <a:buNone/>
            </a:pPr>
            <a:r>
              <a:rPr lang="en-GB" sz="1400" dirty="0"/>
              <a:t>• A summary of any mechanisms put in place to identify and act on themes or trends in complaints. </a:t>
            </a:r>
          </a:p>
          <a:p>
            <a:pPr marL="0" indent="0">
              <a:buNone/>
            </a:pPr>
            <a:r>
              <a:rPr lang="en-GB" sz="1400" dirty="0"/>
              <a:t>• A summary of systems in place to monitor and improve performance in the timeliness of complaints handling.</a:t>
            </a:r>
          </a:p>
          <a:p>
            <a:pPr marL="0" indent="0">
              <a:buNone/>
            </a:pPr>
            <a:r>
              <a:rPr lang="en-GB" sz="1400" dirty="0"/>
              <a:t> • The number of written communications issued by the force under regulation 13 of the Police (Complaints and Misconduct) Regulations 2020 where an investigation has not been completed within a “relevant period”. </a:t>
            </a:r>
          </a:p>
          <a:p>
            <a:pPr marL="0" indent="0">
              <a:buNone/>
            </a:pPr>
            <a:r>
              <a:rPr lang="en-GB" sz="1400" dirty="0"/>
              <a:t>• Quality Assurance mechanisms in place to monitor and improve the quality of its responses to complaints. </a:t>
            </a:r>
          </a:p>
          <a:p>
            <a:pPr marL="0" indent="0">
              <a:buNone/>
            </a:pPr>
            <a:r>
              <a:rPr lang="en-GB" sz="1400" dirty="0"/>
              <a:t>• Details of the administrative arrangements the PCC has put in place to hold the chief constable to account for complaints handling e.g. frequency of meetings and a summary of discussions. </a:t>
            </a: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36060530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dirty="0"/>
          </a:p>
          <a:p>
            <a:pPr marL="0" indent="0">
              <a:buNone/>
            </a:pPr>
            <a:r>
              <a:rPr lang="en-GB" dirty="0"/>
              <a:t>Complaints handling </a:t>
            </a:r>
          </a:p>
          <a:p>
            <a:pPr marL="0" indent="0">
              <a:buNone/>
            </a:pPr>
            <a:endParaRPr lang="en-GB" dirty="0">
              <a:solidFill>
                <a:srgbClr val="FF0000"/>
              </a:solidFill>
            </a:endParaRPr>
          </a:p>
          <a:p>
            <a:pPr marL="0" indent="0">
              <a:buNone/>
            </a:pPr>
            <a:r>
              <a:rPr lang="en-GB" dirty="0">
                <a:hlinkClick r:id="rId2">
                  <a:extLst>
                    <a:ext uri="{A12FA001-AC4F-418D-AE19-62706E023703}">
                      <ahyp:hlinkClr xmlns:ahyp="http://schemas.microsoft.com/office/drawing/2018/hyperlinkcolor" val="tx"/>
                    </a:ext>
                  </a:extLst>
                </a:hlinkClick>
              </a:rPr>
              <a:t>Holding Bedfordshire police to account</a:t>
            </a:r>
            <a:endParaRPr lang="en-GB" dirty="0"/>
          </a:p>
          <a:p>
            <a:pPr marL="0" indent="0">
              <a:buNone/>
            </a:pPr>
            <a:endParaRPr lang="en-GB" dirty="0"/>
          </a:p>
          <a:p>
            <a:pPr marL="0" indent="0">
              <a:buNone/>
            </a:pPr>
            <a:r>
              <a:rPr lang="en-GB" dirty="0">
                <a:hlinkClick r:id="rId3">
                  <a:extLst>
                    <a:ext uri="{A12FA001-AC4F-418D-AE19-62706E023703}">
                      <ahyp:hlinkClr xmlns:ahyp="http://schemas.microsoft.com/office/drawing/2018/hyperlinkcolor" val="tx"/>
                    </a:ext>
                  </a:extLst>
                </a:hlinkClick>
              </a:rPr>
              <a:t>Complaints Police and Crime Commissioner</a:t>
            </a:r>
            <a:endParaRPr lang="en-GB" dirty="0"/>
          </a:p>
          <a:p>
            <a:pPr marL="0" indent="0">
              <a:buNone/>
            </a:pPr>
            <a:endParaRPr lang="en-GB" sz="2000" dirty="0">
              <a:solidFill>
                <a:srgbClr val="FF0000"/>
              </a:solidFill>
            </a:endParaRPr>
          </a:p>
        </p:txBody>
      </p:sp>
    </p:spTree>
    <p:extLst>
      <p:ext uri="{BB962C8B-B14F-4D97-AF65-F5344CB8AC3E}">
        <p14:creationId xmlns:p14="http://schemas.microsoft.com/office/powerpoint/2010/main" val="224956625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666126" y="233220"/>
            <a:ext cx="6949153" cy="572879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Community Policing Numbers:</a:t>
            </a:r>
            <a:r>
              <a:rPr lang="en-GB" sz="2000" dirty="0">
                <a:solidFill>
                  <a:schemeClr val="bg1"/>
                </a:solidFill>
                <a:highlight>
                  <a:srgbClr val="FFFF00"/>
                </a:highlight>
              </a:rPr>
              <a: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7" name="TextBox 6">
            <a:extLst>
              <a:ext uri="{FF2B5EF4-FFF2-40B4-BE49-F238E27FC236}">
                <a16:creationId xmlns:a16="http://schemas.microsoft.com/office/drawing/2014/main" id="{33EF0EFB-1713-9AE4-E61F-29580F35EF23}"/>
              </a:ext>
            </a:extLst>
          </p:cNvPr>
          <p:cNvSpPr txBox="1"/>
          <p:nvPr/>
        </p:nvSpPr>
        <p:spPr>
          <a:xfrm>
            <a:off x="4237586" y="5203135"/>
            <a:ext cx="7680418" cy="461665"/>
          </a:xfrm>
          <a:prstGeom prst="rect">
            <a:avLst/>
          </a:prstGeom>
          <a:noFill/>
        </p:spPr>
        <p:txBody>
          <a:bodyPr wrap="square">
            <a:spAutoFit/>
          </a:bodyPr>
          <a:lstStyle/>
          <a:p>
            <a:r>
              <a:rPr lang="en-GB" sz="1200" dirty="0">
                <a:effectLst/>
                <a:latin typeface="Arial" panose="020B0604020202020204" pitchFamily="34" charset="0"/>
                <a:ea typeface="Aptos" panose="020B0004020202020204" pitchFamily="34" charset="0"/>
                <a:cs typeface="Arial" panose="020B0604020202020204" pitchFamily="34" charset="0"/>
              </a:rPr>
              <a:t>Education and Diversion Team - budgeted spaces of 1 x sergeant, 8 x constable, 6 x PCSO. Their filled spaces total 1 x sergeant, 5 x constable, 3 x PCSO at present. </a:t>
            </a:r>
          </a:p>
        </p:txBody>
      </p:sp>
      <p:pic>
        <p:nvPicPr>
          <p:cNvPr id="1026" name="Picture 10" descr="Graph table">
            <a:extLst>
              <a:ext uri="{FF2B5EF4-FFF2-40B4-BE49-F238E27FC236}">
                <a16:creationId xmlns:a16="http://schemas.microsoft.com/office/drawing/2014/main" id="{ABEE3A63-F5EF-1170-08F7-0D13C4629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777" y="887020"/>
            <a:ext cx="7962036" cy="396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3326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0"/>
            <a:ext cx="6949153" cy="6476999"/>
          </a:xfrm>
        </p:spPr>
        <p:txBody>
          <a:bodyPr>
            <a:normAutofit/>
          </a:bodyPr>
          <a:lstStyle/>
          <a:p>
            <a:pPr marL="0" indent="0">
              <a:buNone/>
              <a:defRPr/>
            </a:pPr>
            <a:endParaRPr lang="en-GB" sz="2000" dirty="0"/>
          </a:p>
          <a:p>
            <a:pPr marL="0" indent="0">
              <a:buNone/>
              <a:defRPr/>
            </a:pPr>
            <a:r>
              <a:rPr lang="en-GB" sz="2000" dirty="0"/>
              <a:t>Community Hubs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2050" name="Picture 11" descr="Graph table">
            <a:extLst>
              <a:ext uri="{FF2B5EF4-FFF2-40B4-BE49-F238E27FC236}">
                <a16:creationId xmlns:a16="http://schemas.microsoft.com/office/drawing/2014/main" id="{51FC0CF1-7B8A-4CA0-5B7A-14F77060A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663" y="1363977"/>
            <a:ext cx="8109337" cy="386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0647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Special Constabulary is a force of warranted, uniformed volunteer police officers. A key strength is that these volunteer officers are warranted constables, with all the powers of a regular police officer. Special constables’ integration in the local communities in which they live, work and serve is a further strength, helping to build links between policing and communities.</a:t>
            </a:r>
            <a:r>
              <a:rPr kumimoji="0" lang="en-GB" sz="10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a:t>
            </a: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We currently have established Special Constables in the following areas.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r>
              <a:rPr lang="en-GB" sz="2000" b="1" i="0" u="none" strike="noStrike" baseline="0" dirty="0">
                <a:latin typeface="Calibri" panose="020F0502020204030204" pitchFamily="34" charset="0"/>
              </a:rPr>
              <a:t>Bedfordshire Police currently has 53 </a:t>
            </a:r>
            <a:r>
              <a:rPr lang="en-GB" sz="2000" b="0" i="0" u="none" strike="noStrike" baseline="0" dirty="0">
                <a:latin typeface="Calibri" panose="020F0502020204030204" pitchFamily="34" charset="0"/>
              </a:rPr>
              <a:t>Special Constables</a:t>
            </a:r>
          </a:p>
          <a:p>
            <a:pPr marL="0" indent="0">
              <a:buNone/>
            </a:pPr>
            <a:endParaRPr lang="en-GB" sz="2000" dirty="0"/>
          </a:p>
          <a:p>
            <a:pPr marL="0" indent="0">
              <a:buNone/>
            </a:pPr>
            <a:r>
              <a:rPr lang="en-GB" sz="2000" b="1" dirty="0"/>
              <a:t>SC - 47</a:t>
            </a:r>
          </a:p>
          <a:p>
            <a:pPr marL="0" indent="0">
              <a:buNone/>
            </a:pPr>
            <a:r>
              <a:rPr lang="en-GB" sz="2000" b="1" dirty="0"/>
              <a:t>Sgts – 4</a:t>
            </a:r>
          </a:p>
          <a:p>
            <a:pPr marL="0" indent="0">
              <a:buNone/>
            </a:pPr>
            <a:r>
              <a:rPr lang="en-GB" sz="2000" b="1" dirty="0"/>
              <a:t>Insp – 2</a:t>
            </a:r>
          </a:p>
          <a:p>
            <a:pPr marL="0" indent="0">
              <a:buNone/>
            </a:pPr>
            <a:endParaRPr lang="en-GB" sz="2000" dirty="0"/>
          </a:p>
          <a:p>
            <a:pPr marL="0" indent="0">
              <a:buNone/>
            </a:pPr>
            <a:r>
              <a:rPr lang="en-GB" sz="2000" dirty="0"/>
              <a:t>Hours in August 2024 = 1659</a:t>
            </a:r>
          </a:p>
          <a:p>
            <a:pPr marL="0" indent="0">
              <a:buNone/>
            </a:pPr>
            <a:endParaRPr lang="en-GB" sz="2000" dirty="0"/>
          </a:p>
        </p:txBody>
      </p:sp>
    </p:spTree>
    <p:extLst>
      <p:ext uri="{BB962C8B-B14F-4D97-AF65-F5344CB8AC3E}">
        <p14:creationId xmlns:p14="http://schemas.microsoft.com/office/powerpoint/2010/main" val="413839788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br>
            <a:br>
              <a:rPr lang="en-GB" sz="3200" b="1" dirty="0"/>
            </a:br>
            <a:br>
              <a:rPr lang="en-GB" sz="3200" b="1" dirty="0"/>
            </a:br>
            <a:r>
              <a:rPr lang="en-GB" sz="3200" b="1" dirty="0"/>
              <a:t>Community policing</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4000" dirty="0"/>
              <a:t>Special Constabulary</a:t>
            </a:r>
          </a:p>
          <a:p>
            <a:pPr marL="0" indent="0">
              <a:buNone/>
            </a:pPr>
            <a:endParaRPr lang="en-GB" dirty="0"/>
          </a:p>
          <a:p>
            <a:r>
              <a:rPr lang="en-GB" sz="2000" i="1" dirty="0">
                <a:effectLst/>
                <a:latin typeface="Arial" panose="020B0604020202020204" pitchFamily="34" charset="0"/>
                <a:ea typeface="Aptos" panose="020B0004020202020204" pitchFamily="34" charset="0"/>
                <a:cs typeface="Aptos" panose="020B0004020202020204" pitchFamily="34" charset="0"/>
              </a:rPr>
              <a:t>Community North – 6</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Community South – 11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Patrol North – 16</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Patrol South - 11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LLA – 3</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RPU – 2</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Crime – 2</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HQ – 1</a:t>
            </a:r>
            <a:endParaRPr lang="en-GB" sz="2000" dirty="0">
              <a:effectLst/>
              <a:latin typeface="Aptos" panose="020B0004020202020204" pitchFamily="34" charset="0"/>
              <a:ea typeface="Aptos" panose="020B0004020202020204" pitchFamily="34" charset="0"/>
              <a:cs typeface="Aptos" panose="020B0004020202020204" pitchFamily="34" charset="0"/>
            </a:endParaRPr>
          </a:p>
          <a:p>
            <a:r>
              <a:rPr lang="en-GB" sz="2000" i="1" dirty="0">
                <a:effectLst/>
                <a:latin typeface="Arial" panose="020B0604020202020204" pitchFamily="34" charset="0"/>
                <a:ea typeface="Aptos" panose="020B0004020202020204" pitchFamily="34" charset="0"/>
                <a:cs typeface="Aptos" panose="020B0004020202020204" pitchFamily="34" charset="0"/>
              </a:rPr>
              <a:t>Licencing – 1</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000" dirty="0"/>
          </a:p>
        </p:txBody>
      </p:sp>
    </p:spTree>
    <p:extLst>
      <p:ext uri="{BB962C8B-B14F-4D97-AF65-F5344CB8AC3E}">
        <p14:creationId xmlns:p14="http://schemas.microsoft.com/office/powerpoint/2010/main" val="23642910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r>
              <a:rPr lang="en-GB" sz="3200" b="1" dirty="0">
                <a:solidFill>
                  <a:srgbClr val="FFFFFF"/>
                </a:solidFill>
              </a:rPr>
              <a:t>Recruitment and retention of police</a:t>
            </a:r>
            <a:br>
              <a:rPr lang="en-GB" sz="3200" b="1" dirty="0">
                <a:solidFill>
                  <a:srgbClr val="FFFFFF"/>
                </a:solidFill>
              </a:rPr>
            </a:br>
            <a:r>
              <a:rPr lang="en-GB" sz="3200" b="1" dirty="0">
                <a:solidFill>
                  <a:srgbClr val="FFFFFF"/>
                </a:solidFill>
              </a:rPr>
              <a:t>officers</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r>
              <a:rPr lang="en-GB" sz="2000" dirty="0"/>
              <a:t>Police and Crime Commissioners have statutory responsibilities for delivering an efficient and effective police service. Our efficiency and effectiveness improves when the right level of resources are available and maximised.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The PCC wishes for his office to publish the monthly figures of the recruitment of officers.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pic>
        <p:nvPicPr>
          <p:cNvPr id="6" name="Picture 5" descr="Graph table">
            <a:extLst>
              <a:ext uri="{FF2B5EF4-FFF2-40B4-BE49-F238E27FC236}">
                <a16:creationId xmlns:a16="http://schemas.microsoft.com/office/drawing/2014/main" id="{5AEE8F53-2F78-8E51-DB59-2F9ACB97322F}"/>
              </a:ext>
            </a:extLst>
          </p:cNvPr>
          <p:cNvPicPr>
            <a:picLocks noChangeAspect="1"/>
          </p:cNvPicPr>
          <p:nvPr/>
        </p:nvPicPr>
        <p:blipFill>
          <a:blip r:embed="rId2"/>
          <a:stretch>
            <a:fillRect/>
          </a:stretch>
        </p:blipFill>
        <p:spPr>
          <a:xfrm>
            <a:off x="4195723" y="3245398"/>
            <a:ext cx="7874617" cy="2000857"/>
          </a:xfrm>
          <a:prstGeom prst="rect">
            <a:avLst/>
          </a:prstGeom>
        </p:spPr>
      </p:pic>
    </p:spTree>
    <p:extLst>
      <p:ext uri="{BB962C8B-B14F-4D97-AF65-F5344CB8AC3E}">
        <p14:creationId xmlns:p14="http://schemas.microsoft.com/office/powerpoint/2010/main" val="192964179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864356" y="1"/>
            <a:ext cx="3301244" cy="2270716"/>
          </a:xfrm>
        </p:spPr>
        <p:txBody>
          <a:bodyPr anchor="t">
            <a:normAutofit/>
          </a:bodyPr>
          <a:lstStyle/>
          <a:p>
            <a:pPr algn="ctr"/>
            <a:br>
              <a:rPr lang="en-GB" sz="2000" b="1" dirty="0">
                <a:solidFill>
                  <a:srgbClr val="FFFFFF"/>
                </a:solidFill>
              </a:rPr>
            </a:br>
            <a:br>
              <a:rPr lang="en-GB" sz="2000" b="1" dirty="0">
                <a:solidFill>
                  <a:srgbClr val="FFFFFF"/>
                </a:solidFill>
              </a:rPr>
            </a:br>
            <a:r>
              <a:rPr lang="en-GB" sz="2000" b="1" dirty="0">
                <a:solidFill>
                  <a:srgbClr val="FFFFFF"/>
                </a:solidFill>
              </a:rPr>
              <a:t>Recruitment and retention of police</a:t>
            </a:r>
            <a:br>
              <a:rPr lang="en-GB" sz="2000" b="1" dirty="0">
                <a:solidFill>
                  <a:srgbClr val="FFFFFF"/>
                </a:solidFill>
              </a:rPr>
            </a:br>
            <a:r>
              <a:rPr lang="en-GB" sz="2000" b="1" dirty="0">
                <a:solidFill>
                  <a:srgbClr val="FFFFFF"/>
                </a:solidFill>
              </a:rPr>
              <a:t>officers</a:t>
            </a:r>
            <a:br>
              <a:rPr lang="en-GB" sz="2000" b="1" dirty="0">
                <a:solidFill>
                  <a:srgbClr val="FFFFFF"/>
                </a:solidFill>
              </a:rPr>
            </a:br>
            <a:endParaRPr lang="en-GB" sz="20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Recruitment and Retention Numbers:</a:t>
            </a:r>
          </a:p>
          <a:p>
            <a:pPr marL="0" indent="0">
              <a:buNone/>
            </a:pPr>
            <a:endParaRPr lang="en-GB" sz="2000" dirty="0">
              <a:solidFill>
                <a:schemeClr val="bg1"/>
              </a:solidFill>
              <a:highlight>
                <a:srgbClr val="FFFF00"/>
              </a:highlight>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graphicFrame>
        <p:nvGraphicFramePr>
          <p:cNvPr id="3" name="Table 2">
            <a:extLst>
              <a:ext uri="{FF2B5EF4-FFF2-40B4-BE49-F238E27FC236}">
                <a16:creationId xmlns:a16="http://schemas.microsoft.com/office/drawing/2014/main" id="{0E785D34-B311-3058-9523-93047C939312}"/>
              </a:ext>
            </a:extLst>
          </p:cNvPr>
          <p:cNvGraphicFramePr>
            <a:graphicFrameLocks noGrp="1"/>
          </p:cNvGraphicFramePr>
          <p:nvPr>
            <p:extLst>
              <p:ext uri="{D42A27DB-BD31-4B8C-83A1-F6EECF244321}">
                <p14:modId xmlns:p14="http://schemas.microsoft.com/office/powerpoint/2010/main" val="3503409205"/>
              </p:ext>
            </p:extLst>
          </p:nvPr>
        </p:nvGraphicFramePr>
        <p:xfrm>
          <a:off x="1189666" y="1582344"/>
          <a:ext cx="10349563" cy="4351337"/>
        </p:xfrm>
        <a:graphic>
          <a:graphicData uri="http://schemas.openxmlformats.org/drawingml/2006/table">
            <a:tbl>
              <a:tblPr firstRow="1" firstCol="1" bandRow="1">
                <a:tableStyleId>{5C22544A-7EE6-4342-B048-85BDC9FD1C3A}</a:tableStyleId>
              </a:tblPr>
              <a:tblGrid>
                <a:gridCol w="870096">
                  <a:extLst>
                    <a:ext uri="{9D8B030D-6E8A-4147-A177-3AD203B41FA5}">
                      <a16:colId xmlns:a16="http://schemas.microsoft.com/office/drawing/2014/main" val="1364733466"/>
                    </a:ext>
                  </a:extLst>
                </a:gridCol>
                <a:gridCol w="835750">
                  <a:extLst>
                    <a:ext uri="{9D8B030D-6E8A-4147-A177-3AD203B41FA5}">
                      <a16:colId xmlns:a16="http://schemas.microsoft.com/office/drawing/2014/main" val="962099323"/>
                    </a:ext>
                  </a:extLst>
                </a:gridCol>
                <a:gridCol w="1087620">
                  <a:extLst>
                    <a:ext uri="{9D8B030D-6E8A-4147-A177-3AD203B41FA5}">
                      <a16:colId xmlns:a16="http://schemas.microsoft.com/office/drawing/2014/main" val="2978787713"/>
                    </a:ext>
                  </a:extLst>
                </a:gridCol>
                <a:gridCol w="870096">
                  <a:extLst>
                    <a:ext uri="{9D8B030D-6E8A-4147-A177-3AD203B41FA5}">
                      <a16:colId xmlns:a16="http://schemas.microsoft.com/office/drawing/2014/main" val="3091093374"/>
                    </a:ext>
                  </a:extLst>
                </a:gridCol>
                <a:gridCol w="812853">
                  <a:extLst>
                    <a:ext uri="{9D8B030D-6E8A-4147-A177-3AD203B41FA5}">
                      <a16:colId xmlns:a16="http://schemas.microsoft.com/office/drawing/2014/main" val="4082752556"/>
                    </a:ext>
                  </a:extLst>
                </a:gridCol>
                <a:gridCol w="870096">
                  <a:extLst>
                    <a:ext uri="{9D8B030D-6E8A-4147-A177-3AD203B41FA5}">
                      <a16:colId xmlns:a16="http://schemas.microsoft.com/office/drawing/2014/main" val="355780799"/>
                    </a:ext>
                  </a:extLst>
                </a:gridCol>
                <a:gridCol w="686918">
                  <a:extLst>
                    <a:ext uri="{9D8B030D-6E8A-4147-A177-3AD203B41FA5}">
                      <a16:colId xmlns:a16="http://schemas.microsoft.com/office/drawing/2014/main" val="1793424767"/>
                    </a:ext>
                  </a:extLst>
                </a:gridCol>
                <a:gridCol w="870096">
                  <a:extLst>
                    <a:ext uri="{9D8B030D-6E8A-4147-A177-3AD203B41FA5}">
                      <a16:colId xmlns:a16="http://schemas.microsoft.com/office/drawing/2014/main" val="463487666"/>
                    </a:ext>
                  </a:extLst>
                </a:gridCol>
                <a:gridCol w="870096">
                  <a:extLst>
                    <a:ext uri="{9D8B030D-6E8A-4147-A177-3AD203B41FA5}">
                      <a16:colId xmlns:a16="http://schemas.microsoft.com/office/drawing/2014/main" val="340159409"/>
                    </a:ext>
                  </a:extLst>
                </a:gridCol>
                <a:gridCol w="870096">
                  <a:extLst>
                    <a:ext uri="{9D8B030D-6E8A-4147-A177-3AD203B41FA5}">
                      <a16:colId xmlns:a16="http://schemas.microsoft.com/office/drawing/2014/main" val="289697839"/>
                    </a:ext>
                  </a:extLst>
                </a:gridCol>
                <a:gridCol w="835750">
                  <a:extLst>
                    <a:ext uri="{9D8B030D-6E8A-4147-A177-3AD203B41FA5}">
                      <a16:colId xmlns:a16="http://schemas.microsoft.com/office/drawing/2014/main" val="1730313654"/>
                    </a:ext>
                  </a:extLst>
                </a:gridCol>
                <a:gridCol w="870096">
                  <a:extLst>
                    <a:ext uri="{9D8B030D-6E8A-4147-A177-3AD203B41FA5}">
                      <a16:colId xmlns:a16="http://schemas.microsoft.com/office/drawing/2014/main" val="3837246429"/>
                    </a:ext>
                  </a:extLst>
                </a:gridCol>
              </a:tblGrid>
              <a:tr h="1432482">
                <a:tc>
                  <a:txBody>
                    <a:bodyPr/>
                    <a:lstStyle/>
                    <a:p>
                      <a:r>
                        <a:rPr lang="en-GB" sz="1100" dirty="0">
                          <a:effectLst/>
                        </a:rPr>
                        <a:t>Position Category</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r>
                        <a:rPr lang="en-GB" sz="1100">
                          <a:effectLst/>
                        </a:rPr>
                        <a:t>Total Starters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Starters (people from ethnic minority backgrounds)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r>
                        <a:rPr lang="en-GB" sz="1100">
                          <a:effectLst/>
                        </a:rPr>
                        <a:t>Starters Female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Starters Under 24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Starters 45+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Starters (Declared Disability)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extLst>
                  <a:ext uri="{0D108BD9-81ED-4DB2-BD59-A6C34878D82A}">
                    <a16:rowId xmlns:a16="http://schemas.microsoft.com/office/drawing/2014/main" val="3483843914"/>
                  </a:ext>
                </a:extLst>
              </a:tr>
              <a:tr h="182537">
                <a:tc>
                  <a:txBody>
                    <a:bodyPr/>
                    <a:lstStyle/>
                    <a:p>
                      <a:r>
                        <a:rPr lang="en-GB" sz="1100">
                          <a:effectLst/>
                        </a:rPr>
                        <a:t>Officer</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18</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4</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22.22%</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66.67%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6</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33.33%</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3</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16.67%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5.56%</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extLst>
                  <a:ext uri="{0D108BD9-81ED-4DB2-BD59-A6C34878D82A}">
                    <a16:rowId xmlns:a16="http://schemas.microsoft.com/office/drawing/2014/main" val="3525802807"/>
                  </a:ext>
                </a:extLst>
              </a:tr>
              <a:tr h="182537">
                <a:tc>
                  <a:txBody>
                    <a:bodyPr/>
                    <a:lstStyle/>
                    <a:p>
                      <a:r>
                        <a:rPr lang="en-GB" sz="1100">
                          <a:effectLst/>
                        </a:rPr>
                        <a:t>Staff</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8</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25.00%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8</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100.00%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25.00%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25.00%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12.50%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extLst>
                  <a:ext uri="{0D108BD9-81ED-4DB2-BD59-A6C34878D82A}">
                    <a16:rowId xmlns:a16="http://schemas.microsoft.com/office/drawing/2014/main" val="1659676681"/>
                  </a:ext>
                </a:extLst>
              </a:tr>
              <a:tr h="182537">
                <a:tc>
                  <a:txBody>
                    <a:bodyPr/>
                    <a:lstStyle/>
                    <a:p>
                      <a:r>
                        <a:rPr lang="en-GB" sz="1100">
                          <a:effectLst/>
                        </a:rPr>
                        <a:t>Special</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extLst>
                  <a:ext uri="{0D108BD9-81ED-4DB2-BD59-A6C34878D82A}">
                    <a16:rowId xmlns:a16="http://schemas.microsoft.com/office/drawing/2014/main" val="1827423887"/>
                  </a:ext>
                </a:extLst>
              </a:tr>
              <a:tr h="182537">
                <a:tc>
                  <a:txBody>
                    <a:bodyPr/>
                    <a:lstStyle/>
                    <a:p>
                      <a:r>
                        <a:rPr lang="en-GB" sz="1100">
                          <a:effectLst/>
                        </a:rPr>
                        <a:t>SUM:</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26</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6</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23.08%</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76.92%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8</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30.77%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5</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19.23%</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7.69%</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extLst>
                  <a:ext uri="{0D108BD9-81ED-4DB2-BD59-A6C34878D82A}">
                    <a16:rowId xmlns:a16="http://schemas.microsoft.com/office/drawing/2014/main" val="3371792805"/>
                  </a:ext>
                </a:extLst>
              </a:tr>
              <a:tr h="182537">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tc>
                  <a:txBody>
                    <a:bodyPr/>
                    <a:lstStyle/>
                    <a:p>
                      <a:endParaRPr lang="en-GB" sz="900">
                        <a:effectLst/>
                        <a:latin typeface="Times New Roman" panose="02020603050405020304" pitchFamily="18" charset="0"/>
                      </a:endParaRPr>
                    </a:p>
                  </a:txBody>
                  <a:tcPr marL="62584" marR="62584" marT="0" marB="0" anchor="b"/>
                </a:tc>
                <a:extLst>
                  <a:ext uri="{0D108BD9-81ED-4DB2-BD59-A6C34878D82A}">
                    <a16:rowId xmlns:a16="http://schemas.microsoft.com/office/drawing/2014/main" val="4098169855"/>
                  </a:ext>
                </a:extLst>
              </a:tr>
              <a:tr h="1276022">
                <a:tc>
                  <a:txBody>
                    <a:bodyPr/>
                    <a:lstStyle/>
                    <a:p>
                      <a:r>
                        <a:rPr lang="en-GB" sz="1100">
                          <a:effectLst/>
                        </a:rPr>
                        <a:t>Position Category</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r>
                        <a:rPr lang="en-GB" sz="1100">
                          <a:effectLst/>
                        </a:rPr>
                        <a:t>Total Leavers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Leavers (people from ethnic minority backgrounds) Headcount </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r>
                        <a:rPr lang="en-GB" sz="1100">
                          <a:effectLst/>
                        </a:rPr>
                        <a:t>Leavers Female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Leavers Under 24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Leavers 45+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tc>
                  <a:txBody>
                    <a:bodyPr/>
                    <a:lstStyle/>
                    <a:p>
                      <a:pPr algn="ctr"/>
                      <a:r>
                        <a:rPr lang="en-GB" sz="1100">
                          <a:effectLst/>
                        </a:rPr>
                        <a:t>Leavers (Declared Disability) Headcount </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 </a:t>
                      </a:r>
                    </a:p>
                    <a:p>
                      <a:pPr algn="ctr"/>
                      <a:r>
                        <a:rPr lang="en-GB" sz="1100" dirty="0">
                          <a:effectLst/>
                        </a:rPr>
                        <a:t> </a:t>
                      </a:r>
                      <a:endParaRPr lang="en-GB" sz="1000" dirty="0">
                        <a:effectLst/>
                        <a:latin typeface="Aptos" panose="020B0004020202020204" pitchFamily="34" charset="0"/>
                      </a:endParaRPr>
                    </a:p>
                  </a:txBody>
                  <a:tcPr marL="62584" marR="62584" marT="0" marB="0" anchor="ctr"/>
                </a:tc>
                <a:extLst>
                  <a:ext uri="{0D108BD9-81ED-4DB2-BD59-A6C34878D82A}">
                    <a16:rowId xmlns:a16="http://schemas.microsoft.com/office/drawing/2014/main" val="3983143603"/>
                  </a:ext>
                </a:extLst>
              </a:tr>
              <a:tr h="182537">
                <a:tc>
                  <a:txBody>
                    <a:bodyPr/>
                    <a:lstStyle/>
                    <a:p>
                      <a:r>
                        <a:rPr lang="en-GB" sz="1100">
                          <a:effectLst/>
                        </a:rPr>
                        <a:t>Officer</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9</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22.22%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22.22%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22.22%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11.11%</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extLst>
                  <a:ext uri="{0D108BD9-81ED-4DB2-BD59-A6C34878D82A}">
                    <a16:rowId xmlns:a16="http://schemas.microsoft.com/office/drawing/2014/main" val="1840758736"/>
                  </a:ext>
                </a:extLst>
              </a:tr>
              <a:tr h="182537">
                <a:tc>
                  <a:txBody>
                    <a:bodyPr/>
                    <a:lstStyle/>
                    <a:p>
                      <a:r>
                        <a:rPr lang="en-GB" sz="1100">
                          <a:effectLst/>
                        </a:rPr>
                        <a:t>Staff</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14.29%</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5</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71.43%</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3</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42.86%</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extLst>
                  <a:ext uri="{0D108BD9-81ED-4DB2-BD59-A6C34878D82A}">
                    <a16:rowId xmlns:a16="http://schemas.microsoft.com/office/drawing/2014/main" val="2034119083"/>
                  </a:ext>
                </a:extLst>
              </a:tr>
              <a:tr h="182537">
                <a:tc>
                  <a:txBody>
                    <a:bodyPr/>
                    <a:lstStyle/>
                    <a:p>
                      <a:r>
                        <a:rPr lang="en-GB" sz="1100">
                          <a:effectLst/>
                        </a:rPr>
                        <a:t>Special</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50.00%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0.00%</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extLst>
                  <a:ext uri="{0D108BD9-81ED-4DB2-BD59-A6C34878D82A}">
                    <a16:rowId xmlns:a16="http://schemas.microsoft.com/office/drawing/2014/main" val="1580913379"/>
                  </a:ext>
                </a:extLst>
              </a:tr>
              <a:tr h="182537">
                <a:tc>
                  <a:txBody>
                    <a:bodyPr/>
                    <a:lstStyle/>
                    <a:p>
                      <a:r>
                        <a:rPr lang="en-GB" sz="1100">
                          <a:effectLst/>
                        </a:rPr>
                        <a:t>SUM:</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18</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5.56%</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7</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38.89%</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2</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11.11%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6</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33.33%</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a:effectLst/>
                        </a:rPr>
                        <a:t>1</a:t>
                      </a:r>
                      <a:endParaRPr lang="en-GB" sz="100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tc>
                  <a:txBody>
                    <a:bodyPr/>
                    <a:lstStyle/>
                    <a:p>
                      <a:pPr algn="ctr"/>
                      <a:r>
                        <a:rPr lang="en-GB" sz="1100" dirty="0">
                          <a:effectLst/>
                        </a:rPr>
                        <a:t>5.56%</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62584" marR="62584" marT="0" marB="0" anchor="ctr"/>
                </a:tc>
                <a:extLst>
                  <a:ext uri="{0D108BD9-81ED-4DB2-BD59-A6C34878D82A}">
                    <a16:rowId xmlns:a16="http://schemas.microsoft.com/office/drawing/2014/main" val="4192625030"/>
                  </a:ext>
                </a:extLst>
              </a:tr>
            </a:tbl>
          </a:graphicData>
        </a:graphic>
      </p:graphicFrame>
    </p:spTree>
    <p:extLst>
      <p:ext uri="{BB962C8B-B14F-4D97-AF65-F5344CB8AC3E}">
        <p14:creationId xmlns:p14="http://schemas.microsoft.com/office/powerpoint/2010/main" val="347828875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endParaRPr lang="en-GB" sz="2000" dirty="0"/>
          </a:p>
          <a:p>
            <a:pPr marL="0" indent="0">
              <a:buNone/>
            </a:pPr>
            <a:endParaRPr lang="en-GB"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300" dirty="0"/>
              <a:t>Victim Satisfaction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3300" dirty="0"/>
          </a:p>
          <a:p>
            <a:pPr marL="0" indent="0">
              <a:buNone/>
            </a:pPr>
            <a:r>
              <a:rPr lang="en-GB" sz="1800" i="1" dirty="0">
                <a:effectLst/>
                <a:latin typeface="Calibri" panose="020F0502020204030204" pitchFamily="34" charset="0"/>
                <a:ea typeface="Calibri" panose="020F0502020204030204" pitchFamily="34" charset="0"/>
              </a:rPr>
              <a:t>During August 2024, the Emerald Victim Satisfaction surveys have been suspended during the upcoming changes to the surveying process so there is nothing to report at this time.</a:t>
            </a:r>
            <a:endParaRPr lang="en-GB" sz="2000" dirty="0"/>
          </a:p>
        </p:txBody>
      </p:sp>
    </p:spTree>
    <p:extLst>
      <p:ext uri="{BB962C8B-B14F-4D97-AF65-F5344CB8AC3E}">
        <p14:creationId xmlns:p14="http://schemas.microsoft.com/office/powerpoint/2010/main" val="23628836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400" dirty="0"/>
          </a:p>
          <a:p>
            <a:pPr marL="0" indent="0">
              <a:buNone/>
            </a:pPr>
            <a:endParaRPr lang="en-GB" sz="1400" dirty="0"/>
          </a:p>
          <a:p>
            <a:pPr marL="0" indent="0">
              <a:buNone/>
            </a:pPr>
            <a:endParaRPr lang="en-GB" sz="1400" dirty="0"/>
          </a:p>
          <a:p>
            <a:pPr marL="0" indent="0">
              <a:buNone/>
            </a:pPr>
            <a:r>
              <a:rPr lang="en-GB" sz="2000" dirty="0"/>
              <a:t>Police and Crime Commissioners (PCCs) are required to publish certain information to allow the public to hold them to account. </a:t>
            </a:r>
          </a:p>
          <a:p>
            <a:pPr marL="0" indent="0">
              <a:buNone/>
            </a:pPr>
            <a:r>
              <a:rPr lang="en-GB" sz="2000" dirty="0"/>
              <a:t>Section 11(1) and (2) of The Police Reform and Social Responsibility Act 2011 requires an elected local policing body to publish any information specified by the Secretary of State by order. </a:t>
            </a:r>
          </a:p>
          <a:p>
            <a:pPr marL="0" indent="0">
              <a:buNone/>
            </a:pPr>
            <a:r>
              <a:rPr lang="en-GB" sz="2000" dirty="0"/>
              <a:t>The Elected Local Policing Bodies (Specified Information) Order 2011 (‘the Order’) sets out the information that must be published. Guidance on the order is published on gov.uk - </a:t>
            </a:r>
            <a:r>
              <a:rPr lang="en-GB" sz="2000" dirty="0">
                <a:hlinkClick r:id="rId2">
                  <a:extLst>
                    <a:ext uri="{A12FA001-AC4F-418D-AE19-62706E023703}">
                      <ahyp:hlinkClr xmlns:ahyp="http://schemas.microsoft.com/office/drawing/2018/hyperlinkcolor" val="tx"/>
                    </a:ext>
                  </a:extLst>
                </a:hlinkClick>
              </a:rPr>
              <a:t>Guidelines for PCCs on publishing information - GOV.UK (www.gov.uk)</a:t>
            </a:r>
            <a:endParaRPr lang="en-GB" sz="2000" dirty="0"/>
          </a:p>
          <a:p>
            <a:pPr marL="0" indent="0">
              <a:buNone/>
            </a:pPr>
            <a:endParaRPr lang="en-GB" sz="1400" dirty="0"/>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42420826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indent="0">
              <a:buNone/>
            </a:pPr>
            <a:r>
              <a:rPr lang="en-GB" sz="2000" dirty="0"/>
              <a:t>The PCC has requested information form the Force on a monthly basis surrounding Victim Satisfaction and how the Force deals with this and monitors this. </a:t>
            </a:r>
          </a:p>
          <a:p>
            <a:pPr marL="0" indent="0">
              <a:buNone/>
            </a:pPr>
            <a:r>
              <a:rPr lang="en-GB" sz="2000" dirty="0"/>
              <a:t>The force is developing its IT solution to automated victim satisfaction surveys and this is progressing well against the project plan. In the meantime, the force has limited capacity to complete such surveys, however can report: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lvl="0" indent="0">
              <a:lnSpc>
                <a:spcPct val="107000"/>
              </a:lnSpc>
              <a:buNone/>
            </a:pPr>
            <a:r>
              <a:rPr lang="en-GB" sz="1100" dirty="0">
                <a:effectLst/>
                <a:latin typeface="Arial" panose="020B0604020202020204" pitchFamily="34" charset="0"/>
                <a:ea typeface="Calibri" panose="020F0502020204030204" pitchFamily="34" charset="0"/>
                <a:cs typeface="Times New Roman" panose="02020603050405020304" pitchFamily="18" charset="0"/>
              </a:rPr>
              <a:t>Orange – Enquiries Recorded</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Blue - </a:t>
            </a:r>
            <a:r>
              <a:rPr lang="en-GB" sz="1100" dirty="0">
                <a:effectLst/>
                <a:latin typeface="Arial" panose="020B0604020202020204" pitchFamily="34" charset="0"/>
                <a:ea typeface="Calibri" panose="020F0502020204030204" pitchFamily="34" charset="0"/>
                <a:cs typeface="Times New Roman" panose="02020603050405020304" pitchFamily="18" charset="0"/>
              </a:rPr>
              <a:t>Dissatisfaction Recorded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317CC03B-73D8-49B5-A08E-4B4161BADA95}"/>
              </a:ext>
            </a:extLst>
          </p:cNvPr>
          <p:cNvGraphicFramePr/>
          <p:nvPr>
            <p:extLst>
              <p:ext uri="{D42A27DB-BD31-4B8C-83A1-F6EECF244321}">
                <p14:modId xmlns:p14="http://schemas.microsoft.com/office/powerpoint/2010/main" val="2068130137"/>
              </p:ext>
            </p:extLst>
          </p:nvPr>
        </p:nvGraphicFramePr>
        <p:xfrm>
          <a:off x="6470037" y="3222311"/>
          <a:ext cx="5400385" cy="31071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566268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F561F1FA-521E-75AB-8525-D2700AC1EF5F}"/>
              </a:ext>
            </a:extLst>
          </p:cNvPr>
          <p:cNvGraphicFramePr/>
          <p:nvPr>
            <p:extLst>
              <p:ext uri="{D42A27DB-BD31-4B8C-83A1-F6EECF244321}">
                <p14:modId xmlns:p14="http://schemas.microsoft.com/office/powerpoint/2010/main" val="3201441192"/>
              </p:ext>
            </p:extLst>
          </p:nvPr>
        </p:nvGraphicFramePr>
        <p:xfrm>
          <a:off x="4793673" y="1178436"/>
          <a:ext cx="6432778" cy="203402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Graph table">
            <a:extLst>
              <a:ext uri="{FF2B5EF4-FFF2-40B4-BE49-F238E27FC236}">
                <a16:creationId xmlns:a16="http://schemas.microsoft.com/office/drawing/2014/main" id="{61574F4B-8623-9B58-FCFD-09091B897F04}"/>
              </a:ext>
            </a:extLst>
          </p:cNvPr>
          <p:cNvPicPr>
            <a:picLocks noChangeAspect="1"/>
          </p:cNvPicPr>
          <p:nvPr/>
        </p:nvPicPr>
        <p:blipFill>
          <a:blip r:embed="rId3"/>
          <a:stretch>
            <a:fillRect/>
          </a:stretch>
        </p:blipFill>
        <p:spPr>
          <a:xfrm>
            <a:off x="4818392" y="3645545"/>
            <a:ext cx="6383339" cy="2529512"/>
          </a:xfrm>
          <a:prstGeom prst="rect">
            <a:avLst/>
          </a:prstGeom>
        </p:spPr>
      </p:pic>
    </p:spTree>
    <p:extLst>
      <p:ext uri="{BB962C8B-B14F-4D97-AF65-F5344CB8AC3E}">
        <p14:creationId xmlns:p14="http://schemas.microsoft.com/office/powerpoint/2010/main" val="330310362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C10B8B51-9B69-7AF3-ECA6-DB1842A980CF}"/>
              </a:ext>
            </a:extLst>
          </p:cNvPr>
          <p:cNvGraphicFramePr/>
          <p:nvPr>
            <p:extLst>
              <p:ext uri="{D42A27DB-BD31-4B8C-83A1-F6EECF244321}">
                <p14:modId xmlns:p14="http://schemas.microsoft.com/office/powerpoint/2010/main" val="56651580"/>
              </p:ext>
            </p:extLst>
          </p:nvPr>
        </p:nvGraphicFramePr>
        <p:xfrm>
          <a:off x="4319724" y="1428028"/>
          <a:ext cx="7641957" cy="4251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908551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11941"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A141AB46-11F3-9423-7D09-61D2B83B5338}"/>
              </a:ext>
            </a:extLst>
          </p:cNvPr>
          <p:cNvGraphicFramePr/>
          <p:nvPr>
            <p:extLst>
              <p:ext uri="{D42A27DB-BD31-4B8C-83A1-F6EECF244321}">
                <p14:modId xmlns:p14="http://schemas.microsoft.com/office/powerpoint/2010/main" val="3191584805"/>
              </p:ext>
            </p:extLst>
          </p:nvPr>
        </p:nvGraphicFramePr>
        <p:xfrm>
          <a:off x="4654360" y="1668404"/>
          <a:ext cx="6848475" cy="38906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84211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74046" y="604771"/>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CF4F0599-DEDB-9425-B400-63E70825F8D6}"/>
              </a:ext>
            </a:extLst>
          </p:cNvPr>
          <p:cNvGraphicFramePr/>
          <p:nvPr>
            <p:extLst>
              <p:ext uri="{D42A27DB-BD31-4B8C-83A1-F6EECF244321}">
                <p14:modId xmlns:p14="http://schemas.microsoft.com/office/powerpoint/2010/main" val="3249887348"/>
              </p:ext>
            </p:extLst>
          </p:nvPr>
        </p:nvGraphicFramePr>
        <p:xfrm>
          <a:off x="4374046" y="1419311"/>
          <a:ext cx="7245299" cy="3660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398164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br>
              <a:rPr lang="en-GB" sz="3200" b="1" dirty="0">
                <a:solidFill>
                  <a:srgbClr val="FFFFFF"/>
                </a:solidFill>
              </a:rPr>
            </a:b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76077E4B-8999-4920-3CA8-1F4AF554BD61}"/>
              </a:ext>
            </a:extLst>
          </p:cNvPr>
          <p:cNvGraphicFramePr/>
          <p:nvPr>
            <p:extLst>
              <p:ext uri="{D42A27DB-BD31-4B8C-83A1-F6EECF244321}">
                <p14:modId xmlns:p14="http://schemas.microsoft.com/office/powerpoint/2010/main" val="1592511181"/>
              </p:ext>
            </p:extLst>
          </p:nvPr>
        </p:nvGraphicFramePr>
        <p:xfrm>
          <a:off x="4470688" y="1672069"/>
          <a:ext cx="7111712" cy="35834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17261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5CB2F275-F54E-D3FA-6E66-B9D39703B7FC}"/>
              </a:ext>
            </a:extLst>
          </p:cNvPr>
          <p:cNvGraphicFramePr/>
          <p:nvPr>
            <p:extLst>
              <p:ext uri="{D42A27DB-BD31-4B8C-83A1-F6EECF244321}">
                <p14:modId xmlns:p14="http://schemas.microsoft.com/office/powerpoint/2010/main" val="2626709763"/>
              </p:ext>
            </p:extLst>
          </p:nvPr>
        </p:nvGraphicFramePr>
        <p:xfrm>
          <a:off x="4526647" y="1323974"/>
          <a:ext cx="7343775" cy="4210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901734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Victims at centre of</a:t>
            </a:r>
            <a:br>
              <a:rPr lang="en-GB" sz="3200" b="1" dirty="0">
                <a:solidFill>
                  <a:srgbClr val="FFFFFF"/>
                </a:solidFill>
              </a:rPr>
            </a:br>
            <a:r>
              <a:rPr lang="en-GB" sz="3200" b="1" dirty="0">
                <a:solidFill>
                  <a:srgbClr val="FFFFFF"/>
                </a:solidFill>
              </a:rPr>
              <a:t>the CJS</a:t>
            </a:r>
            <a:endParaRPr lang="en-GB" sz="3200" dirty="0">
              <a:solidFill>
                <a:srgbClr val="FFFFFF"/>
              </a:solidFill>
            </a:endParaRPr>
          </a:p>
        </p:txBody>
      </p:sp>
      <p:sp>
        <p:nvSpPr>
          <p:cNvPr id="5" name="Content Placeholder 4">
            <a:extLst>
              <a:ext uri="{FF2B5EF4-FFF2-40B4-BE49-F238E27FC236}">
                <a16:creationId xmlns:a16="http://schemas.microsoft.com/office/drawing/2014/main" id="{3DC24E00-77AD-4116-BB5B-2010F27A94C0}"/>
              </a:ext>
            </a:extLst>
          </p:cNvPr>
          <p:cNvSpPr>
            <a:spLocks noGrp="1"/>
          </p:cNvSpPr>
          <p:nvPr>
            <p:ph sz="half" idx="2"/>
          </p:nvPr>
        </p:nvSpPr>
        <p:spPr>
          <a:xfrm>
            <a:off x="4337108" y="528506"/>
            <a:ext cx="7533314" cy="5648457"/>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dirty="0"/>
              <a:t>Victim Dissatisfaction</a:t>
            </a:r>
            <a:r>
              <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p>
          <a:p>
            <a:pPr marL="0" indent="0">
              <a:buNone/>
            </a:pPr>
            <a:endParaRPr lang="en-GB" sz="2000" dirty="0">
              <a:solidFill>
                <a:srgbClr val="FF0000"/>
              </a:solidFill>
              <a:highlight>
                <a:srgbClr val="FFFF00"/>
              </a:highlight>
            </a:endParaRPr>
          </a:p>
          <a:p>
            <a:pPr marL="0" indent="0">
              <a:buNone/>
            </a:pPr>
            <a:endParaRPr lang="en-GB" sz="2000" dirty="0"/>
          </a:p>
          <a:p>
            <a:pPr marL="0" indent="0">
              <a:buNone/>
            </a:pPr>
            <a:endParaRPr lang="en-GB" sz="2000" dirty="0"/>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1800" dirty="0">
              <a:effectLst/>
              <a:latin typeface="Calibri" panose="020F0502020204030204" pitchFamily="34" charset="0"/>
              <a:ea typeface="Calibri" panose="020F0502020204030204" pitchFamily="34" charset="0"/>
            </a:endParaRPr>
          </a:p>
          <a:p>
            <a:pPr marL="0" indent="0">
              <a:buNone/>
            </a:pPr>
            <a:endParaRPr lang="en-GB" sz="2000" dirty="0"/>
          </a:p>
        </p:txBody>
      </p:sp>
      <p:graphicFrame>
        <p:nvGraphicFramePr>
          <p:cNvPr id="4" name="Chart 3" descr="Graph table">
            <a:extLst>
              <a:ext uri="{FF2B5EF4-FFF2-40B4-BE49-F238E27FC236}">
                <a16:creationId xmlns:a16="http://schemas.microsoft.com/office/drawing/2014/main" id="{CF902A6A-DDC6-ADCE-3664-343702EF1EA5}"/>
              </a:ext>
            </a:extLst>
          </p:cNvPr>
          <p:cNvGraphicFramePr/>
          <p:nvPr>
            <p:extLst>
              <p:ext uri="{D42A27DB-BD31-4B8C-83A1-F6EECF244321}">
                <p14:modId xmlns:p14="http://schemas.microsoft.com/office/powerpoint/2010/main" val="3270721997"/>
              </p:ext>
            </p:extLst>
          </p:nvPr>
        </p:nvGraphicFramePr>
        <p:xfrm>
          <a:off x="4249118" y="1533459"/>
          <a:ext cx="7572375" cy="363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208330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Transparency</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353886" y="381001"/>
            <a:ext cx="7357767" cy="5728794"/>
          </a:xfrm>
        </p:spPr>
        <p:txBody>
          <a:bodyPr>
            <a:normAutofit fontScale="92500" lnSpcReduction="2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r>
              <a:rPr lang="en-GB" sz="2000" dirty="0"/>
              <a:t>The PCC has pledged to invest to improve performance and wellbeing of staff in our Force Control Room</a:t>
            </a:r>
          </a:p>
          <a:p>
            <a:pPr marL="0" indent="0">
              <a:buNone/>
            </a:pPr>
            <a:endParaRPr lang="en-GB" sz="2000" dirty="0"/>
          </a:p>
          <a:p>
            <a:pPr marL="0" indent="0">
              <a:buNone/>
            </a:pPr>
            <a:r>
              <a:rPr lang="en-GB" sz="2400" i="1" u="sng" dirty="0">
                <a:effectLst/>
                <a:latin typeface="Arial" panose="020B0604020202020204" pitchFamily="34" charset="0"/>
                <a:ea typeface="Aptos" panose="020B0004020202020204" pitchFamily="34" charset="0"/>
                <a:cs typeface="Aptos" panose="020B0004020202020204" pitchFamily="34" charset="0"/>
              </a:rPr>
              <a:t>Force - Response times - 101 and 999 calls, July 2024</a:t>
            </a:r>
          </a:p>
          <a:p>
            <a:pPr marL="0" indent="0">
              <a:buNone/>
            </a:pPr>
            <a:endParaRPr lang="en-GB" sz="2400" i="1" u="sng" dirty="0">
              <a:effectLst/>
              <a:latin typeface="Arial" panose="020B0604020202020204" pitchFamily="34" charset="0"/>
              <a:ea typeface="Aptos" panose="020B0004020202020204" pitchFamily="34" charset="0"/>
              <a:cs typeface="Aptos" panose="020B0004020202020204" pitchFamily="34" charset="0"/>
            </a:endParaRPr>
          </a:p>
          <a:p>
            <a:r>
              <a:rPr lang="en-GB" sz="2400" i="1" dirty="0">
                <a:effectLst/>
                <a:latin typeface="Arial" panose="020B0604020202020204" pitchFamily="34" charset="0"/>
                <a:ea typeface="Aptos" panose="020B0004020202020204" pitchFamily="34" charset="0"/>
                <a:cs typeface="Aptos" panose="020B0004020202020204" pitchFamily="34" charset="0"/>
              </a:rPr>
              <a:t>10,908 - 999 call answered, 352 average per day, 93% answered in 10 secs, 4s average wait time</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i="1" dirty="0">
                <a:effectLst/>
                <a:latin typeface="Arial" panose="020B0604020202020204" pitchFamily="34" charset="0"/>
                <a:ea typeface="Aptos" panose="020B0004020202020204" pitchFamily="34" charset="0"/>
                <a:cs typeface="Aptos" panose="020B0004020202020204" pitchFamily="34" charset="0"/>
              </a:rPr>
              <a:t>3,675 - 101 Priority, 119 average per day, 1m 59s average wait time</a:t>
            </a:r>
            <a:endParaRPr lang="en-GB" sz="2400" dirty="0">
              <a:effectLst/>
              <a:latin typeface="Aptos" panose="020B0004020202020204" pitchFamily="34" charset="0"/>
              <a:ea typeface="Aptos" panose="020B0004020202020204" pitchFamily="34" charset="0"/>
              <a:cs typeface="Aptos" panose="020B0004020202020204" pitchFamily="34" charset="0"/>
            </a:endParaRPr>
          </a:p>
          <a:p>
            <a:r>
              <a:rPr lang="en-GB" sz="2400" i="1" dirty="0">
                <a:effectLst/>
                <a:latin typeface="Arial" panose="020B0604020202020204" pitchFamily="34" charset="0"/>
                <a:ea typeface="Aptos" panose="020B0004020202020204" pitchFamily="34" charset="0"/>
                <a:cs typeface="Aptos" panose="020B0004020202020204" pitchFamily="34" charset="0"/>
              </a:rPr>
              <a:t>6,633 - 101 Non-Priority, 214 average per day, 5m 39s average wait time</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sz="2300" u="sng" dirty="0"/>
          </a:p>
          <a:p>
            <a:pPr marL="0" indent="0">
              <a:buNone/>
            </a:pPr>
            <a:endParaRPr lang="en-GB" sz="2300" u="sng" dirty="0"/>
          </a:p>
          <a:p>
            <a:pPr marL="0" indent="0">
              <a:buNone/>
            </a:pPr>
            <a:r>
              <a:rPr lang="it-IT" sz="2300" dirty="0">
                <a:hlinkClick r:id="rId2">
                  <a:extLst>
                    <a:ext uri="{A12FA001-AC4F-418D-AE19-62706E023703}">
                      <ahyp:hlinkClr xmlns:ahyp="http://schemas.microsoft.com/office/drawing/2018/hyperlinkcolor" val="tx"/>
                    </a:ext>
                  </a:extLst>
                </a:hlinkClick>
              </a:rPr>
              <a:t>999 performance data | Police.uk (www.police.uk)</a:t>
            </a:r>
            <a:endParaRPr lang="en-GB" sz="2300" dirty="0"/>
          </a:p>
          <a:p>
            <a:pPr marL="0" indent="0">
              <a:buNone/>
            </a:pPr>
            <a:endParaRPr lang="en-GB" sz="2000" dirty="0"/>
          </a:p>
        </p:txBody>
      </p:sp>
    </p:spTree>
    <p:extLst>
      <p:ext uri="{BB962C8B-B14F-4D97-AF65-F5344CB8AC3E}">
        <p14:creationId xmlns:p14="http://schemas.microsoft.com/office/powerpoint/2010/main" val="103965528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Transparency</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indent="0">
              <a:buNone/>
            </a:pPr>
            <a:endParaRPr lang="en-GB" sz="2000" dirty="0"/>
          </a:p>
          <a:p>
            <a:pPr marL="0" indent="0">
              <a:buNone/>
            </a:pPr>
            <a:r>
              <a:rPr lang="en-GB" sz="2000" dirty="0"/>
              <a:t>The PCC pledged that he would ensure that appropriate services are in place for victims within the power of the OPCC.</a:t>
            </a:r>
          </a:p>
          <a:p>
            <a:pPr marL="0" indent="0">
              <a:buNone/>
            </a:pPr>
            <a:endParaRPr lang="en-GB" sz="2000" u="sng" dirty="0"/>
          </a:p>
          <a:p>
            <a:pPr marL="0" indent="0">
              <a:buNone/>
            </a:pPr>
            <a:r>
              <a:rPr lang="en-GB" sz="2000" u="sng" dirty="0"/>
              <a:t>Clare’s Law </a:t>
            </a:r>
            <a:endParaRPr lang="en-GB" sz="2000" dirty="0">
              <a:solidFill>
                <a:schemeClr val="bg1"/>
              </a:solidFill>
              <a:highlight>
                <a:srgbClr val="FFFF00"/>
              </a:highlight>
            </a:endParaRPr>
          </a:p>
          <a:p>
            <a:pPr marL="0" indent="0">
              <a:buNone/>
            </a:pPr>
            <a:endParaRPr lang="en-GB" sz="2000" u="sng" dirty="0"/>
          </a:p>
          <a:p>
            <a:pPr marL="0" indent="0">
              <a:buNone/>
            </a:pPr>
            <a:r>
              <a:rPr lang="en-GB" sz="2000" dirty="0"/>
              <a:t>The Domestic Violence Disclosure Scheme(DVDS), also known as “Clare’s Law” enables the police to disclose information to a victim or potential victim of domestic abuse about their partner’s or ex-partner’s previous abusive or violent offending.</a:t>
            </a:r>
          </a:p>
          <a:p>
            <a:pPr marL="0" indent="0">
              <a:buNone/>
            </a:pPr>
            <a:r>
              <a:rPr lang="en-GB" sz="2000" dirty="0"/>
              <a:t>Clare's Law - number of requests and average length of time to respond to requests are on the next slide.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0641222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r>
              <a:rPr lang="en-GB" sz="2400" dirty="0">
                <a:hlinkClick r:id="rId2">
                  <a:extLst>
                    <a:ext uri="{A12FA001-AC4F-418D-AE19-62706E023703}">
                      <ahyp:hlinkClr xmlns:ahyp="http://schemas.microsoft.com/office/drawing/2018/hyperlinkcolor" val="tx"/>
                    </a:ext>
                  </a:extLst>
                </a:hlinkClick>
              </a:rPr>
              <a:t>Specified Information Order</a:t>
            </a:r>
            <a:endParaRPr lang="en-GB" sz="2000" dirty="0"/>
          </a:p>
        </p:txBody>
      </p:sp>
    </p:spTree>
    <p:extLst>
      <p:ext uri="{BB962C8B-B14F-4D97-AF65-F5344CB8AC3E}">
        <p14:creationId xmlns:p14="http://schemas.microsoft.com/office/powerpoint/2010/main" val="25037124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1" descr="Graph table">
            <a:extLst>
              <a:ext uri="{FF2B5EF4-FFF2-40B4-BE49-F238E27FC236}">
                <a16:creationId xmlns:a16="http://schemas.microsoft.com/office/drawing/2014/main" id="{1EFF8E86-D7D4-600E-C0F9-89A432450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77" y="2013527"/>
            <a:ext cx="12008645" cy="253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F5F95E4-1CF6-91B2-2E3C-16D8D37EA3C1}"/>
              </a:ext>
            </a:extLst>
          </p:cNvPr>
          <p:cNvSpPr>
            <a:spLocks noGrp="1"/>
          </p:cNvSpPr>
          <p:nvPr>
            <p:ph type="title"/>
          </p:nvPr>
        </p:nvSpPr>
        <p:spPr/>
        <p:txBody>
          <a:bodyPr/>
          <a:lstStyle/>
          <a:p>
            <a:r>
              <a:rPr lang="en-GB" dirty="0"/>
              <a:t>Clares Law</a:t>
            </a:r>
          </a:p>
        </p:txBody>
      </p:sp>
    </p:spTree>
    <p:extLst>
      <p:ext uri="{BB962C8B-B14F-4D97-AF65-F5344CB8AC3E}">
        <p14:creationId xmlns:p14="http://schemas.microsoft.com/office/powerpoint/2010/main" val="151671351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Scrutiny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810074"/>
          </a:xfrm>
        </p:spPr>
        <p:txBody>
          <a:bodyPr>
            <a:normAutofit fontScale="92500" lnSpcReduction="10000"/>
          </a:bodyPr>
          <a:lstStyle/>
          <a:p>
            <a:pPr marL="0" indent="0">
              <a:buNone/>
            </a:pPr>
            <a:r>
              <a:rPr lang="en-GB" sz="2000" dirty="0"/>
              <a:t>The PCC has also requested for additional information to aid transparency of the Force and they fall under different headings in line with the pledge of being Transparent.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u="sng" dirty="0"/>
              <a:t>Stop and Search Data</a:t>
            </a:r>
            <a:r>
              <a:rPr lang="en-GB" sz="2000" dirty="0"/>
              <a:t> (Q1)</a:t>
            </a:r>
            <a:endParaRPr kumimoji="0" lang="en-GB"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1800" dirty="0"/>
              <a:t>Stop and search | Police.uk (</a:t>
            </a:r>
            <a:r>
              <a:rPr lang="en-GB" sz="1800" dirty="0">
                <a:hlinkClick r:id="rId2">
                  <a:extLst>
                    <a:ext uri="{A12FA001-AC4F-418D-AE19-62706E023703}">
                      <ahyp:hlinkClr xmlns:ahyp="http://schemas.microsoft.com/office/drawing/2018/hyperlinkcolor" val="tx"/>
                    </a:ext>
                  </a:extLst>
                </a:hlinkClick>
              </a:rPr>
              <a:t>www.police.uk</a:t>
            </a:r>
            <a:r>
              <a:rPr lang="en-GB" sz="1800" dirty="0"/>
              <a:t>)</a:t>
            </a:r>
          </a:p>
          <a:p>
            <a:pPr marL="0" indent="0">
              <a:buNone/>
            </a:pPr>
            <a:endParaRPr lang="en-GB" sz="1800" dirty="0"/>
          </a:p>
          <a:p>
            <a:pPr marL="0" indent="0">
              <a:buNone/>
            </a:pPr>
            <a:endParaRPr lang="en-GB" sz="2000" dirty="0"/>
          </a:p>
        </p:txBody>
      </p:sp>
      <p:sp>
        <p:nvSpPr>
          <p:cNvPr id="3" name="TextBox 2">
            <a:extLst>
              <a:ext uri="{FF2B5EF4-FFF2-40B4-BE49-F238E27FC236}">
                <a16:creationId xmlns:a16="http://schemas.microsoft.com/office/drawing/2014/main" id="{47F7F4BE-1775-4492-81BD-C4011E560832}"/>
              </a:ext>
            </a:extLst>
          </p:cNvPr>
          <p:cNvSpPr txBox="1"/>
          <p:nvPr/>
        </p:nvSpPr>
        <p:spPr>
          <a:xfrm>
            <a:off x="1761710" y="6411799"/>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7" name="Picture 6" descr="Graph table">
            <a:extLst>
              <a:ext uri="{FF2B5EF4-FFF2-40B4-BE49-F238E27FC236}">
                <a16:creationId xmlns:a16="http://schemas.microsoft.com/office/drawing/2014/main" id="{C66893DF-0328-1E51-9442-9D473B40B06E}"/>
              </a:ext>
            </a:extLst>
          </p:cNvPr>
          <p:cNvPicPr>
            <a:picLocks noChangeAspect="1"/>
          </p:cNvPicPr>
          <p:nvPr/>
        </p:nvPicPr>
        <p:blipFill>
          <a:blip r:embed="rId3"/>
          <a:stretch>
            <a:fillRect/>
          </a:stretch>
        </p:blipFill>
        <p:spPr>
          <a:xfrm>
            <a:off x="4471241" y="1609860"/>
            <a:ext cx="7240412" cy="4069703"/>
          </a:xfrm>
          <a:prstGeom prst="rect">
            <a:avLst/>
          </a:prstGeom>
        </p:spPr>
      </p:pic>
    </p:spTree>
    <p:extLst>
      <p:ext uri="{BB962C8B-B14F-4D97-AF65-F5344CB8AC3E}">
        <p14:creationId xmlns:p14="http://schemas.microsoft.com/office/powerpoint/2010/main" val="405999284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pic>
        <p:nvPicPr>
          <p:cNvPr id="5" name="Picture 4" descr="Graph table">
            <a:extLst>
              <a:ext uri="{FF2B5EF4-FFF2-40B4-BE49-F238E27FC236}">
                <a16:creationId xmlns:a16="http://schemas.microsoft.com/office/drawing/2014/main" id="{855F897E-922E-02C2-0946-0856822B67EA}"/>
              </a:ext>
            </a:extLst>
          </p:cNvPr>
          <p:cNvPicPr>
            <a:picLocks noChangeAspect="1"/>
          </p:cNvPicPr>
          <p:nvPr/>
        </p:nvPicPr>
        <p:blipFill>
          <a:blip r:embed="rId2"/>
          <a:stretch>
            <a:fillRect/>
          </a:stretch>
        </p:blipFill>
        <p:spPr>
          <a:xfrm>
            <a:off x="179262" y="244637"/>
            <a:ext cx="11833476" cy="6553667"/>
          </a:xfrm>
          <a:prstGeom prst="rect">
            <a:avLst/>
          </a:prstGeom>
        </p:spPr>
      </p:pic>
    </p:spTree>
    <p:extLst>
      <p:ext uri="{BB962C8B-B14F-4D97-AF65-F5344CB8AC3E}">
        <p14:creationId xmlns:p14="http://schemas.microsoft.com/office/powerpoint/2010/main" val="33300238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3" name="Picture 2" descr="Graph table">
            <a:extLst>
              <a:ext uri="{FF2B5EF4-FFF2-40B4-BE49-F238E27FC236}">
                <a16:creationId xmlns:a16="http://schemas.microsoft.com/office/drawing/2014/main" id="{DF84153B-5E22-D0B0-3871-933945DCC594}"/>
              </a:ext>
            </a:extLst>
          </p:cNvPr>
          <p:cNvPicPr>
            <a:picLocks noChangeAspect="1"/>
          </p:cNvPicPr>
          <p:nvPr/>
        </p:nvPicPr>
        <p:blipFill>
          <a:blip r:embed="rId2"/>
          <a:stretch>
            <a:fillRect/>
          </a:stretch>
        </p:blipFill>
        <p:spPr>
          <a:xfrm>
            <a:off x="0" y="704177"/>
            <a:ext cx="12192000" cy="5449646"/>
          </a:xfrm>
          <a:prstGeom prst="rect">
            <a:avLst/>
          </a:prstGeom>
        </p:spPr>
      </p:pic>
    </p:spTree>
    <p:extLst>
      <p:ext uri="{BB962C8B-B14F-4D97-AF65-F5344CB8AC3E}">
        <p14:creationId xmlns:p14="http://schemas.microsoft.com/office/powerpoint/2010/main" val="327046152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Graph table">
            <a:extLst>
              <a:ext uri="{FF2B5EF4-FFF2-40B4-BE49-F238E27FC236}">
                <a16:creationId xmlns:a16="http://schemas.microsoft.com/office/drawing/2014/main" id="{A80E5F41-2E13-1D63-3A05-865EB6600DC1}"/>
              </a:ext>
            </a:extLst>
          </p:cNvPr>
          <p:cNvPicPr>
            <a:picLocks noChangeAspect="1"/>
          </p:cNvPicPr>
          <p:nvPr/>
        </p:nvPicPr>
        <p:blipFill>
          <a:blip r:embed="rId2"/>
          <a:stretch>
            <a:fillRect/>
          </a:stretch>
        </p:blipFill>
        <p:spPr>
          <a:xfrm>
            <a:off x="0" y="826118"/>
            <a:ext cx="12192000" cy="5205763"/>
          </a:xfrm>
          <a:prstGeom prst="rect">
            <a:avLst/>
          </a:prstGeom>
        </p:spPr>
      </p:pic>
    </p:spTree>
    <p:extLst>
      <p:ext uri="{BB962C8B-B14F-4D97-AF65-F5344CB8AC3E}">
        <p14:creationId xmlns:p14="http://schemas.microsoft.com/office/powerpoint/2010/main" val="174987788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descr="Graph table">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endParaRPr lang="en-GB" sz="1800" dirty="0"/>
          </a:p>
          <a:p>
            <a:pPr marL="0" indent="0">
              <a:buNone/>
            </a:pPr>
            <a:endParaRPr lang="en-GB" sz="2000" dirty="0"/>
          </a:p>
        </p:txBody>
      </p:sp>
      <p:sp>
        <p:nvSpPr>
          <p:cNvPr id="7" name="TextBox 6">
            <a:extLst>
              <a:ext uri="{FF2B5EF4-FFF2-40B4-BE49-F238E27FC236}">
                <a16:creationId xmlns:a16="http://schemas.microsoft.com/office/drawing/2014/main" id="{13BFB1D5-E660-434A-88E3-51B954B98F0A}"/>
              </a:ext>
            </a:extLst>
          </p:cNvPr>
          <p:cNvSpPr txBox="1"/>
          <p:nvPr/>
        </p:nvSpPr>
        <p:spPr>
          <a:xfrm>
            <a:off x="381254" y="6477625"/>
            <a:ext cx="25670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Updated quarterly</a:t>
            </a:r>
          </a:p>
        </p:txBody>
      </p:sp>
      <p:pic>
        <p:nvPicPr>
          <p:cNvPr id="5" name="Picture 4" descr="Graph table">
            <a:extLst>
              <a:ext uri="{FF2B5EF4-FFF2-40B4-BE49-F238E27FC236}">
                <a16:creationId xmlns:a16="http://schemas.microsoft.com/office/drawing/2014/main" id="{17D21472-FF69-CF82-946B-A0539598A06F}"/>
              </a:ext>
            </a:extLst>
          </p:cNvPr>
          <p:cNvPicPr>
            <a:picLocks noChangeAspect="1"/>
          </p:cNvPicPr>
          <p:nvPr/>
        </p:nvPicPr>
        <p:blipFill>
          <a:blip r:embed="rId2"/>
          <a:stretch>
            <a:fillRect/>
          </a:stretch>
        </p:blipFill>
        <p:spPr>
          <a:xfrm>
            <a:off x="1662325" y="0"/>
            <a:ext cx="8867350" cy="6858000"/>
          </a:xfrm>
          <a:prstGeom prst="rect">
            <a:avLst/>
          </a:prstGeom>
        </p:spPr>
      </p:pic>
    </p:spTree>
    <p:extLst>
      <p:ext uri="{BB962C8B-B14F-4D97-AF65-F5344CB8AC3E}">
        <p14:creationId xmlns:p14="http://schemas.microsoft.com/office/powerpoint/2010/main" val="15889910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9F64F1-F70B-484D-9467-22AAFA48EEB8}"/>
              </a:ext>
            </a:extLst>
          </p:cNvPr>
          <p:cNvSpPr>
            <a:spLocks noGrp="1"/>
          </p:cNvSpPr>
          <p:nvPr>
            <p:ph type="title"/>
          </p:nvPr>
        </p:nvSpPr>
        <p:spPr>
          <a:xfrm>
            <a:off x="1030204" y="1178436"/>
            <a:ext cx="2823275" cy="4501127"/>
          </a:xfrm>
        </p:spPr>
        <p:txBody>
          <a:bodyPr anchor="t">
            <a:normAutofit/>
          </a:bodyPr>
          <a:lstStyle/>
          <a:p>
            <a:pPr algn="ctr"/>
            <a:br>
              <a:rPr lang="en-GB" sz="3200" b="1" dirty="0">
                <a:solidFill>
                  <a:srgbClr val="FFFFFF"/>
                </a:solidFill>
              </a:rPr>
            </a:br>
            <a:br>
              <a:rPr lang="en-GB" sz="3200" b="1" dirty="0">
                <a:solidFill>
                  <a:srgbClr val="FFFFFF"/>
                </a:solidFill>
              </a:rPr>
            </a:br>
            <a:br>
              <a:rPr lang="en-GB" sz="3200" b="1" dirty="0">
                <a:solidFill>
                  <a:srgbClr val="FFFFFF"/>
                </a:solidFill>
              </a:rPr>
            </a:br>
            <a:r>
              <a:rPr lang="en-GB" sz="3200" b="1" dirty="0">
                <a:solidFill>
                  <a:srgbClr val="FFFFFF"/>
                </a:solidFill>
              </a:rPr>
              <a:t>Specified Information Order </a:t>
            </a:r>
            <a:endParaRPr lang="en-GB" sz="3200" dirty="0">
              <a:solidFill>
                <a:srgbClr val="FFFFFF"/>
              </a:solidFill>
            </a:endParaRPr>
          </a:p>
        </p:txBody>
      </p:sp>
      <p:sp>
        <p:nvSpPr>
          <p:cNvPr id="4" name="Content Placeholder 3">
            <a:extLst>
              <a:ext uri="{FF2B5EF4-FFF2-40B4-BE49-F238E27FC236}">
                <a16:creationId xmlns:a16="http://schemas.microsoft.com/office/drawing/2014/main" id="{D4E4B48F-4239-4D4C-8F34-4A977F0AF615}"/>
              </a:ext>
            </a:extLst>
          </p:cNvPr>
          <p:cNvSpPr>
            <a:spLocks noGrp="1"/>
          </p:cNvSpPr>
          <p:nvPr>
            <p:ph sz="half" idx="2"/>
          </p:nvPr>
        </p:nvSpPr>
        <p:spPr>
          <a:xfrm>
            <a:off x="4762500" y="381001"/>
            <a:ext cx="6949153" cy="5728794"/>
          </a:xfrm>
        </p:spPr>
        <p:txBody>
          <a:bodyPr>
            <a:normAutofit/>
          </a:bodyPr>
          <a:lstStyle/>
          <a:p>
            <a:pPr marL="0" indent="0">
              <a:buNone/>
            </a:pPr>
            <a:r>
              <a:rPr lang="en-GB" sz="2000" dirty="0"/>
              <a:t>The Elected Local Policing Bodies (Specified Information) (Amendment) Order 2021 (’the amending Order), which will come into force on 31 May 2021 provides that information relating to the force’s performance against the Government’s national priorities for policing.</a:t>
            </a:r>
          </a:p>
          <a:p>
            <a:pPr marL="0" indent="0">
              <a:buNone/>
            </a:pPr>
            <a:endParaRPr lang="en-GB" sz="2000" dirty="0"/>
          </a:p>
          <a:p>
            <a:pPr marL="0" indent="0">
              <a:buNone/>
            </a:pPr>
            <a:r>
              <a:rPr lang="en-GB" sz="2000" dirty="0"/>
              <a:t>National priorities for policing</a:t>
            </a:r>
          </a:p>
          <a:p>
            <a:pPr marL="0" indent="0">
              <a:buNone/>
            </a:pPr>
            <a:r>
              <a:rPr lang="en-GB" sz="2000" dirty="0"/>
              <a:t>The national priorities for policing are specified in the Police and Crime Measures: </a:t>
            </a:r>
          </a:p>
          <a:p>
            <a:r>
              <a:rPr lang="en-GB" sz="2000" dirty="0"/>
              <a:t>reduce murder and other homicide; </a:t>
            </a:r>
          </a:p>
          <a:p>
            <a:r>
              <a:rPr lang="en-GB" sz="2000" dirty="0"/>
              <a:t>reduce serious violence; </a:t>
            </a:r>
          </a:p>
          <a:p>
            <a:r>
              <a:rPr lang="en-GB" sz="2000" dirty="0"/>
              <a:t>disrupt drugs supply and county lines; </a:t>
            </a:r>
          </a:p>
          <a:p>
            <a:r>
              <a:rPr lang="en-GB" sz="2000" dirty="0"/>
              <a:t>reduce neighbourhood crime; </a:t>
            </a:r>
          </a:p>
          <a:p>
            <a:r>
              <a:rPr lang="en-GB" sz="2000" dirty="0"/>
              <a:t>tackle cyber crime; </a:t>
            </a:r>
          </a:p>
          <a:p>
            <a:r>
              <a:rPr lang="en-GB" sz="2000" dirty="0"/>
              <a:t>and improve satisfaction among victims with a particular focus on victims of domestic abuse. </a:t>
            </a: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833588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Murder and Other Homicide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68409"/>
          <a:ext cx="4576191" cy="277876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Homicide and joint Serious Violence reduction strategy has been collated into one and sits within the Serious Violence Board – strands include Mental Health, DA and Serious Violence.</a:t>
                      </a:r>
                    </a:p>
                  </a:txBody>
                  <a:tcPr/>
                </a:tc>
                <a:extLst>
                  <a:ext uri="{0D108BD9-81ED-4DB2-BD59-A6C34878D82A}">
                    <a16:rowId xmlns:a16="http://schemas.microsoft.com/office/drawing/2014/main" val="1694316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rPr>
                        <a:t>2. The Force is working with the </a:t>
                      </a:r>
                      <a:r>
                        <a:rPr lang="en-GB" sz="1400" b="0" dirty="0" err="1">
                          <a:solidFill>
                            <a:schemeClr val="bg1"/>
                          </a:solidFill>
                        </a:rPr>
                        <a:t>CofP</a:t>
                      </a:r>
                      <a:r>
                        <a:rPr lang="en-GB" sz="1400" b="0" dirty="0">
                          <a:solidFill>
                            <a:schemeClr val="bg1"/>
                          </a:solidFill>
                        </a:rPr>
                        <a:t> around Homicide reduction and will be taking advantage of an additional 15 days support available.</a:t>
                      </a:r>
                      <a:endParaRPr lang="en-GB" sz="1400" b="0" kern="1200" dirty="0">
                        <a:solidFill>
                          <a:schemeClr val="bg1"/>
                        </a:solidFill>
                        <a:effectLst/>
                        <a:latin typeface="+mn-lt"/>
                        <a:ea typeface="+mn-ea"/>
                        <a:cs typeface="+mn-cs"/>
                      </a:endParaRP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effectLst/>
                          <a:latin typeface="+mn-lt"/>
                          <a:ea typeface="+mn-ea"/>
                          <a:cs typeface="+mn-cs"/>
                        </a:rPr>
                        <a:t>3.  Op Salus is the new operational name to combating Serious Violence and ASB jointly, implementing hotspot policing.</a:t>
                      </a:r>
                    </a:p>
                  </a:txBody>
                  <a:tcPr/>
                </a:tc>
                <a:extLst>
                  <a:ext uri="{0D108BD9-81ED-4DB2-BD59-A6C34878D82A}">
                    <a16:rowId xmlns:a16="http://schemas.microsoft.com/office/drawing/2014/main" val="333900248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1" y="2951646"/>
          <a:ext cx="3257725" cy="1407160"/>
        </p:xfrm>
        <a:graphic>
          <a:graphicData uri="http://schemas.openxmlformats.org/drawingml/2006/table">
            <a:tbl>
              <a:tblPr firstRow="1" bandRow="1">
                <a:tableStyleId>{5C22544A-7EE6-4342-B048-85BDC9FD1C3A}</a:tableStyleId>
              </a:tblPr>
              <a:tblGrid>
                <a:gridCol w="3257725">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Three </a:t>
                      </a:r>
                      <a:r>
                        <a:rPr lang="en-GB" sz="1400" dirty="0">
                          <a:solidFill>
                            <a:schemeClr val="bg1"/>
                          </a:solidFill>
                          <a:effectLst/>
                          <a:ea typeface="Times New Roman" panose="02020603050405020304" pitchFamily="18" charset="0"/>
                          <a:cs typeface="Times New Roman" panose="02020603050405020304" pitchFamily="18" charset="0"/>
                        </a:rPr>
                        <a:t>Homicides recorded in Q1, averaging one per month in 24-25.</a:t>
                      </a:r>
                      <a:endParaRPr lang="en-GB" sz="1400" dirty="0">
                        <a:solidFill>
                          <a:schemeClr val="bg1"/>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One less Homicide recorded in 2024-25 so far compared to the previous year.</a:t>
                      </a:r>
                    </a:p>
                  </a:txBody>
                  <a:tcPr/>
                </a:tc>
                <a:extLst>
                  <a:ext uri="{0D108BD9-81ED-4DB2-BD59-A6C34878D82A}">
                    <a16:rowId xmlns:a16="http://schemas.microsoft.com/office/drawing/2014/main" val="694984677"/>
                  </a:ext>
                </a:extLst>
              </a:tr>
            </a:tbl>
          </a:graphicData>
        </a:graphic>
      </p:graphicFrame>
      <p:sp>
        <p:nvSpPr>
          <p:cNvPr id="16" name="TextBox 15">
            <a:extLst>
              <a:ext uri="{FF2B5EF4-FFF2-40B4-BE49-F238E27FC236}">
                <a16:creationId xmlns:a16="http://schemas.microsoft.com/office/drawing/2014/main" id="{38C4D8D7-6B2F-671F-8513-473EEF6D08C8}"/>
              </a:ext>
            </a:extLst>
          </p:cNvPr>
          <p:cNvSpPr txBox="1"/>
          <p:nvPr/>
        </p:nvSpPr>
        <p:spPr>
          <a:xfrm>
            <a:off x="793697" y="6457890"/>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sp>
        <p:nvSpPr>
          <p:cNvPr id="2" name="TextBox 1">
            <a:extLst>
              <a:ext uri="{FF2B5EF4-FFF2-40B4-BE49-F238E27FC236}">
                <a16:creationId xmlns:a16="http://schemas.microsoft.com/office/drawing/2014/main" id="{FC8C5DDB-985C-84EB-E13A-2B8601FF62FD}"/>
              </a:ext>
            </a:extLst>
          </p:cNvPr>
          <p:cNvSpPr txBox="1"/>
          <p:nvPr/>
        </p:nvSpPr>
        <p:spPr>
          <a:xfrm>
            <a:off x="832381" y="4847192"/>
            <a:ext cx="862388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This is in comparison to the previous quarter, as there were two homicides.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As of April the force in ranked 30</a:t>
            </a:r>
            <a:r>
              <a:rPr kumimoji="0" lang="en-GB" sz="9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 12mths to April 2024.  In the OPCC report Q4 23-24 we were reporting being 26</a:t>
            </a:r>
            <a:r>
              <a:rPr kumimoji="0" lang="en-GB" sz="900" b="0" i="1" u="none" strike="noStrike" kern="1200" cap="none" spc="0" normalizeH="0" baseline="30000" noProof="0" dirty="0">
                <a:ln>
                  <a:noFill/>
                </a:ln>
                <a:solidFill>
                  <a:prstClr val="white"/>
                </a:solidFill>
                <a:effectLst/>
                <a:uLnTx/>
                <a:uFillTx/>
                <a:latin typeface="Calibri" panose="020F0502020204030204" pitchFamily="34" charset="0"/>
                <a:ea typeface="Calibri" panose="020F0502020204030204" pitchFamily="34" charset="0"/>
                <a:cs typeface="+mn-cs"/>
              </a:rPr>
              <a:t>th</a:t>
            </a:r>
            <a:r>
              <a:rPr kumimoji="0" lang="en-GB" sz="9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so have seen a deterioration in our ranking.</a:t>
            </a:r>
            <a:endParaRPr kumimoji="0" lang="en-GB" sz="9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endParaRPr>
          </a:p>
        </p:txBody>
      </p:sp>
      <p:pic>
        <p:nvPicPr>
          <p:cNvPr id="5" name="Picture 4" descr="Graph table">
            <a:extLst>
              <a:ext uri="{FF2B5EF4-FFF2-40B4-BE49-F238E27FC236}">
                <a16:creationId xmlns:a16="http://schemas.microsoft.com/office/drawing/2014/main" id="{75902AAC-DFA5-159D-B13B-907B89A218D3}"/>
              </a:ext>
            </a:extLst>
          </p:cNvPr>
          <p:cNvPicPr>
            <a:picLocks noChangeAspect="1"/>
          </p:cNvPicPr>
          <p:nvPr/>
        </p:nvPicPr>
        <p:blipFill>
          <a:blip r:embed="rId2"/>
          <a:stretch>
            <a:fillRect/>
          </a:stretch>
        </p:blipFill>
        <p:spPr>
          <a:xfrm>
            <a:off x="1246551" y="1430341"/>
            <a:ext cx="5837877" cy="3033656"/>
          </a:xfrm>
          <a:prstGeom prst="rect">
            <a:avLst/>
          </a:prstGeom>
        </p:spPr>
      </p:pic>
      <p:pic>
        <p:nvPicPr>
          <p:cNvPr id="12" name="Picture 11" descr="Graph table">
            <a:extLst>
              <a:ext uri="{FF2B5EF4-FFF2-40B4-BE49-F238E27FC236}">
                <a16:creationId xmlns:a16="http://schemas.microsoft.com/office/drawing/2014/main" id="{A0DDE120-98F0-15A7-EC79-5069C804C134}"/>
              </a:ext>
            </a:extLst>
          </p:cNvPr>
          <p:cNvPicPr>
            <a:picLocks noChangeAspect="1"/>
          </p:cNvPicPr>
          <p:nvPr/>
        </p:nvPicPr>
        <p:blipFill>
          <a:blip r:embed="rId3"/>
          <a:stretch>
            <a:fillRect/>
          </a:stretch>
        </p:blipFill>
        <p:spPr>
          <a:xfrm>
            <a:off x="9622260" y="4926941"/>
            <a:ext cx="1737355" cy="1118752"/>
          </a:xfrm>
          <a:prstGeom prst="rect">
            <a:avLst/>
          </a:prstGeom>
        </p:spPr>
      </p:pic>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Homicide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Deterioration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Tree>
    <p:extLst>
      <p:ext uri="{BB962C8B-B14F-4D97-AF65-F5344CB8AC3E}">
        <p14:creationId xmlns:p14="http://schemas.microsoft.com/office/powerpoint/2010/main" val="303650326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63068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dirty="0"/>
                        <a:t>Police recorded Most Serious Violence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dirty="0"/>
                        <a:t>Solved Crimes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752225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Serious Violence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93809"/>
          <a:ext cx="4690378" cy="226060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Op SOTERIA implementation is progressing to address Rape and SSO</a:t>
                      </a: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VERU  - Deploying Outreach Workers in park areas across Beds during the Summer.  Reactivate Workers to target 18-25yrs whilst in custody to discuss pathways available to them to divert away from violence.  Now have a Youth Intervention Adviser and VERU had a summer calendar of activities to divert youths away from violence and ASB</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1" y="2923737"/>
          <a:ext cx="4576191" cy="2038880"/>
        </p:xfrm>
        <a:graphic>
          <a:graphicData uri="http://schemas.openxmlformats.org/drawingml/2006/table">
            <a:tbl>
              <a:tblPr firstRow="1" bandRow="1">
                <a:tableStyleId>{5C22544A-7EE6-4342-B048-85BDC9FD1C3A}</a:tableStyleId>
              </a:tblPr>
              <a:tblGrid>
                <a:gridCol w="4576191">
                  <a:extLst>
                    <a:ext uri="{9D8B030D-6E8A-4147-A177-3AD203B41FA5}">
                      <a16:colId xmlns:a16="http://schemas.microsoft.com/office/drawing/2014/main" val="3013512217"/>
                    </a:ext>
                  </a:extLst>
                </a:gridCol>
              </a:tblGrid>
              <a:tr h="425252">
                <a:tc>
                  <a:txBody>
                    <a:bodyPr/>
                    <a:lstStyle/>
                    <a:p>
                      <a:r>
                        <a:rPr lang="en-GB" dirty="0"/>
                        <a:t>Comments</a:t>
                      </a:r>
                    </a:p>
                  </a:txBody>
                  <a:tcPr/>
                </a:tc>
                <a:extLst>
                  <a:ext uri="{0D108BD9-81ED-4DB2-BD59-A6C34878D82A}">
                    <a16:rowId xmlns:a16="http://schemas.microsoft.com/office/drawing/2014/main" val="1770329830"/>
                  </a:ext>
                </a:extLst>
              </a:tr>
              <a:tr h="594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1. Most Se</a:t>
                      </a:r>
                      <a:r>
                        <a:rPr lang="en-GB" sz="1400" dirty="0">
                          <a:solidFill>
                            <a:schemeClr val="bg1"/>
                          </a:solidFill>
                          <a:effectLst/>
                          <a:ea typeface="Times New Roman" panose="02020603050405020304" pitchFamily="18" charset="0"/>
                          <a:cs typeface="Times New Roman" panose="02020603050405020304" pitchFamily="18" charset="0"/>
                        </a:rPr>
                        <a:t>rious Violence levels have remained high over the year so far, averaging 36 crimes per month.  </a:t>
                      </a:r>
                    </a:p>
                  </a:txBody>
                  <a:tcPr/>
                </a:tc>
                <a:extLst>
                  <a:ext uri="{0D108BD9-81ED-4DB2-BD59-A6C34878D82A}">
                    <a16:rowId xmlns:a16="http://schemas.microsoft.com/office/drawing/2014/main" val="1694316663"/>
                  </a:ext>
                </a:extLst>
              </a:tr>
              <a:tr h="594188">
                <a:tc>
                  <a:txBody>
                    <a:bodyPr/>
                    <a:lstStyle/>
                    <a:p>
                      <a:r>
                        <a:rPr lang="en-GB" sz="1400" dirty="0"/>
                        <a:t>2.  Levels over the year have consistently been higher than average.</a:t>
                      </a:r>
                    </a:p>
                  </a:txBody>
                  <a:tcPr/>
                </a:tc>
                <a:extLst>
                  <a:ext uri="{0D108BD9-81ED-4DB2-BD59-A6C34878D82A}">
                    <a16:rowId xmlns:a16="http://schemas.microsoft.com/office/drawing/2014/main" val="694984677"/>
                  </a:ext>
                </a:extLst>
              </a:tr>
              <a:tr h="425252">
                <a:tc>
                  <a:txBody>
                    <a:bodyPr/>
                    <a:lstStyle/>
                    <a:p>
                      <a:r>
                        <a:rPr lang="en-GB" sz="1400" dirty="0"/>
                        <a:t>3. Beds is now equal to the MSG average.</a:t>
                      </a:r>
                    </a:p>
                  </a:txBody>
                  <a:tcPr/>
                </a:tc>
                <a:extLst>
                  <a:ext uri="{0D108BD9-81ED-4DB2-BD59-A6C34878D82A}">
                    <a16:rowId xmlns:a16="http://schemas.microsoft.com/office/drawing/2014/main" val="1081020329"/>
                  </a:ext>
                </a:extLst>
              </a:tr>
            </a:tbl>
          </a:graphicData>
        </a:graphic>
      </p:graphicFrame>
      <p:sp>
        <p:nvSpPr>
          <p:cNvPr id="2" name="TextBox 1">
            <a:extLst>
              <a:ext uri="{FF2B5EF4-FFF2-40B4-BE49-F238E27FC236}">
                <a16:creationId xmlns:a16="http://schemas.microsoft.com/office/drawing/2014/main" id="{B6BB476A-DF44-42C6-C5C4-CE6505FA88B7}"/>
              </a:ext>
            </a:extLst>
          </p:cNvPr>
          <p:cNvSpPr txBox="1"/>
          <p:nvPr/>
        </p:nvSpPr>
        <p:spPr>
          <a:xfrm>
            <a:off x="832381" y="6358463"/>
            <a:ext cx="833678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p:txBody>
      </p:sp>
      <p:pic>
        <p:nvPicPr>
          <p:cNvPr id="4" name="Picture 3" descr="Graph table">
            <a:extLst>
              <a:ext uri="{FF2B5EF4-FFF2-40B4-BE49-F238E27FC236}">
                <a16:creationId xmlns:a16="http://schemas.microsoft.com/office/drawing/2014/main" id="{BDBE5791-7995-2CC0-02F3-D64B3F46225F}"/>
              </a:ext>
            </a:extLst>
          </p:cNvPr>
          <p:cNvPicPr>
            <a:picLocks noChangeAspect="1"/>
          </p:cNvPicPr>
          <p:nvPr/>
        </p:nvPicPr>
        <p:blipFill>
          <a:blip r:embed="rId2"/>
          <a:stretch>
            <a:fillRect/>
          </a:stretch>
        </p:blipFill>
        <p:spPr>
          <a:xfrm>
            <a:off x="1080950" y="2103301"/>
            <a:ext cx="6077955" cy="3019115"/>
          </a:xfrm>
          <a:prstGeom prst="rect">
            <a:avLst/>
          </a:prstGeom>
        </p:spPr>
      </p:pic>
      <p:pic>
        <p:nvPicPr>
          <p:cNvPr id="10" name="Picture 9" descr="Graph table">
            <a:extLst>
              <a:ext uri="{FF2B5EF4-FFF2-40B4-BE49-F238E27FC236}">
                <a16:creationId xmlns:a16="http://schemas.microsoft.com/office/drawing/2014/main" id="{8B0FF5AB-98B9-A652-4293-1A6054654B9B}"/>
              </a:ext>
            </a:extLst>
          </p:cNvPr>
          <p:cNvPicPr>
            <a:picLocks noChangeAspect="1"/>
          </p:cNvPicPr>
          <p:nvPr/>
        </p:nvPicPr>
        <p:blipFill>
          <a:blip r:embed="rId3"/>
          <a:stretch>
            <a:fillRect/>
          </a:stretch>
        </p:blipFill>
        <p:spPr>
          <a:xfrm>
            <a:off x="9677207" y="5384427"/>
            <a:ext cx="1682408" cy="994151"/>
          </a:xfrm>
          <a:prstGeom prst="rect">
            <a:avLst/>
          </a:prstGeom>
        </p:spPr>
      </p:pic>
    </p:spTree>
    <p:extLst>
      <p:ext uri="{BB962C8B-B14F-4D97-AF65-F5344CB8AC3E}">
        <p14:creationId xmlns:p14="http://schemas.microsoft.com/office/powerpoint/2010/main" val="39740284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1112520"/>
        </p:xfrm>
        <a:graphic>
          <a:graphicData uri="http://schemas.openxmlformats.org/drawingml/2006/table">
            <a:tbl>
              <a:tblPr firstRow="1" bandRow="1">
                <a:tableStyleId>{5C22544A-7EE6-4342-B048-85BDC9FD1C3A}</a:tableStyleId>
              </a:tblPr>
              <a:tblGrid>
                <a:gridCol w="2833606">
                  <a:extLst>
                    <a:ext uri="{9D8B030D-6E8A-4147-A177-3AD203B41FA5}">
                      <a16:colId xmlns:a16="http://schemas.microsoft.com/office/drawing/2014/main" val="3019714828"/>
                    </a:ext>
                  </a:extLst>
                </a:gridCol>
                <a:gridCol w="1937857">
                  <a:extLst>
                    <a:ext uri="{9D8B030D-6E8A-4147-A177-3AD203B41FA5}">
                      <a16:colId xmlns:a16="http://schemas.microsoft.com/office/drawing/2014/main" val="1576387772"/>
                    </a:ext>
                  </a:extLst>
                </a:gridCol>
                <a:gridCol w="1803631">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Number of Drug Trafficking offences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bg1"/>
                          </a:solidFill>
                          <a:latin typeface="+mn-lt"/>
                          <a:ea typeface="+mn-ea"/>
                          <a:cs typeface="+mn-cs"/>
                        </a:rPr>
                        <a:t>Reflects policing activity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Disrupt Drugs Supply and County Lines</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21662" y="193809"/>
          <a:ext cx="4670338" cy="1473200"/>
        </p:xfrm>
        <a:graphic>
          <a:graphicData uri="http://schemas.openxmlformats.org/drawingml/2006/table">
            <a:tbl>
              <a:tblPr firstRow="1" bandRow="1">
                <a:tableStyleId>{5C22544A-7EE6-4342-B048-85BDC9FD1C3A}</a:tableStyleId>
              </a:tblPr>
              <a:tblGrid>
                <a:gridCol w="467033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dirty="0">
                          <a:solidFill>
                            <a:schemeClr val="bg1"/>
                          </a:solidFill>
                        </a:rPr>
                        <a:t>1. Op JOULES - County line initiative.</a:t>
                      </a:r>
                    </a:p>
                  </a:txBody>
                  <a:tcPr/>
                </a:tc>
                <a:extLst>
                  <a:ext uri="{0D108BD9-81ED-4DB2-BD59-A6C34878D82A}">
                    <a16:rowId xmlns:a16="http://schemas.microsoft.com/office/drawing/2014/main" val="1694316663"/>
                  </a:ext>
                </a:extLst>
              </a:tr>
              <a:tr h="415185">
                <a:tc>
                  <a:txBody>
                    <a:bodyPr/>
                    <a:lstStyle/>
                    <a:p>
                      <a:r>
                        <a:rPr lang="en-GB" sz="1400" dirty="0">
                          <a:solidFill>
                            <a:schemeClr val="bg1"/>
                          </a:solidFill>
                        </a:rPr>
                        <a:t>2.  Op COSTELLO dedicate team continues to enforce on large scale drug activity, with key focus on the professional enablers, linking </a:t>
                      </a:r>
                      <a:r>
                        <a:rPr lang="en-GB" sz="1400" kern="1200" dirty="0">
                          <a:solidFill>
                            <a:schemeClr val="bg1"/>
                          </a:solidFill>
                          <a:latin typeface="+mn-lt"/>
                          <a:ea typeface="+mn-ea"/>
                          <a:cs typeface="+mn-cs"/>
                        </a:rPr>
                        <a:t>into SOC Op KOALA </a:t>
                      </a:r>
                    </a:p>
                  </a:txBody>
                  <a:tcPr/>
                </a:tc>
                <a:extLst>
                  <a:ext uri="{0D108BD9-81ED-4DB2-BD59-A6C34878D82A}">
                    <a16:rowId xmlns:a16="http://schemas.microsoft.com/office/drawing/2014/main" val="69498467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3376922915"/>
              </p:ext>
            </p:extLst>
          </p:nvPr>
        </p:nvGraphicFramePr>
        <p:xfrm>
          <a:off x="7451543" y="2276166"/>
          <a:ext cx="4690378" cy="27787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r>
                        <a:rPr lang="en-GB" sz="1400" dirty="0"/>
                        <a:t>1. Q1 recorded 118 Trafficking of Drugs offences, averaging 39 crimes per month 24/25.  Down on the previous quarter but up on same time the previous year.  Trafficking offences reflects proactive police activity.</a:t>
                      </a:r>
                      <a:endParaRPr lang="en-GB" sz="1400" dirty="0">
                        <a:solidFill>
                          <a:srgbClr val="FF0000"/>
                        </a:solidFill>
                      </a:endParaRPr>
                    </a:p>
                  </a:txBody>
                  <a:tcPr/>
                </a:tc>
                <a:extLst>
                  <a:ext uri="{0D108BD9-81ED-4DB2-BD59-A6C34878D82A}">
                    <a16:rowId xmlns:a16="http://schemas.microsoft.com/office/drawing/2014/main" val="1694316663"/>
                  </a:ext>
                </a:extLst>
              </a:tr>
              <a:tr h="370840">
                <a:tc>
                  <a:txBody>
                    <a:bodyPr/>
                    <a:lstStyle/>
                    <a:p>
                      <a:r>
                        <a:rPr lang="en-GB" sz="1400" dirty="0">
                          <a:solidFill>
                            <a:schemeClr val="bg1"/>
                          </a:solidFill>
                        </a:rPr>
                        <a:t>2. </a:t>
                      </a:r>
                      <a:r>
                        <a:rPr lang="en-GB" sz="1400" b="0" kern="1200" dirty="0">
                          <a:solidFill>
                            <a:schemeClr val="bg1"/>
                          </a:solidFill>
                          <a:effectLst/>
                          <a:latin typeface="+mn-lt"/>
                          <a:ea typeface="+mn-ea"/>
                          <a:cs typeface="+mn-cs"/>
                        </a:rPr>
                        <a:t>Bedfordshire currently has 22 OCGs – this is a reduction on Q4 23-24 where 28 were recorded. The number of Street Gangs has increased from 8 to 11.</a:t>
                      </a:r>
                      <a:endParaRPr lang="en-GB" sz="1400" b="0" dirty="0">
                        <a:solidFill>
                          <a:schemeClr val="bg1"/>
                        </a:solidFill>
                      </a:endParaRPr>
                    </a:p>
                  </a:txBody>
                  <a:tcPr/>
                </a:tc>
                <a:extLst>
                  <a:ext uri="{0D108BD9-81ED-4DB2-BD59-A6C34878D82A}">
                    <a16:rowId xmlns:a16="http://schemas.microsoft.com/office/drawing/2014/main" val="6949846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3. </a:t>
                      </a:r>
                      <a:r>
                        <a:rPr lang="en-GB" sz="1400" kern="1200" dirty="0">
                          <a:solidFill>
                            <a:schemeClr val="bg1"/>
                          </a:solidFill>
                          <a:latin typeface="+mn-lt"/>
                          <a:ea typeface="+mn-ea"/>
                          <a:cs typeface="+mn-cs"/>
                        </a:rPr>
                        <a:t>Currently 65 County Line operating 64 groups, 12mth average is 62.8 lines. 	</a:t>
                      </a:r>
                    </a:p>
                    <a:p>
                      <a:endParaRPr lang="en-GB" sz="1400" dirty="0">
                        <a:solidFill>
                          <a:schemeClr val="bg1"/>
                        </a:solidFill>
                      </a:endParaRPr>
                    </a:p>
                  </a:txBody>
                  <a:tcPr/>
                </a:tc>
                <a:extLst>
                  <a:ext uri="{0D108BD9-81ED-4DB2-BD59-A6C34878D82A}">
                    <a16:rowId xmlns:a16="http://schemas.microsoft.com/office/drawing/2014/main" val="314455183"/>
                  </a:ext>
                </a:extLst>
              </a:tr>
            </a:tbl>
          </a:graphicData>
        </a:graphic>
      </p:graphicFrame>
      <p:sp>
        <p:nvSpPr>
          <p:cNvPr id="5" name="TextBox 4">
            <a:extLst>
              <a:ext uri="{FF2B5EF4-FFF2-40B4-BE49-F238E27FC236}">
                <a16:creationId xmlns:a16="http://schemas.microsoft.com/office/drawing/2014/main" id="{5DFDCB13-D754-C71E-0B6B-87D8D44F8D80}"/>
              </a:ext>
            </a:extLst>
          </p:cNvPr>
          <p:cNvSpPr txBox="1"/>
          <p:nvPr/>
        </p:nvSpPr>
        <p:spPr>
          <a:xfrm>
            <a:off x="757382" y="1517261"/>
            <a:ext cx="19862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Trafficking of Drugs</a:t>
            </a:r>
          </a:p>
        </p:txBody>
      </p:sp>
      <p:sp>
        <p:nvSpPr>
          <p:cNvPr id="13" name="TextBox 12">
            <a:extLst>
              <a:ext uri="{FF2B5EF4-FFF2-40B4-BE49-F238E27FC236}">
                <a16:creationId xmlns:a16="http://schemas.microsoft.com/office/drawing/2014/main" id="{9E51985A-1A21-8C14-E700-729E9193F6D5}"/>
              </a:ext>
            </a:extLst>
          </p:cNvPr>
          <p:cNvSpPr txBox="1"/>
          <p:nvPr/>
        </p:nvSpPr>
        <p:spPr>
          <a:xfrm>
            <a:off x="907388" y="5751219"/>
            <a:ext cx="8336786"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Caveat: this data is based on local Bedfordshire force data and may not match nationally published data (police.uk or published stats from HO)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There has been a lot of change over the past few months with new lines coming in under Op Joule (where we actively scan for and identify new lines). From now on in, it is likely that these numbers will stabilise.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descr="Graph table">
            <a:extLst>
              <a:ext uri="{FF2B5EF4-FFF2-40B4-BE49-F238E27FC236}">
                <a16:creationId xmlns:a16="http://schemas.microsoft.com/office/drawing/2014/main" id="{A3752713-9188-A9F5-8AEC-F271FC5343CF}"/>
              </a:ext>
            </a:extLst>
          </p:cNvPr>
          <p:cNvPicPr>
            <a:picLocks noChangeAspect="1"/>
          </p:cNvPicPr>
          <p:nvPr/>
        </p:nvPicPr>
        <p:blipFill>
          <a:blip r:embed="rId2"/>
          <a:stretch>
            <a:fillRect/>
          </a:stretch>
        </p:blipFill>
        <p:spPr>
          <a:xfrm>
            <a:off x="980972" y="1964181"/>
            <a:ext cx="6239073" cy="3167112"/>
          </a:xfrm>
          <a:prstGeom prst="rect">
            <a:avLst/>
          </a:prstGeom>
        </p:spPr>
      </p:pic>
      <p:pic>
        <p:nvPicPr>
          <p:cNvPr id="12" name="Picture 11" descr="Graph table">
            <a:extLst>
              <a:ext uri="{FF2B5EF4-FFF2-40B4-BE49-F238E27FC236}">
                <a16:creationId xmlns:a16="http://schemas.microsoft.com/office/drawing/2014/main" id="{A38A9239-2302-E002-4C09-E094B18BC622}"/>
              </a:ext>
            </a:extLst>
          </p:cNvPr>
          <p:cNvPicPr>
            <a:picLocks noChangeAspect="1"/>
          </p:cNvPicPr>
          <p:nvPr/>
        </p:nvPicPr>
        <p:blipFill>
          <a:blip r:embed="rId3"/>
          <a:stretch>
            <a:fillRect/>
          </a:stretch>
        </p:blipFill>
        <p:spPr>
          <a:xfrm>
            <a:off x="9532528" y="5350063"/>
            <a:ext cx="1582805" cy="1008400"/>
          </a:xfrm>
          <a:prstGeom prst="rect">
            <a:avLst/>
          </a:prstGeom>
        </p:spPr>
      </p:pic>
    </p:spTree>
    <p:extLst>
      <p:ext uri="{BB962C8B-B14F-4D97-AF65-F5344CB8AC3E}">
        <p14:creationId xmlns:p14="http://schemas.microsoft.com/office/powerpoint/2010/main" val="11790507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nvPr>
        </p:nvGraphicFramePr>
        <p:xfrm>
          <a:off x="832381" y="193809"/>
          <a:ext cx="6575094" cy="2280920"/>
        </p:xfrm>
        <a:graphic>
          <a:graphicData uri="http://schemas.openxmlformats.org/drawingml/2006/table">
            <a:tbl>
              <a:tblPr firstRow="1" bandRow="1">
                <a:tableStyleId>{5C22544A-7EE6-4342-B048-85BDC9FD1C3A}</a:tableStyleId>
              </a:tblPr>
              <a:tblGrid>
                <a:gridCol w="3563450">
                  <a:extLst>
                    <a:ext uri="{9D8B030D-6E8A-4147-A177-3AD203B41FA5}">
                      <a16:colId xmlns:a16="http://schemas.microsoft.com/office/drawing/2014/main" val="3019714828"/>
                    </a:ext>
                  </a:extLst>
                </a:gridCol>
                <a:gridCol w="1736521">
                  <a:extLst>
                    <a:ext uri="{9D8B030D-6E8A-4147-A177-3AD203B41FA5}">
                      <a16:colId xmlns:a16="http://schemas.microsoft.com/office/drawing/2014/main" val="1576387772"/>
                    </a:ext>
                  </a:extLst>
                </a:gridCol>
                <a:gridCol w="1275123">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Police recorded Residential Burglary offences </a:t>
                      </a:r>
                      <a:r>
                        <a:rPr lang="en-GB" sz="800" kern="1200" dirty="0">
                          <a:solidFill>
                            <a:schemeClr val="dk1"/>
                          </a:solidFill>
                          <a:latin typeface="+mn-lt"/>
                          <a:ea typeface="+mn-ea"/>
                          <a:cs typeface="+mn-cs"/>
                        </a:rPr>
                        <a:t>(pre-April 23 definition)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Police recorded Vehicle Crime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70840">
                <a:tc>
                  <a:txBody>
                    <a:bodyPr/>
                    <a:lstStyle/>
                    <a:p>
                      <a:r>
                        <a:rPr lang="en-GB" sz="1400" kern="1200" dirty="0">
                          <a:solidFill>
                            <a:schemeClr val="dk1"/>
                          </a:solidFill>
                          <a:latin typeface="+mn-lt"/>
                          <a:ea typeface="+mn-ea"/>
                          <a:cs typeface="+mn-cs"/>
                        </a:rPr>
                        <a:t>Police recorded Personal Robbery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Stable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r h="370840">
                <a:tc>
                  <a:txBody>
                    <a:bodyPr/>
                    <a:lstStyle/>
                    <a:p>
                      <a:r>
                        <a:rPr lang="en-GB" sz="1400" kern="1200" dirty="0">
                          <a:solidFill>
                            <a:schemeClr val="dk1"/>
                          </a:solidFill>
                          <a:latin typeface="+mn-lt"/>
                          <a:ea typeface="+mn-ea"/>
                          <a:cs typeface="+mn-cs"/>
                        </a:rPr>
                        <a:t>Police recorded Theft from Person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Slight Deterioration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kern="1200" dirty="0">
                        <a:solidFill>
                          <a:schemeClr val="dk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6510206"/>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Reduce Neighbourhood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501622" y="193809"/>
          <a:ext cx="4690378" cy="140716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r>
                        <a:rPr lang="en-GB" sz="1400" kern="1200" dirty="0">
                          <a:solidFill>
                            <a:schemeClr val="bg1"/>
                          </a:solidFill>
                          <a:effectLst/>
                          <a:latin typeface="+mn-lt"/>
                          <a:ea typeface="+mn-ea"/>
                          <a:cs typeface="Times New Roman" panose="02020603050405020304" pitchFamily="18" charset="0"/>
                        </a:rPr>
                        <a:t>1. Co-chaired Neighbourhood Crime meeting, focused on problem solving.</a:t>
                      </a:r>
                    </a:p>
                  </a:txBody>
                  <a:tcPr/>
                </a:tc>
                <a:extLst>
                  <a:ext uri="{0D108BD9-81ED-4DB2-BD59-A6C34878D82A}">
                    <a16:rowId xmlns:a16="http://schemas.microsoft.com/office/drawing/2014/main" val="4168489154"/>
                  </a:ext>
                </a:extLst>
              </a:tr>
              <a:tr h="370840">
                <a:tc>
                  <a:txBody>
                    <a:bodyPr/>
                    <a:lstStyle/>
                    <a:p>
                      <a:r>
                        <a:rPr lang="en-GB" sz="1400" kern="1200" dirty="0">
                          <a:solidFill>
                            <a:schemeClr val="bg1"/>
                          </a:solidFill>
                          <a:effectLst/>
                          <a:latin typeface="+mn-lt"/>
                          <a:ea typeface="+mn-ea"/>
                          <a:cs typeface="Times New Roman" panose="02020603050405020304" pitchFamily="18" charset="0"/>
                        </a:rPr>
                        <a:t>2. Op Troyes is the current force priority tackling Robberies across Luton and Bedford</a:t>
                      </a:r>
                    </a:p>
                  </a:txBody>
                  <a:tcPr/>
                </a:tc>
                <a:extLst>
                  <a:ext uri="{0D108BD9-81ED-4DB2-BD59-A6C34878D82A}">
                    <a16:rowId xmlns:a16="http://schemas.microsoft.com/office/drawing/2014/main" val="2544386562"/>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nvGraphicFramePr>
        <p:xfrm>
          <a:off x="7501622" y="2260303"/>
          <a:ext cx="4690378" cy="4192983"/>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91829">
                <a:tc>
                  <a:txBody>
                    <a:bodyPr/>
                    <a:lstStyle/>
                    <a:p>
                      <a:r>
                        <a:rPr lang="en-GB" dirty="0"/>
                        <a:t>Comments</a:t>
                      </a:r>
                    </a:p>
                  </a:txBody>
                  <a:tcPr/>
                </a:tc>
                <a:extLst>
                  <a:ext uri="{0D108BD9-81ED-4DB2-BD59-A6C34878D82A}">
                    <a16:rowId xmlns:a16="http://schemas.microsoft.com/office/drawing/2014/main" val="1770329830"/>
                  </a:ext>
                </a:extLst>
              </a:tr>
              <a:tr h="986418">
                <a:tc>
                  <a:txBody>
                    <a:bodyPr/>
                    <a:lstStyle/>
                    <a:p>
                      <a:pPr marL="0" indent="0">
                        <a:lnSpc>
                          <a:spcPct val="115000"/>
                        </a:lnSpc>
                        <a:spcAft>
                          <a:spcPts val="1000"/>
                        </a:spcAft>
                        <a:buNone/>
                      </a:pPr>
                      <a:r>
                        <a:rPr lang="en-GB" sz="1400" dirty="0"/>
                        <a:t>1.  Q1 recorded 374 Residential Burglaries averaging 125 crimes a month 24/25</a:t>
                      </a:r>
                      <a:r>
                        <a:rPr lang="en-GB" sz="1400" dirty="0">
                          <a:solidFill>
                            <a:schemeClr val="bg1"/>
                          </a:solidFill>
                        </a:rPr>
                        <a:t>.</a:t>
                      </a:r>
                      <a:r>
                        <a:rPr lang="en-GB" sz="1400" dirty="0">
                          <a:solidFill>
                            <a:schemeClr val="bg1"/>
                          </a:solidFill>
                          <a:effectLst/>
                          <a:cs typeface="Times New Roman" panose="02020603050405020304" pitchFamily="18" charset="0"/>
                        </a:rPr>
                        <a:t> This is lower than the previous quarter but above the same period in the previous year.  Solved rate for Q1 24-25 was 10.2%.</a:t>
                      </a:r>
                      <a:endParaRPr lang="en-GB" sz="1800" dirty="0">
                        <a:solidFill>
                          <a:schemeClr val="bg1"/>
                        </a:solidFill>
                        <a:effectLst/>
                        <a:ea typeface="+mn-ea"/>
                        <a:cs typeface="Times New Roman" panose="02020603050405020304" pitchFamily="18" charset="0"/>
                      </a:endParaRPr>
                    </a:p>
                  </a:txBody>
                  <a:tcPr/>
                </a:tc>
                <a:extLst>
                  <a:ext uri="{0D108BD9-81ED-4DB2-BD59-A6C34878D82A}">
                    <a16:rowId xmlns:a16="http://schemas.microsoft.com/office/drawing/2014/main" val="1694316663"/>
                  </a:ext>
                </a:extLst>
              </a:tr>
              <a:tr h="608220">
                <a:tc>
                  <a:txBody>
                    <a:bodyPr/>
                    <a:lstStyle/>
                    <a:p>
                      <a:pPr>
                        <a:lnSpc>
                          <a:spcPct val="115000"/>
                        </a:lnSpc>
                        <a:spcAft>
                          <a:spcPts val="1000"/>
                        </a:spcAft>
                      </a:pPr>
                      <a:r>
                        <a:rPr lang="en-GB" sz="1400" dirty="0">
                          <a:solidFill>
                            <a:schemeClr val="bg1"/>
                          </a:solidFill>
                        </a:rPr>
                        <a:t>2. Vehicle Crime has increased compared to Q4, but comparable with previous quarters.  Average 393 crimes per month 24/25.  Has been above average since May.</a:t>
                      </a:r>
                      <a:endParaRPr lang="en-GB" sz="1400" kern="1200" dirty="0">
                        <a:solidFill>
                          <a:schemeClr val="bg1"/>
                        </a:solidFill>
                        <a:effectLst/>
                        <a:latin typeface="+mn-lt"/>
                        <a:cs typeface="Times New Roman" panose="02020603050405020304" pitchFamily="18" charset="0"/>
                      </a:endParaRPr>
                    </a:p>
                  </a:txBody>
                  <a:tcPr/>
                </a:tc>
                <a:extLst>
                  <a:ext uri="{0D108BD9-81ED-4DB2-BD59-A6C34878D82A}">
                    <a16:rowId xmlns:a16="http://schemas.microsoft.com/office/drawing/2014/main" val="694984677"/>
                  </a:ext>
                </a:extLst>
              </a:tr>
              <a:tr h="871072">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kern="1200" dirty="0">
                          <a:solidFill>
                            <a:schemeClr val="bg1"/>
                          </a:solidFill>
                          <a:effectLst/>
                          <a:latin typeface="+mn-lt"/>
                          <a:cs typeface="Times New Roman" panose="02020603050405020304" pitchFamily="18" charset="0"/>
                        </a:rPr>
                        <a:t>3. Personal Robbery is similar to Q4.  Q1 was higher than the same quarter in the 23-24 year.  Average 47 crimes per month 24/25.  Solved rate for Q1 24-25 was 5%.</a:t>
                      </a:r>
                      <a:endParaRPr lang="en-GB" sz="1400" dirty="0">
                        <a:solidFill>
                          <a:schemeClr val="bg1"/>
                        </a:solidFill>
                      </a:endParaRPr>
                    </a:p>
                  </a:txBody>
                  <a:tcPr/>
                </a:tc>
                <a:extLst>
                  <a:ext uri="{0D108BD9-81ED-4DB2-BD59-A6C34878D82A}">
                    <a16:rowId xmlns:a16="http://schemas.microsoft.com/office/drawing/2014/main" val="3582506667"/>
                  </a:ext>
                </a:extLst>
              </a:tr>
              <a:tr h="60822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400" dirty="0">
                          <a:solidFill>
                            <a:schemeClr val="bg1"/>
                          </a:solidFill>
                        </a:rPr>
                        <a:t>4. 162 </a:t>
                      </a:r>
                      <a:r>
                        <a:rPr lang="en-GB" sz="1400" kern="1200" dirty="0">
                          <a:solidFill>
                            <a:schemeClr val="bg1"/>
                          </a:solidFill>
                          <a:effectLst/>
                          <a:latin typeface="+mn-lt"/>
                          <a:ea typeface="+mn-ea"/>
                          <a:cs typeface="Times New Roman" panose="02020603050405020304" pitchFamily="18" charset="0"/>
                        </a:rPr>
                        <a:t>Theft from a Person during Q1, this is an increase compared to Q4 and above this time in the previous year.  Levels have been above average across the quarter as a whole. </a:t>
                      </a:r>
                      <a:endParaRPr lang="en-GB" sz="1400" dirty="0">
                        <a:solidFill>
                          <a:schemeClr val="bg1"/>
                        </a:solidFill>
                      </a:endParaRPr>
                    </a:p>
                  </a:txBody>
                  <a:tcPr/>
                </a:tc>
                <a:extLst>
                  <a:ext uri="{0D108BD9-81ED-4DB2-BD59-A6C34878D82A}">
                    <a16:rowId xmlns:a16="http://schemas.microsoft.com/office/drawing/2014/main" val="3624459005"/>
                  </a:ext>
                </a:extLst>
              </a:tr>
            </a:tbl>
          </a:graphicData>
        </a:graphic>
      </p:graphicFrame>
      <p:sp>
        <p:nvSpPr>
          <p:cNvPr id="5" name="TextBox 4">
            <a:extLst>
              <a:ext uri="{FF2B5EF4-FFF2-40B4-BE49-F238E27FC236}">
                <a16:creationId xmlns:a16="http://schemas.microsoft.com/office/drawing/2014/main" id="{B735FD96-E6E2-A00A-E169-C20876E180BE}"/>
              </a:ext>
            </a:extLst>
          </p:cNvPr>
          <p:cNvSpPr txBox="1"/>
          <p:nvPr/>
        </p:nvSpPr>
        <p:spPr>
          <a:xfrm>
            <a:off x="832380" y="247498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Burglary Residential</a:t>
            </a:r>
          </a:p>
        </p:txBody>
      </p:sp>
      <p:sp>
        <p:nvSpPr>
          <p:cNvPr id="16" name="TextBox 15">
            <a:extLst>
              <a:ext uri="{FF2B5EF4-FFF2-40B4-BE49-F238E27FC236}">
                <a16:creationId xmlns:a16="http://schemas.microsoft.com/office/drawing/2014/main" id="{78C64277-ABD8-B952-69E5-468DAB4C2F69}"/>
              </a:ext>
            </a:extLst>
          </p:cNvPr>
          <p:cNvSpPr txBox="1"/>
          <p:nvPr/>
        </p:nvSpPr>
        <p:spPr>
          <a:xfrm>
            <a:off x="4051299" y="2485700"/>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Vehicle Crime</a:t>
            </a:r>
          </a:p>
        </p:txBody>
      </p:sp>
      <p:sp>
        <p:nvSpPr>
          <p:cNvPr id="19" name="TextBox 18">
            <a:extLst>
              <a:ext uri="{FF2B5EF4-FFF2-40B4-BE49-F238E27FC236}">
                <a16:creationId xmlns:a16="http://schemas.microsoft.com/office/drawing/2014/main" id="{988CCEE2-F222-07F9-AA75-F60074C510C3}"/>
              </a:ext>
            </a:extLst>
          </p:cNvPr>
          <p:cNvSpPr txBox="1"/>
          <p:nvPr/>
        </p:nvSpPr>
        <p:spPr>
          <a:xfrm>
            <a:off x="793250" y="4364886"/>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Personal Robbery</a:t>
            </a:r>
          </a:p>
        </p:txBody>
      </p:sp>
      <p:sp>
        <p:nvSpPr>
          <p:cNvPr id="22" name="TextBox 21">
            <a:extLst>
              <a:ext uri="{FF2B5EF4-FFF2-40B4-BE49-F238E27FC236}">
                <a16:creationId xmlns:a16="http://schemas.microsoft.com/office/drawing/2014/main" id="{FD8FC7BD-3AF1-018D-700C-CE960F4A9522}"/>
              </a:ext>
            </a:extLst>
          </p:cNvPr>
          <p:cNvSpPr txBox="1"/>
          <p:nvPr/>
        </p:nvSpPr>
        <p:spPr>
          <a:xfrm>
            <a:off x="4012164" y="4363034"/>
            <a:ext cx="174303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Theft from Person</a:t>
            </a:r>
          </a:p>
        </p:txBody>
      </p:sp>
      <p:pic>
        <p:nvPicPr>
          <p:cNvPr id="3" name="Picture 2" descr="Graph table">
            <a:extLst>
              <a:ext uri="{FF2B5EF4-FFF2-40B4-BE49-F238E27FC236}">
                <a16:creationId xmlns:a16="http://schemas.microsoft.com/office/drawing/2014/main" id="{6021B3F1-72BF-44EA-759B-2E84A78F4E0C}"/>
              </a:ext>
            </a:extLst>
          </p:cNvPr>
          <p:cNvPicPr>
            <a:picLocks noChangeAspect="1"/>
          </p:cNvPicPr>
          <p:nvPr/>
        </p:nvPicPr>
        <p:blipFill>
          <a:blip r:embed="rId2"/>
          <a:stretch>
            <a:fillRect/>
          </a:stretch>
        </p:blipFill>
        <p:spPr>
          <a:xfrm>
            <a:off x="864425" y="2719230"/>
            <a:ext cx="3115698" cy="1601971"/>
          </a:xfrm>
          <a:prstGeom prst="rect">
            <a:avLst/>
          </a:prstGeom>
        </p:spPr>
      </p:pic>
      <p:pic>
        <p:nvPicPr>
          <p:cNvPr id="10" name="Picture 9" descr="Graph table">
            <a:extLst>
              <a:ext uri="{FF2B5EF4-FFF2-40B4-BE49-F238E27FC236}">
                <a16:creationId xmlns:a16="http://schemas.microsoft.com/office/drawing/2014/main" id="{88F4AF11-2F14-93DE-875C-FA5D230DBAC6}"/>
              </a:ext>
            </a:extLst>
          </p:cNvPr>
          <p:cNvPicPr>
            <a:picLocks noChangeAspect="1"/>
          </p:cNvPicPr>
          <p:nvPr/>
        </p:nvPicPr>
        <p:blipFill>
          <a:blip r:embed="rId3"/>
          <a:stretch>
            <a:fillRect/>
          </a:stretch>
        </p:blipFill>
        <p:spPr>
          <a:xfrm>
            <a:off x="4145745" y="2708427"/>
            <a:ext cx="3284701" cy="1656758"/>
          </a:xfrm>
          <a:prstGeom prst="rect">
            <a:avLst/>
          </a:prstGeom>
        </p:spPr>
      </p:pic>
      <p:pic>
        <p:nvPicPr>
          <p:cNvPr id="17" name="Picture 16" descr="Graph table">
            <a:extLst>
              <a:ext uri="{FF2B5EF4-FFF2-40B4-BE49-F238E27FC236}">
                <a16:creationId xmlns:a16="http://schemas.microsoft.com/office/drawing/2014/main" id="{A3125A8D-BC20-421E-874E-9DB4C2B12F8A}"/>
              </a:ext>
            </a:extLst>
          </p:cNvPr>
          <p:cNvPicPr>
            <a:picLocks noChangeAspect="1"/>
          </p:cNvPicPr>
          <p:nvPr/>
        </p:nvPicPr>
        <p:blipFill>
          <a:blip r:embed="rId4"/>
          <a:stretch>
            <a:fillRect/>
          </a:stretch>
        </p:blipFill>
        <p:spPr>
          <a:xfrm>
            <a:off x="828590" y="4592561"/>
            <a:ext cx="3150748" cy="1544484"/>
          </a:xfrm>
          <a:prstGeom prst="rect">
            <a:avLst/>
          </a:prstGeom>
        </p:spPr>
      </p:pic>
      <p:pic>
        <p:nvPicPr>
          <p:cNvPr id="21" name="Picture 20" descr="Graph table">
            <a:extLst>
              <a:ext uri="{FF2B5EF4-FFF2-40B4-BE49-F238E27FC236}">
                <a16:creationId xmlns:a16="http://schemas.microsoft.com/office/drawing/2014/main" id="{2847D204-F5F7-A8F7-2EA3-64F2214F7C78}"/>
              </a:ext>
            </a:extLst>
          </p:cNvPr>
          <p:cNvPicPr>
            <a:picLocks noChangeAspect="1"/>
          </p:cNvPicPr>
          <p:nvPr/>
        </p:nvPicPr>
        <p:blipFill>
          <a:blip r:embed="rId5"/>
          <a:stretch>
            <a:fillRect/>
          </a:stretch>
        </p:blipFill>
        <p:spPr>
          <a:xfrm>
            <a:off x="4143309" y="4616950"/>
            <a:ext cx="3284701" cy="1520095"/>
          </a:xfrm>
          <a:prstGeom prst="rect">
            <a:avLst/>
          </a:prstGeom>
        </p:spPr>
      </p:pic>
    </p:spTree>
    <p:extLst>
      <p:ext uri="{BB962C8B-B14F-4D97-AF65-F5344CB8AC3E}">
        <p14:creationId xmlns:p14="http://schemas.microsoft.com/office/powerpoint/2010/main" val="89015303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9">
            <a:extLst>
              <a:ext uri="{FF2B5EF4-FFF2-40B4-BE49-F238E27FC236}">
                <a16:creationId xmlns:a16="http://schemas.microsoft.com/office/drawing/2014/main" id="{95F07657-EED9-95B7-5204-933BA27EC12C}"/>
              </a:ext>
            </a:extLst>
          </p:cNvPr>
          <p:cNvGraphicFramePr>
            <a:graphicFrameLocks noGrp="1"/>
          </p:cNvGraphicFramePr>
          <p:nvPr>
            <p:ph sz="half" idx="2"/>
            <p:extLst>
              <p:ext uri="{D42A27DB-BD31-4B8C-83A1-F6EECF244321}">
                <p14:modId xmlns:p14="http://schemas.microsoft.com/office/powerpoint/2010/main" val="1049817858"/>
              </p:ext>
            </p:extLst>
          </p:nvPr>
        </p:nvGraphicFramePr>
        <p:xfrm>
          <a:off x="877942" y="193809"/>
          <a:ext cx="6470814" cy="2113163"/>
        </p:xfrm>
        <a:graphic>
          <a:graphicData uri="http://schemas.openxmlformats.org/drawingml/2006/table">
            <a:tbl>
              <a:tblPr firstRow="1" bandRow="1">
                <a:tableStyleId>{5C22544A-7EE6-4342-B048-85BDC9FD1C3A}</a:tableStyleId>
              </a:tblPr>
              <a:tblGrid>
                <a:gridCol w="3207497">
                  <a:extLst>
                    <a:ext uri="{9D8B030D-6E8A-4147-A177-3AD203B41FA5}">
                      <a16:colId xmlns:a16="http://schemas.microsoft.com/office/drawing/2014/main" val="3019714828"/>
                    </a:ext>
                  </a:extLst>
                </a:gridCol>
                <a:gridCol w="2008418">
                  <a:extLst>
                    <a:ext uri="{9D8B030D-6E8A-4147-A177-3AD203B41FA5}">
                      <a16:colId xmlns:a16="http://schemas.microsoft.com/office/drawing/2014/main" val="1576387772"/>
                    </a:ext>
                  </a:extLst>
                </a:gridCol>
                <a:gridCol w="1254899">
                  <a:extLst>
                    <a:ext uri="{9D8B030D-6E8A-4147-A177-3AD203B41FA5}">
                      <a16:colId xmlns:a16="http://schemas.microsoft.com/office/drawing/2014/main" val="2297174558"/>
                    </a:ext>
                  </a:extLst>
                </a:gridCol>
              </a:tblGrid>
              <a:tr h="370840">
                <a:tc gridSpan="3">
                  <a:txBody>
                    <a:bodyPr/>
                    <a:lstStyle/>
                    <a:p>
                      <a:pPr algn="ctr"/>
                      <a:r>
                        <a:rPr lang="en-GB" b="1" dirty="0"/>
                        <a:t>Measure 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938000805"/>
                  </a:ext>
                </a:extLst>
              </a:tr>
              <a:tr h="370840">
                <a:tc>
                  <a:txBody>
                    <a:bodyPr/>
                    <a:lstStyle/>
                    <a:p>
                      <a:pPr algn="ctr"/>
                      <a:r>
                        <a:rPr lang="en-GB" b="1" dirty="0"/>
                        <a:t>Local Measures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Trend / Outlook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b="1" dirty="0"/>
                        <a:t>Benchmark</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46975434"/>
                  </a:ext>
                </a:extLst>
              </a:tr>
              <a:tr h="370840">
                <a:tc>
                  <a:txBody>
                    <a:bodyPr/>
                    <a:lstStyle/>
                    <a:p>
                      <a:r>
                        <a:rPr lang="en-GB" sz="1400" kern="1200" dirty="0">
                          <a:solidFill>
                            <a:schemeClr val="dk1"/>
                          </a:solidFill>
                          <a:latin typeface="+mn-lt"/>
                          <a:ea typeface="+mn-ea"/>
                          <a:cs typeface="+mn-cs"/>
                        </a:rPr>
                        <a:t>Investigate 100% of all cyber dependant crime disseminated to forced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6121749"/>
                  </a:ext>
                </a:extLst>
              </a:tr>
              <a:tr h="370840">
                <a:tc>
                  <a:txBody>
                    <a:bodyPr/>
                    <a:lstStyle/>
                    <a:p>
                      <a:r>
                        <a:rPr lang="en-GB" sz="1400" kern="1200" dirty="0">
                          <a:solidFill>
                            <a:schemeClr val="dk1"/>
                          </a:solidFill>
                          <a:latin typeface="+mn-lt"/>
                          <a:ea typeface="+mn-ea"/>
                          <a:cs typeface="+mn-cs"/>
                        </a:rPr>
                        <a:t>Provide 100% of all cyber dependant crime victims with specialist advice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 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0549191"/>
                  </a:ext>
                </a:extLst>
              </a:tr>
              <a:tr h="335163">
                <a:tc>
                  <a:txBody>
                    <a:bodyPr/>
                    <a:lstStyle/>
                    <a:p>
                      <a:r>
                        <a:rPr lang="en-GB" sz="1400" kern="1200" dirty="0">
                          <a:solidFill>
                            <a:schemeClr val="dk1"/>
                          </a:solidFill>
                          <a:latin typeface="+mn-lt"/>
                          <a:ea typeface="+mn-ea"/>
                          <a:cs typeface="+mn-cs"/>
                        </a:rPr>
                        <a:t>Action Fraud offences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lnSpc>
                          <a:spcPct val="107000"/>
                        </a:lnSpc>
                        <a:spcAft>
                          <a:spcPts val="800"/>
                        </a:spcAft>
                      </a:pPr>
                      <a:r>
                        <a:rPr lang="en-GB" sz="1400" kern="1200" dirty="0">
                          <a:solidFill>
                            <a:schemeClr val="dk1"/>
                          </a:solidFill>
                          <a:latin typeface="+mn-lt"/>
                          <a:ea typeface="+mn-ea"/>
                          <a:cs typeface="+mn-cs"/>
                        </a:rPr>
                        <a:t>Stable [100%]</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kern="1200" dirty="0">
                          <a:solidFill>
                            <a:schemeClr val="dk1"/>
                          </a:solidFill>
                          <a:latin typeface="+mn-lt"/>
                          <a:ea typeface="+mn-ea"/>
                          <a:cs typeface="+mn-cs"/>
                        </a:rPr>
                        <a:t>Not available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3030335"/>
                  </a:ext>
                </a:extLst>
              </a:tr>
            </a:tbl>
          </a:graphicData>
        </a:graphic>
      </p:graphicFrame>
      <p:sp>
        <p:nvSpPr>
          <p:cNvPr id="7" name="Title 6">
            <a:extLst>
              <a:ext uri="{FF2B5EF4-FFF2-40B4-BE49-F238E27FC236}">
                <a16:creationId xmlns:a16="http://schemas.microsoft.com/office/drawing/2014/main" id="{B8845735-9421-3898-A5FE-A86BFA31E18D}"/>
              </a:ext>
            </a:extLst>
          </p:cNvPr>
          <p:cNvSpPr>
            <a:spLocks noGrp="1"/>
          </p:cNvSpPr>
          <p:nvPr>
            <p:ph type="title"/>
          </p:nvPr>
        </p:nvSpPr>
        <p:spPr>
          <a:xfrm>
            <a:off x="114187" y="8389"/>
            <a:ext cx="604007" cy="6858000"/>
          </a:xfrm>
        </p:spPr>
        <p:txBody>
          <a:bodyPr vert="vert" anchor="ctr">
            <a:noAutofit/>
          </a:bodyPr>
          <a:lstStyle/>
          <a:p>
            <a:pPr algn="ctr"/>
            <a:r>
              <a:rPr lang="en-GB" sz="3200" dirty="0"/>
              <a:t>Tackle Cyber Crime</a:t>
            </a:r>
          </a:p>
        </p:txBody>
      </p:sp>
      <p:graphicFrame>
        <p:nvGraphicFramePr>
          <p:cNvPr id="14" name="Table 14">
            <a:extLst>
              <a:ext uri="{FF2B5EF4-FFF2-40B4-BE49-F238E27FC236}">
                <a16:creationId xmlns:a16="http://schemas.microsoft.com/office/drawing/2014/main" id="{0B13B165-5F46-9FE0-A864-05B2D4C14975}"/>
              </a:ext>
            </a:extLst>
          </p:cNvPr>
          <p:cNvGraphicFramePr>
            <a:graphicFrameLocks noGrp="1"/>
          </p:cNvGraphicFramePr>
          <p:nvPr/>
        </p:nvGraphicFramePr>
        <p:xfrm>
          <a:off x="7498595" y="93141"/>
          <a:ext cx="4690378" cy="3093720"/>
        </p:xfrm>
        <a:graphic>
          <a:graphicData uri="http://schemas.openxmlformats.org/drawingml/2006/table">
            <a:tbl>
              <a:tblPr firstRow="1" bandRow="1">
                <a:tableStyleId>{5C22544A-7EE6-4342-B048-85BDC9FD1C3A}</a:tableStyleId>
              </a:tblPr>
              <a:tblGrid>
                <a:gridCol w="4690378">
                  <a:extLst>
                    <a:ext uri="{9D8B030D-6E8A-4147-A177-3AD203B41FA5}">
                      <a16:colId xmlns:a16="http://schemas.microsoft.com/office/drawing/2014/main" val="3013512217"/>
                    </a:ext>
                  </a:extLst>
                </a:gridCol>
              </a:tblGrid>
              <a:tr h="370840">
                <a:tc>
                  <a:txBody>
                    <a:bodyPr/>
                    <a:lstStyle/>
                    <a:p>
                      <a:r>
                        <a:rPr lang="en-GB" dirty="0"/>
                        <a:t>Planned Action to Drive Performance</a:t>
                      </a:r>
                    </a:p>
                  </a:txBody>
                  <a:tcPr/>
                </a:tc>
                <a:extLst>
                  <a:ext uri="{0D108BD9-81ED-4DB2-BD59-A6C34878D82A}">
                    <a16:rowId xmlns:a16="http://schemas.microsoft.com/office/drawing/2014/main" val="1770329830"/>
                  </a:ext>
                </a:extLst>
              </a:tr>
              <a:tr h="370840">
                <a:tc>
                  <a:txBody>
                    <a:bodyPr/>
                    <a:lstStyle/>
                    <a:p>
                      <a:pPr lvl="0"/>
                      <a:r>
                        <a:rPr lang="en-GB" sz="1400" dirty="0">
                          <a:solidFill>
                            <a:schemeClr val="bg1"/>
                          </a:solidFill>
                        </a:rPr>
                        <a:t>1. </a:t>
                      </a:r>
                      <a:r>
                        <a:rPr lang="en-GB" sz="1400" kern="1200" dirty="0">
                          <a:solidFill>
                            <a:schemeClr val="bg1"/>
                          </a:solidFill>
                          <a:effectLst/>
                          <a:latin typeface="+mn-lt"/>
                          <a:ea typeface="+mn-ea"/>
                          <a:cs typeface="+mn-cs"/>
                        </a:rPr>
                        <a:t>Fraud training delivered to First Contact teams in the FCC and Crime Bureau following an identified gap in knowledge and compliance with national protocols and HOCR.</a:t>
                      </a:r>
                    </a:p>
                  </a:txBody>
                  <a:tcPr/>
                </a:tc>
                <a:extLst>
                  <a:ext uri="{0D108BD9-81ED-4DB2-BD59-A6C34878D82A}">
                    <a16:rowId xmlns:a16="http://schemas.microsoft.com/office/drawing/2014/main" val="1694316663"/>
                  </a:ext>
                </a:extLst>
              </a:tr>
              <a:tr h="370840">
                <a:tc>
                  <a:txBody>
                    <a:bodyPr/>
                    <a:lstStyle/>
                    <a:p>
                      <a:pPr lvl="0"/>
                      <a:r>
                        <a:rPr lang="en-GB" sz="1400" dirty="0">
                          <a:solidFill>
                            <a:schemeClr val="bg1"/>
                          </a:solidFill>
                        </a:rPr>
                        <a:t>2. </a:t>
                      </a:r>
                      <a:r>
                        <a:rPr lang="en-GB" sz="1400" kern="1200" dirty="0">
                          <a:solidFill>
                            <a:schemeClr val="bg1"/>
                          </a:solidFill>
                          <a:effectLst/>
                          <a:latin typeface="+mn-lt"/>
                          <a:ea typeface="+mn-ea"/>
                          <a:cs typeface="+mn-cs"/>
                        </a:rPr>
                        <a:t>Fraud training around investigation standards delivered to CID officers at the Annual CID Conference.</a:t>
                      </a:r>
                    </a:p>
                  </a:txBody>
                  <a:tcPr/>
                </a:tc>
                <a:extLst>
                  <a:ext uri="{0D108BD9-81ED-4DB2-BD59-A6C34878D82A}">
                    <a16:rowId xmlns:a16="http://schemas.microsoft.com/office/drawing/2014/main" val="694984677"/>
                  </a:ext>
                </a:extLst>
              </a:tr>
              <a:tr h="370840">
                <a:tc>
                  <a:txBody>
                    <a:bodyPr/>
                    <a:lstStyle/>
                    <a:p>
                      <a:pPr lvl="0"/>
                      <a:r>
                        <a:rPr lang="en-GB" sz="1400" kern="1200" dirty="0">
                          <a:solidFill>
                            <a:schemeClr val="bg1"/>
                          </a:solidFill>
                          <a:effectLst/>
                          <a:latin typeface="+mn-lt"/>
                          <a:ea typeface="+mn-ea"/>
                          <a:cs typeface="+mn-cs"/>
                        </a:rPr>
                        <a:t>3. Dedicated D/Insp for the SFIU now in place.</a:t>
                      </a:r>
                    </a:p>
                  </a:txBody>
                  <a:tcPr/>
                </a:tc>
                <a:extLst>
                  <a:ext uri="{0D108BD9-81ED-4DB2-BD59-A6C34878D82A}">
                    <a16:rowId xmlns:a16="http://schemas.microsoft.com/office/drawing/2014/main" val="748814998"/>
                  </a:ext>
                </a:extLst>
              </a:tr>
              <a:tr h="370840">
                <a:tc>
                  <a:txBody>
                    <a:bodyPr/>
                    <a:lstStyle/>
                    <a:p>
                      <a:pPr lvl="0"/>
                      <a:r>
                        <a:rPr lang="en-GB" sz="1400" kern="1200" dirty="0">
                          <a:solidFill>
                            <a:schemeClr val="bg1"/>
                          </a:solidFill>
                          <a:effectLst/>
                          <a:latin typeface="+mn-lt"/>
                          <a:ea typeface="+mn-ea"/>
                          <a:cs typeface="+mn-cs"/>
                        </a:rPr>
                        <a:t>4. Increased partnership working with Trading Standards on investigations and warrants. Both agencies now supporting each other on enforcement.</a:t>
                      </a:r>
                    </a:p>
                  </a:txBody>
                  <a:tcPr/>
                </a:tc>
                <a:extLst>
                  <a:ext uri="{0D108BD9-81ED-4DB2-BD59-A6C34878D82A}">
                    <a16:rowId xmlns:a16="http://schemas.microsoft.com/office/drawing/2014/main" val="2485052370"/>
                  </a:ext>
                </a:extLst>
              </a:tr>
              <a:tr h="370840">
                <a:tc>
                  <a:txBody>
                    <a:bodyPr/>
                    <a:lstStyle/>
                    <a:p>
                      <a:pPr lvl="0"/>
                      <a:endParaRPr lang="en-GB" sz="1400" kern="1200" dirty="0">
                        <a:solidFill>
                          <a:schemeClr val="bg1"/>
                        </a:solidFill>
                        <a:effectLst/>
                        <a:latin typeface="+mn-lt"/>
                        <a:ea typeface="+mn-ea"/>
                        <a:cs typeface="+mn-cs"/>
                      </a:endParaRPr>
                    </a:p>
                  </a:txBody>
                  <a:tcPr/>
                </a:tc>
                <a:extLst>
                  <a:ext uri="{0D108BD9-81ED-4DB2-BD59-A6C34878D82A}">
                    <a16:rowId xmlns:a16="http://schemas.microsoft.com/office/drawing/2014/main" val="3300682417"/>
                  </a:ext>
                </a:extLst>
              </a:tr>
            </a:tbl>
          </a:graphicData>
        </a:graphic>
      </p:graphicFrame>
      <p:graphicFrame>
        <p:nvGraphicFramePr>
          <p:cNvPr id="15" name="Table 14">
            <a:extLst>
              <a:ext uri="{FF2B5EF4-FFF2-40B4-BE49-F238E27FC236}">
                <a16:creationId xmlns:a16="http://schemas.microsoft.com/office/drawing/2014/main" id="{1EB6863E-FB03-94C5-8E6F-458FFCD41493}"/>
              </a:ext>
            </a:extLst>
          </p:cNvPr>
          <p:cNvGraphicFramePr>
            <a:graphicFrameLocks noGrp="1"/>
          </p:cNvGraphicFramePr>
          <p:nvPr>
            <p:extLst>
              <p:ext uri="{D42A27DB-BD31-4B8C-83A1-F6EECF244321}">
                <p14:modId xmlns:p14="http://schemas.microsoft.com/office/powerpoint/2010/main" val="574601003"/>
              </p:ext>
            </p:extLst>
          </p:nvPr>
        </p:nvGraphicFramePr>
        <p:xfrm>
          <a:off x="1366242" y="3380670"/>
          <a:ext cx="10411900" cy="2814320"/>
        </p:xfrm>
        <a:graphic>
          <a:graphicData uri="http://schemas.openxmlformats.org/drawingml/2006/table">
            <a:tbl>
              <a:tblPr firstRow="1" bandRow="1">
                <a:tableStyleId>{5C22544A-7EE6-4342-B048-85BDC9FD1C3A}</a:tableStyleId>
              </a:tblPr>
              <a:tblGrid>
                <a:gridCol w="10411900">
                  <a:extLst>
                    <a:ext uri="{9D8B030D-6E8A-4147-A177-3AD203B41FA5}">
                      <a16:colId xmlns:a16="http://schemas.microsoft.com/office/drawing/2014/main" val="3013512217"/>
                    </a:ext>
                  </a:extLst>
                </a:gridCol>
              </a:tblGrid>
              <a:tr h="370840">
                <a:tc>
                  <a:txBody>
                    <a:bodyPr/>
                    <a:lstStyle/>
                    <a:p>
                      <a:r>
                        <a:rPr lang="en-GB" dirty="0"/>
                        <a:t>Comments</a:t>
                      </a:r>
                    </a:p>
                  </a:txBody>
                  <a:tcPr/>
                </a:tc>
                <a:extLst>
                  <a:ext uri="{0D108BD9-81ED-4DB2-BD59-A6C34878D82A}">
                    <a16:rowId xmlns:a16="http://schemas.microsoft.com/office/drawing/2014/main" val="1770329830"/>
                  </a:ext>
                </a:extLst>
              </a:tr>
              <a:tr h="370840">
                <a:tc>
                  <a:txBody>
                    <a:bodyPr/>
                    <a:lstStyle/>
                    <a:p>
                      <a:pPr lvl="0"/>
                      <a:r>
                        <a:rPr lang="en-GB" sz="1400" kern="1200" dirty="0">
                          <a:solidFill>
                            <a:schemeClr val="bg1"/>
                          </a:solidFill>
                          <a:effectLst/>
                          <a:latin typeface="+mn-lt"/>
                          <a:ea typeface="+mn-ea"/>
                          <a:cs typeface="+mn-cs"/>
                        </a:rPr>
                        <a:t>1. Serious Fraud Investigation Unit (SFIU) are taking part in OP HAECHI 5 – an international operation with the aim of recovering monies sent overseas. 36 countries have signed up to the operation. City of London Police (</a:t>
                      </a:r>
                      <a:r>
                        <a:rPr lang="en-GB" sz="1400" kern="1200" dirty="0" err="1">
                          <a:solidFill>
                            <a:schemeClr val="bg1"/>
                          </a:solidFill>
                          <a:effectLst/>
                          <a:latin typeface="+mn-lt"/>
                          <a:ea typeface="+mn-ea"/>
                          <a:cs typeface="+mn-cs"/>
                        </a:rPr>
                        <a:t>CoLP</a:t>
                      </a:r>
                      <a:r>
                        <a:rPr lang="en-GB" sz="1400" kern="1200" dirty="0">
                          <a:solidFill>
                            <a:schemeClr val="bg1"/>
                          </a:solidFill>
                          <a:effectLst/>
                          <a:latin typeface="+mn-lt"/>
                          <a:ea typeface="+mn-ea"/>
                          <a:cs typeface="+mn-cs"/>
                        </a:rPr>
                        <a:t>) are the lead force. </a:t>
                      </a:r>
                    </a:p>
                  </a:txBody>
                  <a:tcPr/>
                </a:tc>
                <a:extLst>
                  <a:ext uri="{0D108BD9-81ED-4DB2-BD59-A6C34878D82A}">
                    <a16:rowId xmlns:a16="http://schemas.microsoft.com/office/drawing/2014/main" val="1694316663"/>
                  </a:ext>
                </a:extLst>
              </a:tr>
              <a:tr h="370840">
                <a:tc>
                  <a:txBody>
                    <a:bodyPr/>
                    <a:lstStyle/>
                    <a:p>
                      <a:r>
                        <a:rPr lang="en-GB" sz="1400" kern="1200" dirty="0">
                          <a:solidFill>
                            <a:schemeClr val="bg1"/>
                          </a:solidFill>
                          <a:effectLst/>
                          <a:latin typeface="+mn-lt"/>
                          <a:ea typeface="+mn-ea"/>
                          <a:cs typeface="+mn-cs"/>
                        </a:rPr>
                        <a:t>2. SFIU took part in OP PICTUREHOUSE – General Election. A complaint has been made by the Conservative Party candidate which is now being investigated. </a:t>
                      </a:r>
                      <a:r>
                        <a:rPr lang="en-GB" sz="1400" kern="1200" dirty="0" err="1">
                          <a:solidFill>
                            <a:schemeClr val="bg1"/>
                          </a:solidFill>
                          <a:effectLst/>
                          <a:latin typeface="+mn-lt"/>
                          <a:ea typeface="+mn-ea"/>
                          <a:cs typeface="+mn-cs"/>
                        </a:rPr>
                        <a:t>CoLP</a:t>
                      </a:r>
                      <a:r>
                        <a:rPr lang="en-GB" sz="1400" kern="1200" dirty="0">
                          <a:solidFill>
                            <a:schemeClr val="bg1"/>
                          </a:solidFill>
                          <a:effectLst/>
                          <a:latin typeface="+mn-lt"/>
                          <a:ea typeface="+mn-ea"/>
                          <a:cs typeface="+mn-cs"/>
                        </a:rPr>
                        <a:t> aware and guidance being sought on how to progress. </a:t>
                      </a:r>
                    </a:p>
                  </a:txBody>
                  <a:tcPr/>
                </a:tc>
                <a:extLst>
                  <a:ext uri="{0D108BD9-81ED-4DB2-BD59-A6C34878D82A}">
                    <a16:rowId xmlns:a16="http://schemas.microsoft.com/office/drawing/2014/main" val="919999541"/>
                  </a:ext>
                </a:extLst>
              </a:tr>
              <a:tr h="370840">
                <a:tc>
                  <a:txBody>
                    <a:bodyPr/>
                    <a:lstStyle/>
                    <a:p>
                      <a:r>
                        <a:rPr lang="en-GB" sz="1400" kern="1200" dirty="0">
                          <a:solidFill>
                            <a:schemeClr val="bg1"/>
                          </a:solidFill>
                          <a:effectLst/>
                          <a:latin typeface="+mn-lt"/>
                          <a:ea typeface="+mn-ea"/>
                          <a:cs typeface="+mn-cs"/>
                        </a:rPr>
                        <a:t>3. Charges received for OP JACOBS, large-scale rogue trader fraud. </a:t>
                      </a:r>
                    </a:p>
                  </a:txBody>
                  <a:tcPr/>
                </a:tc>
                <a:extLst>
                  <a:ext uri="{0D108BD9-81ED-4DB2-BD59-A6C34878D82A}">
                    <a16:rowId xmlns:a16="http://schemas.microsoft.com/office/drawing/2014/main" val="1164761748"/>
                  </a:ext>
                </a:extLst>
              </a:tr>
              <a:tr h="370840">
                <a:tc>
                  <a:txBody>
                    <a:bodyPr/>
                    <a:lstStyle/>
                    <a:p>
                      <a:r>
                        <a:rPr lang="en-GB" sz="1400" kern="1200" dirty="0">
                          <a:solidFill>
                            <a:schemeClr val="bg1"/>
                          </a:solidFill>
                          <a:effectLst/>
                          <a:latin typeface="+mn-lt"/>
                          <a:ea typeface="+mn-ea"/>
                          <a:cs typeface="+mn-cs"/>
                        </a:rPr>
                        <a:t>4. Bedfordshire Police are working towards the 4P plan that has been set by ERSOU following the launch of the national strategy of Cyber Crime, Fraud and Economic Crime.</a:t>
                      </a:r>
                    </a:p>
                  </a:txBody>
                  <a:tcPr/>
                </a:tc>
                <a:extLst>
                  <a:ext uri="{0D108BD9-81ED-4DB2-BD59-A6C34878D82A}">
                    <a16:rowId xmlns:a16="http://schemas.microsoft.com/office/drawing/2014/main" val="57129888"/>
                  </a:ext>
                </a:extLst>
              </a:tr>
              <a:tr h="370840">
                <a:tc>
                  <a:txBody>
                    <a:bodyPr/>
                    <a:lstStyle/>
                    <a:p>
                      <a:r>
                        <a:rPr lang="en-GB" sz="1400" kern="1200" dirty="0">
                          <a:solidFill>
                            <a:schemeClr val="bg1"/>
                          </a:solidFill>
                          <a:effectLst/>
                          <a:latin typeface="+mn-lt"/>
                          <a:ea typeface="+mn-ea"/>
                          <a:cs typeface="+mn-cs"/>
                        </a:rPr>
                        <a:t>5. Increased numbers of officers working towards Financial Intelligence Officer (FIO) training. This will increase the organisations capability of completing financial checks in a more timely fashion across more business areas. </a:t>
                      </a:r>
                    </a:p>
                  </a:txBody>
                  <a:tcPr/>
                </a:tc>
                <a:extLst>
                  <a:ext uri="{0D108BD9-81ED-4DB2-BD59-A6C34878D82A}">
                    <a16:rowId xmlns:a16="http://schemas.microsoft.com/office/drawing/2014/main" val="3700389129"/>
                  </a:ext>
                </a:extLst>
              </a:tr>
            </a:tbl>
          </a:graphicData>
        </a:graphic>
      </p:graphicFrame>
    </p:spTree>
    <p:extLst>
      <p:ext uri="{BB962C8B-B14F-4D97-AF65-F5344CB8AC3E}">
        <p14:creationId xmlns:p14="http://schemas.microsoft.com/office/powerpoint/2010/main" val="327367046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TM04033925[[fn=Droplet]]</Template>
  <TotalTime>13098</TotalTime>
  <Words>2909</Words>
  <Application>Microsoft Office PowerPoint</Application>
  <PresentationFormat>Widescreen</PresentationFormat>
  <Paragraphs>488</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Arial</vt:lpstr>
      <vt:lpstr>Calibri</vt:lpstr>
      <vt:lpstr>Calibri Light</vt:lpstr>
      <vt:lpstr>Times New Roman</vt:lpstr>
      <vt:lpstr>Office Theme</vt:lpstr>
      <vt:lpstr>Office of the Police and Crime Commissioner Information Document  September 2024</vt:lpstr>
      <vt:lpstr>   Specified Information Order </vt:lpstr>
      <vt:lpstr>   Specified Information Order </vt:lpstr>
      <vt:lpstr>   Specified Information Order </vt:lpstr>
      <vt:lpstr>Reduce Murder and Other Homicide</vt:lpstr>
      <vt:lpstr>Reduce Serious Violence</vt:lpstr>
      <vt:lpstr>Disrupt Drugs Supply and County Lines</vt:lpstr>
      <vt:lpstr>Reduce Neighbourhood Crime</vt:lpstr>
      <vt:lpstr>Tackle Cyber Crime</vt:lpstr>
      <vt:lpstr>   Specified Information Order </vt:lpstr>
      <vt:lpstr>   Specified Information Order </vt:lpstr>
      <vt:lpstr>   Specified Information Order </vt:lpstr>
      <vt:lpstr>   Community policing</vt:lpstr>
      <vt:lpstr>  Community  policing</vt:lpstr>
      <vt:lpstr>  Community  policing</vt:lpstr>
      <vt:lpstr>   Community policing</vt:lpstr>
      <vt:lpstr> Recruitment and retention of police officers</vt:lpstr>
      <vt:lpstr>  Recruitment and retention of police officers </vt:lpstr>
      <vt:lpstr>  Victims at centre of the CJS</vt:lpstr>
      <vt:lpstr>   Victims at centre of the CJS</vt:lpstr>
      <vt:lpstr>  Victims at centre of the CJS.</vt:lpstr>
      <vt:lpstr>   Victims at centre of the CJS</vt:lpstr>
      <vt:lpstr>  Victims at centre of the CJS</vt:lpstr>
      <vt:lpstr>   Victims at centre of the CJS</vt:lpstr>
      <vt:lpstr>   Victims at centre of the CJS </vt:lpstr>
      <vt:lpstr>   Victims at centre of the CJS</vt:lpstr>
      <vt:lpstr>   Victims at centre of the CJS</vt:lpstr>
      <vt:lpstr>    Transparency</vt:lpstr>
      <vt:lpstr>    Transparency</vt:lpstr>
      <vt:lpstr>Clares Law</vt:lpstr>
      <vt:lpstr>    Scrutiny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the Police and Crime Commissioner Information Document</dc:title>
  <dc:creator>BEAUMONT, Katie 6973</dc:creator>
  <cp:lastModifiedBy>DENNESS, Samantha 3158</cp:lastModifiedBy>
  <cp:revision>137</cp:revision>
  <dcterms:created xsi:type="dcterms:W3CDTF">2022-01-13T10:24:52Z</dcterms:created>
  <dcterms:modified xsi:type="dcterms:W3CDTF">2025-04-01T12:12:58Z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2022-01-13T10:24:52Z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d184e8f5-4f52-400d-a332-407e98541d19</vt:lpwstr>
  </property>
  <property fmtid="{D5CDD505-2E9C-101B-9397-08002B2CF9AE}" pid="8" name="MSIP_Label_b8b5aee8-5735-4353-85b0-06b0f114040f_ContentBits">
    <vt:lpwstr>0</vt:lpwstr>
  </property>
</Properties>
</file>